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CFD990-2733-4BA6-B095-8F9D4623BBC9}">
          <p14:sldIdLst>
            <p14:sldId id="256"/>
            <p14:sldId id="257"/>
            <p14:sldId id="261"/>
            <p14:sldId id="258"/>
            <p14:sldId id="259"/>
            <p14:sldId id="260"/>
            <p14:sldId id="262"/>
          </p14:sldIdLst>
        </p14:section>
        <p14:section name="Untitled Section" id="{0F2C8A59-4EEF-44EF-A8ED-542D3665CF9D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C83A6-8758-41B6-825B-66F8D1A4260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5934E0-A035-4D7E-81D2-D3DF810E3F31}">
      <dgm:prSet/>
      <dgm:spPr/>
      <dgm:t>
        <a:bodyPr/>
        <a:lstStyle/>
        <a:p>
          <a:r>
            <a:rPr lang="es-MX" noProof="0" dirty="0"/>
            <a:t>Estas preguntas fueron respondidas por alguien que vive con el niño/a que recibe servicios y los conoce bien usualmente el padre.  </a:t>
          </a:r>
        </a:p>
      </dgm:t>
    </dgm:pt>
    <dgm:pt modelId="{54420C1C-BFDE-4D53-BE39-4DE41AA097D4}" type="parTrans" cxnId="{507294C8-F139-492A-BA14-E7C91CC2BED4}">
      <dgm:prSet/>
      <dgm:spPr/>
      <dgm:t>
        <a:bodyPr/>
        <a:lstStyle/>
        <a:p>
          <a:endParaRPr lang="en-US"/>
        </a:p>
      </dgm:t>
    </dgm:pt>
    <dgm:pt modelId="{627C7D09-67FD-46C8-8918-03D8A033339D}" type="sibTrans" cxnId="{507294C8-F139-492A-BA14-E7C91CC2BED4}">
      <dgm:prSet/>
      <dgm:spPr/>
      <dgm:t>
        <a:bodyPr/>
        <a:lstStyle/>
        <a:p>
          <a:endParaRPr lang="en-US"/>
        </a:p>
      </dgm:t>
    </dgm:pt>
    <dgm:pt modelId="{29AA23D5-3DB8-4ADC-AA7F-4E30CBC44A92}">
      <dgm:prSet/>
      <dgm:spPr/>
      <dgm:t>
        <a:bodyPr/>
        <a:lstStyle/>
        <a:p>
          <a:r>
            <a:rPr lang="es-MX" noProof="0" dirty="0"/>
            <a:t>En este Informe, “niño/a” significa el niño/a que vive en el hogar y recibe servicios estatal. “Usted” es la persona quien respondió las preguntas. La persona que respondió las preguntas no es la persona con la discapacidad. </a:t>
          </a:r>
        </a:p>
      </dgm:t>
    </dgm:pt>
    <dgm:pt modelId="{23B634CD-F519-4856-AFA9-65D4998FEED7}" type="parTrans" cxnId="{26C74EA1-8E84-4225-9DD3-38D588019C69}">
      <dgm:prSet/>
      <dgm:spPr/>
      <dgm:t>
        <a:bodyPr/>
        <a:lstStyle/>
        <a:p>
          <a:endParaRPr lang="en-US"/>
        </a:p>
      </dgm:t>
    </dgm:pt>
    <dgm:pt modelId="{A6478D1A-C756-4BD7-977D-6B80B171D447}" type="sibTrans" cxnId="{26C74EA1-8E84-4225-9DD3-38D588019C69}">
      <dgm:prSet/>
      <dgm:spPr/>
      <dgm:t>
        <a:bodyPr/>
        <a:lstStyle/>
        <a:p>
          <a:endParaRPr lang="en-US"/>
        </a:p>
      </dgm:t>
    </dgm:pt>
    <dgm:pt modelId="{9AAA1AF6-D287-4621-AADD-7535D0C336F6}">
      <dgm:prSet/>
      <dgm:spPr/>
      <dgm:t>
        <a:bodyPr/>
        <a:lstStyle/>
        <a:p>
          <a:r>
            <a:rPr lang="es-MX" noProof="0" dirty="0"/>
            <a:t>NCI les pregunto a las familias sobre le información que reciben para ayudar la planificación de servicios.</a:t>
          </a:r>
        </a:p>
      </dgm:t>
    </dgm:pt>
    <dgm:pt modelId="{EC1688CC-E10B-47F3-B980-A5208BC1246C}" type="parTrans" cxnId="{23809FB7-EE69-44FB-A1B5-C6155E0CE857}">
      <dgm:prSet/>
      <dgm:spPr/>
      <dgm:t>
        <a:bodyPr/>
        <a:lstStyle/>
        <a:p>
          <a:endParaRPr lang="en-US"/>
        </a:p>
      </dgm:t>
    </dgm:pt>
    <dgm:pt modelId="{BE473FC4-9F54-49A2-8250-85913BE690BD}" type="sibTrans" cxnId="{23809FB7-EE69-44FB-A1B5-C6155E0CE857}">
      <dgm:prSet/>
      <dgm:spPr/>
      <dgm:t>
        <a:bodyPr/>
        <a:lstStyle/>
        <a:p>
          <a:endParaRPr lang="en-US"/>
        </a:p>
      </dgm:t>
    </dgm:pt>
    <dgm:pt modelId="{C48336E9-4494-480B-AE20-A0D41690AD5A}" type="pres">
      <dgm:prSet presAssocID="{484C83A6-8758-41B6-825B-66F8D1A42609}" presName="linear" presStyleCnt="0">
        <dgm:presLayoutVars>
          <dgm:animLvl val="lvl"/>
          <dgm:resizeHandles val="exact"/>
        </dgm:presLayoutVars>
      </dgm:prSet>
      <dgm:spPr/>
    </dgm:pt>
    <dgm:pt modelId="{C8C82DB5-D344-4B0E-9041-2563A636C3A6}" type="pres">
      <dgm:prSet presAssocID="{1E5934E0-A035-4D7E-81D2-D3DF810E3F31}" presName="parentText" presStyleLbl="node1" presStyleIdx="0" presStyleCnt="3" custLinFactY="-448" custLinFactNeighborY="-100000">
        <dgm:presLayoutVars>
          <dgm:chMax val="0"/>
          <dgm:bulletEnabled val="1"/>
        </dgm:presLayoutVars>
      </dgm:prSet>
      <dgm:spPr/>
    </dgm:pt>
    <dgm:pt modelId="{4C398547-ED59-4425-BB1F-D1D331CB6132}" type="pres">
      <dgm:prSet presAssocID="{627C7D09-67FD-46C8-8918-03D8A033339D}" presName="spacer" presStyleCnt="0"/>
      <dgm:spPr/>
    </dgm:pt>
    <dgm:pt modelId="{10E76551-EBFC-43FC-8C3C-48F86C4308A6}" type="pres">
      <dgm:prSet presAssocID="{29AA23D5-3DB8-4ADC-AA7F-4E30CBC44A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2743A-59CF-4335-B81E-68BEA21629C1}" type="pres">
      <dgm:prSet presAssocID="{A6478D1A-C756-4BD7-977D-6B80B171D447}" presName="spacer" presStyleCnt="0"/>
      <dgm:spPr/>
    </dgm:pt>
    <dgm:pt modelId="{C737BDC0-B4BB-4307-A650-775D2BFDC05E}" type="pres">
      <dgm:prSet presAssocID="{9AAA1AF6-D287-4621-AADD-7535D0C336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84B863-D022-466E-BFBF-11CECC0EC22D}" type="presOf" srcId="{484C83A6-8758-41B6-825B-66F8D1A42609}" destId="{C48336E9-4494-480B-AE20-A0D41690AD5A}" srcOrd="0" destOrd="0" presId="urn:microsoft.com/office/officeart/2005/8/layout/vList2"/>
    <dgm:cxn modelId="{9D4C806F-9450-4CBA-8AD9-3B4F0BC4343F}" type="presOf" srcId="{9AAA1AF6-D287-4621-AADD-7535D0C336F6}" destId="{C737BDC0-B4BB-4307-A650-775D2BFDC05E}" srcOrd="0" destOrd="0" presId="urn:microsoft.com/office/officeart/2005/8/layout/vList2"/>
    <dgm:cxn modelId="{1FCCEB7E-BDF3-47E1-BD2B-8B1D18838EA4}" type="presOf" srcId="{29AA23D5-3DB8-4ADC-AA7F-4E30CBC44A92}" destId="{10E76551-EBFC-43FC-8C3C-48F86C4308A6}" srcOrd="0" destOrd="0" presId="urn:microsoft.com/office/officeart/2005/8/layout/vList2"/>
    <dgm:cxn modelId="{26C74EA1-8E84-4225-9DD3-38D588019C69}" srcId="{484C83A6-8758-41B6-825B-66F8D1A42609}" destId="{29AA23D5-3DB8-4ADC-AA7F-4E30CBC44A92}" srcOrd="1" destOrd="0" parTransId="{23B634CD-F519-4856-AFA9-65D4998FEED7}" sibTransId="{A6478D1A-C756-4BD7-977D-6B80B171D447}"/>
    <dgm:cxn modelId="{23809FB7-EE69-44FB-A1B5-C6155E0CE857}" srcId="{484C83A6-8758-41B6-825B-66F8D1A42609}" destId="{9AAA1AF6-D287-4621-AADD-7535D0C336F6}" srcOrd="2" destOrd="0" parTransId="{EC1688CC-E10B-47F3-B980-A5208BC1246C}" sibTransId="{BE473FC4-9F54-49A2-8250-85913BE690BD}"/>
    <dgm:cxn modelId="{507294C8-F139-492A-BA14-E7C91CC2BED4}" srcId="{484C83A6-8758-41B6-825B-66F8D1A42609}" destId="{1E5934E0-A035-4D7E-81D2-D3DF810E3F31}" srcOrd="0" destOrd="0" parTransId="{54420C1C-BFDE-4D53-BE39-4DE41AA097D4}" sibTransId="{627C7D09-67FD-46C8-8918-03D8A033339D}"/>
    <dgm:cxn modelId="{392686D6-07E7-4C19-8698-F27A628B123E}" type="presOf" srcId="{1E5934E0-A035-4D7E-81D2-D3DF810E3F31}" destId="{C8C82DB5-D344-4B0E-9041-2563A636C3A6}" srcOrd="0" destOrd="0" presId="urn:microsoft.com/office/officeart/2005/8/layout/vList2"/>
    <dgm:cxn modelId="{84997395-D38E-4849-A213-4E10B0192100}" type="presParOf" srcId="{C48336E9-4494-480B-AE20-A0D41690AD5A}" destId="{C8C82DB5-D344-4B0E-9041-2563A636C3A6}" srcOrd="0" destOrd="0" presId="urn:microsoft.com/office/officeart/2005/8/layout/vList2"/>
    <dgm:cxn modelId="{FD16935C-5BB1-49DE-9AD0-216C6EE57CB1}" type="presParOf" srcId="{C48336E9-4494-480B-AE20-A0D41690AD5A}" destId="{4C398547-ED59-4425-BB1F-D1D331CB6132}" srcOrd="1" destOrd="0" presId="urn:microsoft.com/office/officeart/2005/8/layout/vList2"/>
    <dgm:cxn modelId="{40313F2B-B92D-470D-90B5-FBB53A01AC3E}" type="presParOf" srcId="{C48336E9-4494-480B-AE20-A0D41690AD5A}" destId="{10E76551-EBFC-43FC-8C3C-48F86C4308A6}" srcOrd="2" destOrd="0" presId="urn:microsoft.com/office/officeart/2005/8/layout/vList2"/>
    <dgm:cxn modelId="{3C2A8DA3-217D-437C-9E3D-821841BE1DBA}" type="presParOf" srcId="{C48336E9-4494-480B-AE20-A0D41690AD5A}" destId="{3FE2743A-59CF-4335-B81E-68BEA21629C1}" srcOrd="3" destOrd="0" presId="urn:microsoft.com/office/officeart/2005/8/layout/vList2"/>
    <dgm:cxn modelId="{7E21DB70-52D8-47B8-85B7-BAD45959709B}" type="presParOf" srcId="{C48336E9-4494-480B-AE20-A0D41690AD5A}" destId="{C737BDC0-B4BB-4307-A650-775D2BFDC0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2DB5-D344-4B0E-9041-2563A636C3A6}">
      <dsp:nvSpPr>
        <dsp:cNvPr id="0" name=""/>
        <dsp:cNvSpPr/>
      </dsp:nvSpPr>
      <dsp:spPr>
        <a:xfrm>
          <a:off x="0" y="380009"/>
          <a:ext cx="6666833" cy="14795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Estas preguntas fueron respondidas por alguien que vive con el niño/a que recibe servicios y los conoce bien usualmente el padre.  </a:t>
          </a:r>
        </a:p>
      </dsp:txBody>
      <dsp:txXfrm>
        <a:off x="72227" y="452236"/>
        <a:ext cx="6522379" cy="1335120"/>
      </dsp:txXfrm>
    </dsp:sp>
    <dsp:sp modelId="{10E76551-EBFC-43FC-8C3C-48F86C4308A6}">
      <dsp:nvSpPr>
        <dsp:cNvPr id="0" name=""/>
        <dsp:cNvSpPr/>
      </dsp:nvSpPr>
      <dsp:spPr>
        <a:xfrm>
          <a:off x="0" y="1987172"/>
          <a:ext cx="6666833" cy="147957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En este Informe, “niño/a” significa el niño/a que vive en el hogar y recibe servicios estatal. “Usted” es la persona quien respondió las preguntas. La persona que respondió las preguntas no es la persona con la discapacidad. </a:t>
          </a:r>
        </a:p>
      </dsp:txBody>
      <dsp:txXfrm>
        <a:off x="72227" y="2059399"/>
        <a:ext cx="6522379" cy="1335120"/>
      </dsp:txXfrm>
    </dsp:sp>
    <dsp:sp modelId="{C737BDC0-B4BB-4307-A650-775D2BFDC05E}">
      <dsp:nvSpPr>
        <dsp:cNvPr id="0" name=""/>
        <dsp:cNvSpPr/>
      </dsp:nvSpPr>
      <dsp:spPr>
        <a:xfrm>
          <a:off x="0" y="3527227"/>
          <a:ext cx="6666833" cy="147957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NCI les pregunto a las familias sobre le información que reciben para ayudar la planificación de servicios.</a:t>
          </a:r>
        </a:p>
      </dsp:txBody>
      <dsp:txXfrm>
        <a:off x="72227" y="3599454"/>
        <a:ext cx="6522379" cy="133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3A7F-7791-475E-BAFC-C89AF67B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AD1B0-88E5-4662-8741-56FB63B1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46C8-A975-4C4D-8EC9-BE09166E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EEE3-9F13-4038-8381-0ED06BAB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3FD34-D417-41AB-84F7-7E15EAA3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8478-A83A-470B-AE81-FEA80196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D3046-7E85-4D6E-91EA-7236C534A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1825-9F2C-42C6-A6D6-C370E439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1D9DD-3504-46D8-A7E1-D7840EA8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CDF9-7AA7-45A6-ADF5-655C06D8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9836F-DFFA-4E19-A88B-65E6F82A3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7A4FA-9FDC-48C0-B993-C9E998DAF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D7B65-32E0-4B37-9ADD-15B084C2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98187-155A-4CD3-8E9F-ED37A6B2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E8285-CA0D-42DF-A2F2-42FF3CA1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B036-63D1-4E47-B236-69D447DA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85CD-F9B5-4B4B-8C14-1B2DDB01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8712-115A-44B6-A010-06F5EB60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24139-5E19-401F-894F-7AD66F8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AC1E-294D-465E-929C-CF304FBC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1387-CFC5-43CA-82B3-1954296F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8C65-F8F7-4914-A2BE-4A56D558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EC4A-5B2B-4B31-BC2E-9B92B687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6A24-A9A9-4FC7-90C5-BA271FD9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85FAE-A70B-474E-AF34-60BDD9F3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BEA5-8A32-471B-91CE-F7432C0A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A774-BE25-481B-9CB2-D7C8C85D9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43EB1-BE99-4662-8A6B-973078DB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2238-1829-4A37-9F51-4DF01317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6CB09-F3E2-4D43-9D0E-2D53C057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A6815-42F7-434B-BAC0-6AD6119D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76C2-6565-4E4B-A6D3-89292746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C9AC-AA11-4E7F-974E-E687564D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D8B2A-FE6C-45F8-9B8A-5A9A20BCA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9B640-A8DD-4914-89FB-959ECD5EB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9A4BD-0037-46E3-92C8-FD8B0290E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04E89-92DD-4008-911C-88B65CB0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26824-6AEB-4AF8-B10A-276878E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530FD-3C7C-4B78-B0F3-E6B5D6A7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8848-929E-427F-AF2D-31FAB123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26EF2-05D4-476B-AB01-AA261E3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5394E-2C90-4AC0-A7C5-920E15AF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AEA94-D8F7-4D45-B9AF-00C23B2D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1A1F5-AF9E-4B1F-AA56-D681C3EB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18EF1-6655-4D19-8D5B-95BE1762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62B90-C352-4586-A2D8-2D21F7C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8A7F-CDA4-42D6-AC87-92C3D7E5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97A7-8082-4B4C-91CA-FD767FF2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BE3D3-6438-4FB4-A741-D7148DB5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15D55-EE5C-43E1-9EBF-C98D8F79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0FA8C-9AEA-4A25-883F-D31B89EB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8B92-FEEF-4A88-86CE-E9A8BF34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6B5C-DBE2-47B2-B1CA-C503EC1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52243-D3FC-419E-A303-EDDAF01AD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4FD8-D92F-4D05-8E88-E977033C1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A5A2A-820F-45FD-9D48-6FCF55A7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319F3-AE29-41A7-B677-ECDE3366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1A6D5-AB0C-4821-96DE-CEBB0269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80A22-4E3F-463A-A4BA-D8774722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5873-D0C3-4106-8A7E-944C91D8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EBDAF-7133-484F-844D-6B2CDD354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3B78-3238-4C8E-93B3-9A7BBC4E0C70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E747-3AF0-4503-8C94-754064195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95C1-8EC6-449D-9A37-4DA444ED4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01646-C08B-4FBD-9F36-AA3892D2C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realphilippines.com/2016/07/family-ties-bind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44616-calling-hd-free-clipart-hq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igem.org/Team:Manchester/Engage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gracesonthemenu.com/2011/11/search-queries.html?page_number_0=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ds.ca.gov/rc/nc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Report-edit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arrows-up-down-green-159565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post-it-messag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4788-F377-4313-AC03-D6FCB90DC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524" y="104934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s-MX" sz="4800" b="1" dirty="0">
                <a:solidFill>
                  <a:srgbClr val="FFFFFF"/>
                </a:solidFill>
              </a:rPr>
              <a:t>Indicadores Básicos Nacionales (NIC)</a:t>
            </a:r>
            <a:br>
              <a:rPr lang="es-MX" sz="4800" b="1" dirty="0">
                <a:solidFill>
                  <a:srgbClr val="FFFFFF"/>
                </a:solidFill>
              </a:rPr>
            </a:br>
            <a:r>
              <a:rPr lang="es-MX" sz="4800" b="1" dirty="0">
                <a:solidFill>
                  <a:srgbClr val="FFFFFF"/>
                </a:solidFill>
              </a:rPr>
              <a:t>Valley Mountain Regional Center</a:t>
            </a:r>
            <a:br>
              <a:rPr lang="en-US" sz="4800" b="1" dirty="0">
                <a:solidFill>
                  <a:srgbClr val="FFFFFF"/>
                </a:solidFill>
              </a:rPr>
            </a:b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721CC-7C32-4AAD-94DF-8516BD1B5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729" y="5002981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Encuesta Infantil de Familia  19 del 2018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E77D200-E930-4EC7-8BDC-6ED2658B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" y="2769246"/>
            <a:ext cx="1138308" cy="1319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1F4C2-83B7-4DA1-A7A1-8BAC564C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93" y="396761"/>
            <a:ext cx="2407687" cy="95490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279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C29A-861E-45E1-A603-BB2A10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s-MX" b="1" dirty="0"/>
              <a:t>El administrador de casos/coordinador de servicios respeta las elecciones y opiniones de su familia?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E8F8B3-B436-4F2D-9AFC-87EF92AE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095159"/>
            <a:ext cx="3714750" cy="2373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A6430-9056-48BD-8FA6-67150035EB57}"/>
              </a:ext>
            </a:extLst>
          </p:cNvPr>
          <p:cNvSpPr/>
          <p:nvPr/>
        </p:nvSpPr>
        <p:spPr>
          <a:xfrm>
            <a:off x="3276600" y="4834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9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el administrador de casos/coordinador de servicios siempre o por lo general respeta las elecciones y opiniones de la familia.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D909A-9DDE-4432-BB40-3032C3CE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0" y="4503900"/>
            <a:ext cx="2593050" cy="792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BB3C3-CEE1-42DF-BF37-65DF4819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17403"/>
              </p:ext>
            </p:extLst>
          </p:nvPr>
        </p:nvGraphicFramePr>
        <p:xfrm>
          <a:off x="5097605" y="1805302"/>
          <a:ext cx="1117600" cy="203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268304143"/>
                    </a:ext>
                  </a:extLst>
                </a:gridCol>
              </a:tblGrid>
              <a:tr h="20351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Coordinadores de Servicios Gerentes de Casos no respetan a las selecciones de las familias 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867614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4F148EB-6D73-4518-A52E-EE64053C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2128" r="23094" b="1"/>
          <a:stretch/>
        </p:blipFill>
        <p:spPr bwMode="auto">
          <a:xfrm>
            <a:off x="6215205" y="1690688"/>
            <a:ext cx="29997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A36502-2BB5-4480-A253-7EC914689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47635"/>
              </p:ext>
            </p:extLst>
          </p:nvPr>
        </p:nvGraphicFramePr>
        <p:xfrm>
          <a:off x="9214945" y="2317581"/>
          <a:ext cx="882015" cy="192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432997673"/>
                    </a:ext>
                  </a:extLst>
                </a:gridCol>
              </a:tblGrid>
              <a:tr h="19284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90 %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Coordinadores de Servicios Gerentes de Casos respetan  las selecciones de las familias    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644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7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AEFC-11F6-40C1-81D0-033A816D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5329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s-MX" b="1" dirty="0"/>
              <a:t>Su administrador de casos/coordinador de servicios le informa sobre otros servicios públicos que su familia puede obtener? Como cupones de alimentos o SSI.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7C5DF4-DFA3-4228-BBC3-851CFA5DD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88" y="2302304"/>
            <a:ext cx="3839063" cy="22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EDB36-A25A-4FF3-BEA9-67A4DA6E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5900"/>
            <a:ext cx="3143250" cy="78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4D64C0-EF5E-4641-A6C5-268A26B3912B}"/>
              </a:ext>
            </a:extLst>
          </p:cNvPr>
          <p:cNvSpPr/>
          <p:nvPr/>
        </p:nvSpPr>
        <p:spPr>
          <a:xfrm>
            <a:off x="4781550" y="47389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7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el administrador de casos/coordinador de servicios siempre o generalmente les informa sobre los servicios públicos que la familia puede obtener.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DD56F8-DCF6-4F1B-A380-339CE18BE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47817"/>
              </p:ext>
            </p:extLst>
          </p:nvPr>
        </p:nvGraphicFramePr>
        <p:xfrm>
          <a:off x="9932355" y="2250550"/>
          <a:ext cx="1078946" cy="1772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946">
                  <a:extLst>
                    <a:ext uri="{9D8B030D-6E8A-4147-A177-3AD203B41FA5}">
                      <a16:colId xmlns:a16="http://schemas.microsoft.com/office/drawing/2014/main" val="2022658272"/>
                    </a:ext>
                  </a:extLst>
                </a:gridCol>
              </a:tblGrid>
              <a:tr h="1772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70%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Coordinadores de Servicios Administrador de Casos le informan a las  familias de servicios públicos que pueden pedir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46718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FD15AED-B9ED-4075-8907-8F05BB222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5916" r="22543"/>
          <a:stretch/>
        </p:blipFill>
        <p:spPr bwMode="auto">
          <a:xfrm>
            <a:off x="7180976" y="1907092"/>
            <a:ext cx="2740054" cy="22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8258A0-3031-4D7E-92FE-6B0E9F200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68674"/>
              </p:ext>
            </p:extLst>
          </p:nvPr>
        </p:nvGraphicFramePr>
        <p:xfrm>
          <a:off x="6294015" y="1907092"/>
          <a:ext cx="886961" cy="1887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961">
                  <a:extLst>
                    <a:ext uri="{9D8B030D-6E8A-4147-A177-3AD203B41FA5}">
                      <a16:colId xmlns:a16="http://schemas.microsoft.com/office/drawing/2014/main" val="3957559463"/>
                    </a:ext>
                  </a:extLst>
                </a:gridCol>
              </a:tblGrid>
              <a:tr h="18040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Coordinadores de Servicios Administrador de Casos no les informan a las familias de servicios públicos que pueden pedir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726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F646-5073-448F-A292-14A7E1E3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024"/>
            <a:ext cx="10515600" cy="531664"/>
          </a:xfrm>
        </p:spPr>
        <p:txBody>
          <a:bodyPr>
            <a:normAutofit fontScale="90000"/>
          </a:bodyPr>
          <a:lstStyle/>
          <a:p>
            <a:br>
              <a:rPr lang="es-MX" b="1" dirty="0"/>
            </a:br>
            <a:r>
              <a:rPr lang="es-MX" b="1" dirty="0"/>
              <a:t>Los niños que reciben servicios tienen un Plan de Programa Individual (IPP) o un Plan de Servicio Individual de Familia (IFSP). El IPP/IFSP debe incluir las cosas que el niño quiere y necesita. El NCI preguntó a las familias sobre el IPP/IFSP de sus hijos. </a:t>
            </a:r>
            <a:endParaRPr lang="es-MX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79053-47D1-456C-82B7-12107009E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3313476"/>
            <a:ext cx="10039350" cy="34099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3182C-AA3A-44B9-BCAE-9B3B9E0AA21B}"/>
              </a:ext>
            </a:extLst>
          </p:cNvPr>
          <p:cNvSpPr txBox="1"/>
          <p:nvPr/>
        </p:nvSpPr>
        <p:spPr>
          <a:xfrm>
            <a:off x="3905250" y="5468144"/>
            <a:ext cx="438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getrealphilippines.com/2016/07/family-ties-bind/"/>
              </a:rPr>
              <a:t>Esta foto</a:t>
            </a:r>
            <a:r>
              <a:rPr lang="en-US" sz="900" dirty="0"/>
              <a:t> by Unknown Author está licenciado bajo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2106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06E3-970D-42D7-9FFB-C8771AF7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¿El IPP/IFSP incluye todas las cosas que su hijo necesita?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35F34-676A-440F-9DB2-317A34AA4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3694"/>
            <a:ext cx="4352925" cy="25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3259F-E032-4A86-B8F6-FDE4E5F52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75" y="4638675"/>
            <a:ext cx="3331700" cy="1177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31EF55-45CA-4826-BDEF-3B8CC1A8AA70}"/>
              </a:ext>
            </a:extLst>
          </p:cNvPr>
          <p:cNvSpPr/>
          <p:nvPr/>
        </p:nvSpPr>
        <p:spPr>
          <a:xfrm>
            <a:off x="6134100" y="4467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que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9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que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el IPP/IFSP incluye todas las cosas que su hijo/a necesita.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FF72B-E585-413B-9F8B-3BC225090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6" r="23760"/>
          <a:stretch/>
        </p:blipFill>
        <p:spPr bwMode="auto">
          <a:xfrm>
            <a:off x="7192753" y="1426969"/>
            <a:ext cx="2789555" cy="2628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B7794C-879D-4425-BBA2-C6167BBE1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88672"/>
              </p:ext>
            </p:extLst>
          </p:nvPr>
        </p:nvGraphicFramePr>
        <p:xfrm>
          <a:off x="6096000" y="1536026"/>
          <a:ext cx="1117600" cy="1635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498008468"/>
                    </a:ext>
                  </a:extLst>
                </a:gridCol>
              </a:tblGrid>
              <a:tr h="1635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El IPP/IFSP no incluye todo lo que el niño/a necesita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325978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AF404D-70BA-4C9C-A3B8-07016C0EE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1231"/>
              </p:ext>
            </p:extLst>
          </p:nvPr>
        </p:nvGraphicFramePr>
        <p:xfrm>
          <a:off x="10007917" y="2125156"/>
          <a:ext cx="882015" cy="17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4237709475"/>
                    </a:ext>
                  </a:extLst>
                </a:gridCol>
              </a:tblGrid>
              <a:tr h="1700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90%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El IPP/IFSP incluye todo lo que el niño/a necesita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110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2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F1B3-5FFC-4645-9224-551FE994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¿Alguien de su familia ayudó a hacer el IPP/IFSP?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1DE398-9ADD-4451-8A04-27F57CDFE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6426"/>
            <a:ext cx="4569375" cy="2681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D8CFE-96D6-4274-8615-555E77FC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7" y="4765700"/>
            <a:ext cx="3837988" cy="1387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05B73-8664-4ED2-B1AA-53CAF265692A}"/>
              </a:ext>
            </a:extLst>
          </p:cNvPr>
          <p:cNvSpPr/>
          <p:nvPr/>
        </p:nvSpPr>
        <p:spPr>
          <a:xfrm>
            <a:off x="5667375" y="44425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n-US" b="1" dirty="0">
                <a:solidFill>
                  <a:srgbClr val="2D2D2D"/>
                </a:solidFill>
                <a:latin typeface="Calibri" panose="020F0502020204030204" pitchFamily="34" charset="0"/>
              </a:rPr>
              <a:t>8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n-US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n-US" b="1" dirty="0">
                <a:solidFill>
                  <a:srgbClr val="2D2D2D"/>
                </a:solidFill>
                <a:latin typeface="Calibri" panose="020F0502020204030204" pitchFamily="34" charset="0"/>
              </a:rPr>
              <a:t>alguien en la familia ayudó a hacer el IPP/IFSP.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298498-5A1E-4CCA-8B78-6313F86D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80229"/>
              </p:ext>
            </p:extLst>
          </p:nvPr>
        </p:nvGraphicFramePr>
        <p:xfrm>
          <a:off x="5903985" y="1682964"/>
          <a:ext cx="1117600" cy="1815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4025279807"/>
                    </a:ext>
                  </a:extLst>
                </a:gridCol>
              </a:tblGrid>
              <a:tr h="1815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20 %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Nadie en la familia ayudo a hacer el IPP/IFSP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300515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B7F6F4-CE60-486C-A19A-8ADCA4CBE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79486"/>
              </p:ext>
            </p:extLst>
          </p:nvPr>
        </p:nvGraphicFramePr>
        <p:xfrm>
          <a:off x="9522316" y="2415467"/>
          <a:ext cx="1012097" cy="1602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097">
                  <a:extLst>
                    <a:ext uri="{9D8B030D-6E8A-4147-A177-3AD203B41FA5}">
                      <a16:colId xmlns:a16="http://schemas.microsoft.com/office/drawing/2014/main" val="2304933461"/>
                    </a:ext>
                  </a:extLst>
                </a:gridCol>
              </a:tblGrid>
              <a:tr h="1602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80%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Alguien en la familia ayudo a hacer el IPP/IFSP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14333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94B9217-18E0-4B1E-A328-DBDBF2AB8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43" t="1419" r="23009"/>
          <a:stretch/>
        </p:blipFill>
        <p:spPr bwMode="auto">
          <a:xfrm>
            <a:off x="7021585" y="1611352"/>
            <a:ext cx="2500731" cy="2499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3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C6B0-F72D-488E-BCB4-D36FE637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095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s-MX" b="1" dirty="0"/>
              <a:t>A veces las personas quieren hablar con sus trabajadores de apoyo y administradores de casos/coordinadores de servicios. El NCI preguntó si las familias podían comunicarse con los trabajadores de apoyo y los administradores de casos/coordinadores de servicios cuando ellos quisieran. </a:t>
            </a:r>
            <a:endParaRPr lang="es-MX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553B1-4467-491E-B992-DFB83BA9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5162" y="3429000"/>
            <a:ext cx="4182087" cy="3194330"/>
          </a:xfrm>
        </p:spPr>
      </p:pic>
    </p:spTree>
    <p:extLst>
      <p:ext uri="{BB962C8B-B14F-4D97-AF65-F5344CB8AC3E}">
        <p14:creationId xmlns:p14="http://schemas.microsoft.com/office/powerpoint/2010/main" val="63964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5A8C-8A14-463F-A6B5-F9DD10FF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s-MX" b="1" dirty="0"/>
              <a:t>Puede ponerse en contacto con los trabajadores de apoyo cuando usted quiera?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826C8-EB4C-4124-97E4-FB6C7025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37" y="1839499"/>
            <a:ext cx="3865463" cy="2018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74F8B-2418-45FF-9BD4-55AF1A03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27" y="1782281"/>
            <a:ext cx="4537145" cy="297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F1D9E-E606-47CB-B9EF-340B0DE7D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56" y="4389780"/>
            <a:ext cx="3145789" cy="1477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430233-D7B4-4619-AC64-DF82E3C17510}"/>
              </a:ext>
            </a:extLst>
          </p:cNvPr>
          <p:cNvSpPr/>
          <p:nvPr/>
        </p:nvSpPr>
        <p:spPr>
          <a:xfrm>
            <a:off x="5100320" y="48476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8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siempre o por lo general pueden ponerse en contacto con los trabajadores de apoyo cuando quieran.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252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872B-AD33-48C9-A719-90FAD54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s-MX" b="1" dirty="0"/>
              <a:t>Puede comunicarse con el administrador de casos/coordinador de servicios de su hijo cuando usted quiera?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3BDC4F-E23A-4492-91F5-84C60A0BB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412" y="2095268"/>
            <a:ext cx="3241238" cy="2286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5C2A5-32FB-4DFB-9239-5B81546D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12" y="4699874"/>
            <a:ext cx="3065438" cy="1506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52C197-27F9-407A-8383-98C44ADD9274}"/>
              </a:ext>
            </a:extLst>
          </p:cNvPr>
          <p:cNvSpPr/>
          <p:nvPr/>
        </p:nvSpPr>
        <p:spPr>
          <a:xfrm>
            <a:off x="5257800" y="47891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9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siempre o por lo general pueden ponerse en contacto con el administrador de casos/coordinador de servicios del niño cuando usted quiera.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41DAE-292C-47A5-BB45-C85BAFC85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49" t="2403" r="22968"/>
          <a:stretch/>
        </p:blipFill>
        <p:spPr bwMode="auto">
          <a:xfrm>
            <a:off x="7088938" y="1674494"/>
            <a:ext cx="2560955" cy="270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D2401D-BF01-4A83-A2DF-AF2D1EB4B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75895"/>
              </p:ext>
            </p:extLst>
          </p:nvPr>
        </p:nvGraphicFramePr>
        <p:xfrm>
          <a:off x="5971338" y="1817636"/>
          <a:ext cx="1117600" cy="1890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127932262"/>
                    </a:ext>
                  </a:extLst>
                </a:gridCol>
              </a:tblGrid>
              <a:tr h="189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La familia no puede ponerse en contacto con su administrador de casos o coordinador de servicios cuando ellos quieran.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299209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FED63D-1EB9-4290-8266-45003A66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79454"/>
              </p:ext>
            </p:extLst>
          </p:nvPr>
        </p:nvGraphicFramePr>
        <p:xfrm>
          <a:off x="9649893" y="2411413"/>
          <a:ext cx="1117600" cy="1850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759611999"/>
                    </a:ext>
                  </a:extLst>
                </a:gridCol>
              </a:tblGrid>
              <a:tr h="18501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90 %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La familia puede ponerse en contacto con su administrador de casos o coordinador de servicios cuando ellos quieran.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498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80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DC78-159B-48F9-B06A-3264F367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s-MX" b="1" dirty="0"/>
              <a:t>Puede su familia elegir o cambiar las agencias proveedoras de su hijo</a:t>
            </a:r>
            <a:r>
              <a:rPr lang="en-US" b="1" dirty="0"/>
              <a:t>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0C2C83-5759-4617-9D96-B00027F9F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687" y="1874593"/>
            <a:ext cx="3975263" cy="2249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3C1DD-956B-4D47-A1F1-57E0DAA7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14" y="4455399"/>
            <a:ext cx="3427585" cy="1954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D316C0-CBDD-4931-9ECE-0523AB806638}"/>
              </a:ext>
            </a:extLst>
          </p:cNvPr>
          <p:cNvSpPr/>
          <p:nvPr/>
        </p:nvSpPr>
        <p:spPr>
          <a:xfrm>
            <a:off x="5819775" y="47008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9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siempre o por lo general pueden elegir o pueden cambiar las agencias proveedoras de su hijo.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23B38-C531-4A02-8D14-3E197317C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24" r="23026"/>
          <a:stretch/>
        </p:blipFill>
        <p:spPr bwMode="auto">
          <a:xfrm>
            <a:off x="7064884" y="1970984"/>
            <a:ext cx="3095625" cy="263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6AB71E-9EEC-49D0-956E-F0DB0CEFF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07008"/>
              </p:ext>
            </p:extLst>
          </p:nvPr>
        </p:nvGraphicFramePr>
        <p:xfrm>
          <a:off x="5947284" y="2089149"/>
          <a:ext cx="1117600" cy="1904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854592392"/>
                    </a:ext>
                  </a:extLst>
                </a:gridCol>
              </a:tblGrid>
              <a:tr h="1904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La familia no puede elegir o cambiar las agencias proveedoras de su hijo/a.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5416073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69145B-5B01-435C-822C-CE076C328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18243"/>
              </p:ext>
            </p:extLst>
          </p:nvPr>
        </p:nvGraphicFramePr>
        <p:xfrm>
          <a:off x="10160509" y="2818701"/>
          <a:ext cx="1117600" cy="1636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299427827"/>
                    </a:ext>
                  </a:extLst>
                </a:gridCol>
              </a:tblGrid>
              <a:tr h="16366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90 %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La familia puede elegir o cambiar las agencias proveedoras de su hijo/a.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9251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77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B040-D413-458A-8854-9E2A38C7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s-MX" b="1" dirty="0"/>
              <a:t>Su hijo/a participa en actividades comunitarias?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FE68A0-F9E1-40CE-9C33-71EC301D6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962" y="1977818"/>
            <a:ext cx="3964388" cy="1946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F7B6C-ADEB-4D51-BB81-A95F9A69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7" y="4532019"/>
            <a:ext cx="3472228" cy="1783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78E00F-A586-4E7D-8E44-423A990B1CD7}"/>
              </a:ext>
            </a:extLst>
          </p:cNvPr>
          <p:cNvSpPr/>
          <p:nvPr/>
        </p:nvSpPr>
        <p:spPr>
          <a:xfrm>
            <a:off x="5362575" y="4666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7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la gente dijo que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su hijo/a participa en actividades comunitarias.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CA9026-3225-491B-BCCE-75B8E2B70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48771"/>
              </p:ext>
            </p:extLst>
          </p:nvPr>
        </p:nvGraphicFramePr>
        <p:xfrm>
          <a:off x="6096000" y="1590834"/>
          <a:ext cx="976719" cy="1325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719">
                  <a:extLst>
                    <a:ext uri="{9D8B030D-6E8A-4147-A177-3AD203B41FA5}">
                      <a16:colId xmlns:a16="http://schemas.microsoft.com/office/drawing/2014/main" val="3133406492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30%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Hijo/a no participa en actividades comunitarias.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00726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AA0199-C471-46A0-B1EF-B0424AEB6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69586"/>
              </p:ext>
            </p:extLst>
          </p:nvPr>
        </p:nvGraphicFramePr>
        <p:xfrm>
          <a:off x="9557056" y="2516697"/>
          <a:ext cx="887238" cy="1493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238">
                  <a:extLst>
                    <a:ext uri="{9D8B030D-6E8A-4147-A177-3AD203B41FA5}">
                      <a16:colId xmlns:a16="http://schemas.microsoft.com/office/drawing/2014/main" val="475250830"/>
                    </a:ext>
                  </a:extLst>
                </a:gridCol>
              </a:tblGrid>
              <a:tr h="1493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70%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Hijo/a participa en actividades comunitarias.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66722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630505E-912B-4805-A957-C122C5BF5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20" t="2705" r="23444"/>
          <a:stretch/>
        </p:blipFill>
        <p:spPr bwMode="auto">
          <a:xfrm>
            <a:off x="7076955" y="1544980"/>
            <a:ext cx="2475865" cy="2740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97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4F1CE7-0300-455E-A2FB-EB61B204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4" y="27853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¿</a:t>
            </a:r>
            <a:r>
              <a:rPr lang="es-MX" sz="4000" b="1" dirty="0">
                <a:solidFill>
                  <a:srgbClr val="FFFFFF"/>
                </a:solidFill>
              </a:rPr>
              <a:t>Qué son los Indicadores Básicos Nacionales (NIC</a:t>
            </a:r>
            <a:r>
              <a:rPr lang="en-US" sz="4000" b="1" dirty="0">
                <a:solidFill>
                  <a:srgbClr val="FFFFFF"/>
                </a:solidFill>
              </a:rPr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7294C-F5DA-4DD9-B91D-E9D3C509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868563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3200" dirty="0"/>
              <a:t>Cada año, el NCI pregunta a las personas Intelectual y Discapacidades de</a:t>
            </a:r>
            <a:r>
              <a:rPr lang="es-MX" dirty="0"/>
              <a:t> Desarrollo</a:t>
            </a:r>
            <a:r>
              <a:rPr lang="es-MX" sz="3200" dirty="0"/>
              <a:t> (IDD) y sus familias sobre los servicios que reciben y cómo se sienten sobre ellos. El NCI utiliza encuestas para que se puedan hacer las mismas preguntas a un grupo grande. La Encuesta Infantil de Familia del NCI se envían por correo a las familias en muchos estados.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C0B3BF-E3C9-4B83-90A0-3BDC6BE3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93" y="1755547"/>
            <a:ext cx="2407687" cy="95490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721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EF9E-A315-4D63-AC57-35FE0DD7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s-MX" b="1" dirty="0"/>
              <a:t>Está satisfecho con los servicios y apoyos que recibe su hijo/a? </a:t>
            </a:r>
            <a:endParaRPr lang="es-MX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0DFE1C-3308-4B5E-84FB-BAE71D688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37" y="1888219"/>
            <a:ext cx="4510838" cy="2312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82B2F-7083-4949-B3B1-D837FFA1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07" y="4925720"/>
            <a:ext cx="2998518" cy="14941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EBA2DC-F44A-40FD-A097-09B6459DB37B}"/>
              </a:ext>
            </a:extLst>
          </p:cNvPr>
          <p:cNvSpPr/>
          <p:nvPr/>
        </p:nvSpPr>
        <p:spPr>
          <a:xfrm>
            <a:off x="5043007" y="49047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8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la gente dijo que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siempre o por lo general están contentos con los servicios y apoyos de sus hijos.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2BCB6-F94C-44C4-AFB6-026E59F4E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27" r="23665"/>
          <a:stretch/>
        </p:blipFill>
        <p:spPr bwMode="auto">
          <a:xfrm>
            <a:off x="7172630" y="1491547"/>
            <a:ext cx="2695575" cy="2952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4744BE-1888-458D-BBDB-6C428DDB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73498"/>
              </p:ext>
            </p:extLst>
          </p:nvPr>
        </p:nvGraphicFramePr>
        <p:xfrm>
          <a:off x="6290615" y="1536591"/>
          <a:ext cx="882015" cy="1528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92164471"/>
                    </a:ext>
                  </a:extLst>
                </a:gridCol>
              </a:tblGrid>
              <a:tr h="14582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20%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La familia no esta satisfecho con los servicios y apoyos que recibe su hijo/a.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09858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AFD883-B15D-4DD0-80D1-66D4722C4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42473"/>
              </p:ext>
            </p:extLst>
          </p:nvPr>
        </p:nvGraphicFramePr>
        <p:xfrm>
          <a:off x="9868205" y="2807889"/>
          <a:ext cx="882015" cy="1635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145407363"/>
                    </a:ext>
                  </a:extLst>
                </a:gridCol>
              </a:tblGrid>
              <a:tr h="16357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80%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La familia si está satisfecho con los servicios y apoyos que recibe su hijo/a.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2920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1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20FB-99C8-4C79-8466-D1FF923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s-MX" b="1" dirty="0"/>
              <a:t>Los servicios y apoyos han hecho una diferencia positiva para su familia</a:t>
            </a:r>
            <a:r>
              <a:rPr lang="en-US" b="1" dirty="0"/>
              <a:t>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6FAA13-1779-4DDD-BF17-2D2D9CF6F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1909694"/>
            <a:ext cx="3795713" cy="239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8881C-62B8-4B22-BB5B-BDE774F0B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95" y="4943079"/>
            <a:ext cx="3470130" cy="1410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B0E077-CA76-4373-AC10-837658197DE4}"/>
              </a:ext>
            </a:extLst>
          </p:cNvPr>
          <p:cNvSpPr/>
          <p:nvPr/>
        </p:nvSpPr>
        <p:spPr>
          <a:xfrm>
            <a:off x="5038725" y="4991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9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los servicios y apoyos han hecho una diferencia positiva para su familia. </a:t>
            </a:r>
            <a:r>
              <a:rPr lang="en-US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23B38-C531-4A02-8D14-3E197317C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24" r="23026"/>
          <a:stretch/>
        </p:blipFill>
        <p:spPr bwMode="auto">
          <a:xfrm>
            <a:off x="6538912" y="1909694"/>
            <a:ext cx="3095625" cy="263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CFD837-E893-4978-AFC1-77CB648FC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53679"/>
              </p:ext>
            </p:extLst>
          </p:nvPr>
        </p:nvGraphicFramePr>
        <p:xfrm>
          <a:off x="9634537" y="2806472"/>
          <a:ext cx="1117600" cy="1621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461125527"/>
                    </a:ext>
                  </a:extLst>
                </a:gridCol>
              </a:tblGrid>
              <a:tr h="1621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90 %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Servicios y apoyos  han hecho una diferencia positiva para su familia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854645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0F1B3C-F61F-4AE7-8E6B-06AEABE37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62510"/>
              </p:ext>
            </p:extLst>
          </p:nvPr>
        </p:nvGraphicFramePr>
        <p:xfrm>
          <a:off x="5421312" y="2063693"/>
          <a:ext cx="1117600" cy="1812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512800354"/>
                    </a:ext>
                  </a:extLst>
                </a:gridCol>
              </a:tblGrid>
              <a:tr h="1812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10 %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Servicios y apoyos no han hecho una diferencia positiva para su familia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4654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9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B481F-0F6E-4D82-8F9B-A90DFDC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b="1" dirty="0"/>
              <a:t>¡GRACIAS!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0D23A-26D8-4F49-B9D2-E7770B93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13" y="742604"/>
            <a:ext cx="7456974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3DC2-0FA2-460B-9B95-7C20DF06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es-MX" sz="2000" b="1" dirty="0"/>
              <a:t>Que hemos aprendido de la </a:t>
            </a:r>
            <a:endParaRPr lang="es-MX" sz="2000" dirty="0"/>
          </a:p>
          <a:p>
            <a:r>
              <a:rPr lang="es-MX" sz="2000" b="1" dirty="0"/>
              <a:t>Indicadores Básicos Nacionales </a:t>
            </a:r>
            <a:endParaRPr lang="es-MX" sz="2000" dirty="0"/>
          </a:p>
          <a:p>
            <a:r>
              <a:rPr lang="es-MX" sz="2000" b="1" dirty="0"/>
              <a:t>Encuesta Infantil de Familia  </a:t>
            </a:r>
            <a:endParaRPr lang="es-MX" sz="2000" dirty="0"/>
          </a:p>
          <a:p>
            <a:r>
              <a:rPr lang="es-MX" sz="2000" b="1" dirty="0"/>
              <a:t>Resultados de las Familias Atraves de Valley Mountain Regional Center (VMRC) Versión Fácil de Usar, 2018-19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2379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ECEC0-DF1E-4721-AF5E-4DFC4711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MX" sz="3400" b="1" dirty="0">
                <a:solidFill>
                  <a:srgbClr val="FFFFFF"/>
                </a:solidFill>
              </a:rPr>
              <a:t>Encuesta Infantil de Familia </a:t>
            </a:r>
            <a:br>
              <a:rPr lang="es-MX" sz="3400" dirty="0">
                <a:solidFill>
                  <a:srgbClr val="FFFFFF"/>
                </a:solidFill>
              </a:rPr>
            </a:br>
            <a:endParaRPr lang="es-MX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7F08-6198-4AD9-B290-B2BB969B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1549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Encuesta Infantil de Familia es una encuesta que se envía por correo a familias con niños de 3 a 18 años que viven con ellos y que reciben al menos un servicio de un centro regional, además de la administración de casos. La encuesta se envía por correo a todos los disponibles y valides de direcciones de familias que cumplen con los criterios, la participación es voluntaria y confidencial. La encuesta pregunta a las familias sobre información y planificación; acceso y conexión con la comunidad; elegir y control; y la participación de la familia.</a:t>
            </a:r>
          </a:p>
          <a:p>
            <a:endParaRPr lang="es-MX" sz="2000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4EC6CF9E-E30C-4CE3-91EC-65EBBF50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8842" y="120952"/>
            <a:ext cx="1916788" cy="14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E5EB8-C99B-41D3-8A59-D8AE473B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395" y="20309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¿</a:t>
            </a:r>
            <a:r>
              <a:rPr lang="es-MX" sz="3400" b="1" dirty="0">
                <a:solidFill>
                  <a:srgbClr val="FFFFFF"/>
                </a:solidFill>
              </a:rPr>
              <a:t>Quién responde a las preguntas de una encuesta familiar infantil</a:t>
            </a:r>
            <a:r>
              <a:rPr lang="en-US" sz="3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98F4-D755-4D5B-BB46-E9916E07C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2233625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3200" dirty="0"/>
              <a:t>Las preguntas de la Encuesta Infantil de Familia son respondidas por alguien que vive con un niño que recibe servicios del estado (como un padre u otro miembro de la familia). En California, se les pide a todas las familias que tienen un hijo con IDD en el hogar que recibe apoyo del centro regional que completen esta encuesta.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1CA860D-C857-4B9F-964A-9436DC54E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632" y="145709"/>
            <a:ext cx="2161934" cy="142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E389-CA72-44D4-BE2D-0B9B1E44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¿Qué es este informe?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47D2-D7B1-4BEC-9D90-1CF3A5D1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7" y="2633052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MX" sz="3200" dirty="0"/>
              <a:t>Usamos palabras y cifras para mostrar el número de respuestas de sí y no que obtuvimos. Algunas de nuestras preguntas de la encuesta tienen más que una respuesta de sí o no. De hecho, algunos piden a las personas que elijan: "siempre", "por lo general", "a veces" o "rara vez/nunca". Para este informe, contamos todas las respuestas "siempre" o "usualmente" como sí. Todos los demás los contamos como no. (Si desea ver la gama completa de respuestas por separado, puede encontrarlas aquí: </a:t>
            </a:r>
            <a:r>
              <a:rPr lang="es-MX" sz="3200" dirty="0">
                <a:hlinkClick r:id="rId2"/>
              </a:rPr>
              <a:t>https://www.dds.ca.gov/rc/nci/</a:t>
            </a:r>
            <a:r>
              <a:rPr lang="es-MX" sz="3200" dirty="0"/>
              <a:t>)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EBBCCF-532A-406E-9F2F-CB1D8ACCA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91040" y="-386719"/>
            <a:ext cx="2459122" cy="34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E469-F3C6-4608-A212-786EB627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08" y="1872836"/>
            <a:ext cx="5315189" cy="4527531"/>
          </a:xfrm>
        </p:spPr>
        <p:txBody>
          <a:bodyPr anchor="t">
            <a:normAutofit fontScale="92500" lnSpcReduction="10000"/>
          </a:bodyPr>
          <a:lstStyle/>
          <a:p>
            <a:r>
              <a:rPr lang="es-MX" sz="2400" dirty="0"/>
              <a:t>Para este informe redondeamos los porcentajes al diez por ciento más cercano. Para redondear, miramos el último dígito de un número. Si el dígito es 5 o más, nosotros "</a:t>
            </a:r>
            <a:r>
              <a:rPr lang="es-MX" sz="2400" b="1" dirty="0"/>
              <a:t>rodear</a:t>
            </a:r>
            <a:r>
              <a:rPr lang="es-MX" sz="2400" dirty="0"/>
              <a:t>" al siguiente número más alto con un cero. Si el dígito es 4 o menos, nosotros "</a:t>
            </a:r>
            <a:r>
              <a:rPr lang="es-MX" sz="2400" b="1" dirty="0"/>
              <a:t>redondear hacia abajo</a:t>
            </a:r>
            <a:r>
              <a:rPr lang="es-MX" sz="2400" dirty="0"/>
              <a:t>" al siguiente número más bajo con un cero. </a:t>
            </a:r>
          </a:p>
          <a:p>
            <a:endParaRPr lang="es-MX" sz="2400" dirty="0"/>
          </a:p>
          <a:p>
            <a:r>
              <a:rPr lang="es-MX" sz="2400" dirty="0"/>
              <a:t>Por ejemplo: Si el 87% de las personas dicen que se sienten seguras en casa, nosotros "</a:t>
            </a:r>
            <a:r>
              <a:rPr lang="es-MX" sz="2400" b="1" dirty="0"/>
              <a:t>rodear</a:t>
            </a:r>
            <a:r>
              <a:rPr lang="es-MX" sz="2400" dirty="0"/>
              <a:t>" 90%. Si el 12% de las personas dicen que tienen un trabajo remunerado, nosotros "</a:t>
            </a:r>
            <a:r>
              <a:rPr lang="es-MX" sz="2400" b="1" dirty="0"/>
              <a:t>redondear hacia abajo</a:t>
            </a:r>
            <a:r>
              <a:rPr lang="es-MX" sz="2400" dirty="0"/>
              <a:t>" al 10%.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48150-7934-4D67-9FF6-2F8142E4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586308"/>
            <a:ext cx="4170530" cy="1717277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20DA752-9B40-4072-9DA7-533A25659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18716" y="254084"/>
            <a:ext cx="1323145" cy="16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90166-E8BD-41B7-B9E3-96CDDD63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28167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MX" sz="4000" b="1" dirty="0">
                <a:solidFill>
                  <a:srgbClr val="FFFFFF"/>
                </a:solidFill>
              </a:rPr>
              <a:t>Importante de  saber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E3E93C-DA8C-4FD5-B22A-B58FD2CE3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6734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636B552-7531-4D13-B537-3E842FE84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2986" y="2949573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8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3DCD-384B-4220-BD32-392ED487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¿</a:t>
            </a:r>
            <a:r>
              <a:rPr lang="es-MX" sz="2600" b="1" dirty="0"/>
              <a:t>Obtiene suficiente información para participar en la planificación de servicios para su hijo? </a:t>
            </a:r>
            <a:endParaRPr lang="es-MX" sz="2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890246-C365-451A-99E2-A40F9BD8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804857"/>
            <a:ext cx="5586942" cy="166669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4A18A6-22F2-4153-8019-2FBFD02E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9089" y="4229356"/>
            <a:ext cx="2986395" cy="25233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E8EB8-B328-4FE7-8833-7D4CA3BE51C8}"/>
              </a:ext>
            </a:extLst>
          </p:cNvPr>
          <p:cNvSpPr/>
          <p:nvPr/>
        </p:nvSpPr>
        <p:spPr>
          <a:xfrm>
            <a:off x="1902119" y="2503757"/>
            <a:ext cx="3406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7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siempre o por lo general obtienen suficiente información para participar en la planificación de los servicios para su hijo.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2BEBCD6-C0A3-49ED-B028-DFC413D28E9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80175" y="3414713"/>
            <a:ext cx="55864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8" name="Picture 37" descr="30% La familia no recibe suficiente informacion para participar en la planificacion de los servicios de su nino&#10;&#10;&#10;">
            <a:extLst>
              <a:ext uri="{FF2B5EF4-FFF2-40B4-BE49-F238E27FC236}">
                <a16:creationId xmlns:a16="http://schemas.microsoft.com/office/drawing/2014/main" id="{1C369692-D380-4F4B-81AC-203DEA1D6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22756"/>
          <a:stretch/>
        </p:blipFill>
        <p:spPr bwMode="auto">
          <a:xfrm>
            <a:off x="7269321" y="2701782"/>
            <a:ext cx="3323590" cy="326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6ABBF5-DDF2-4BDF-9762-351743B03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13133"/>
              </p:ext>
            </p:extLst>
          </p:nvPr>
        </p:nvGraphicFramePr>
        <p:xfrm>
          <a:off x="10592911" y="3353933"/>
          <a:ext cx="1128914" cy="257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914">
                  <a:extLst>
                    <a:ext uri="{9D8B030D-6E8A-4147-A177-3AD203B41FA5}">
                      <a16:colId xmlns:a16="http://schemas.microsoft.com/office/drawing/2014/main" val="1022971651"/>
                    </a:ext>
                  </a:extLst>
                </a:gridCol>
              </a:tblGrid>
              <a:tr h="2575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 70 %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La familia  recibe suficiente información para tomar parte de la planificación de servicios para sus hijos.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47488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39C4178-4566-4799-9DB4-5DE2C3D94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96901"/>
              </p:ext>
            </p:extLst>
          </p:nvPr>
        </p:nvGraphicFramePr>
        <p:xfrm>
          <a:off x="6151877" y="2809953"/>
          <a:ext cx="1112591" cy="257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91">
                  <a:extLst>
                    <a:ext uri="{9D8B030D-6E8A-4147-A177-3AD203B41FA5}">
                      <a16:colId xmlns:a16="http://schemas.microsoft.com/office/drawing/2014/main" val="1022971651"/>
                    </a:ext>
                  </a:extLst>
                </a:gridCol>
              </a:tblGrid>
              <a:tr h="2575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30 %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La familia no recibe suficiente información para tomar parte de la planificación de servicios para sus hijos.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47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98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83DB-B5C4-4398-9193-D3D86938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¿Es fácil de entender la información que obtiene sobre los servicios?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DD8635-F298-4040-8300-8269DF9C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350" y="1905519"/>
            <a:ext cx="1801950" cy="188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45BE8-57B7-4346-8C46-C3E6FD234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87620"/>
            <a:ext cx="2615025" cy="78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6F7A27-BA9C-4B05-B037-1653B6971AB4}"/>
              </a:ext>
            </a:extLst>
          </p:cNvPr>
          <p:cNvSpPr/>
          <p:nvPr/>
        </p:nvSpPr>
        <p:spPr>
          <a:xfrm>
            <a:off x="3048000" y="27825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El NCI nos dice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7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de cada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10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la gente dijo </a:t>
            </a:r>
            <a:r>
              <a:rPr lang="es-MX" b="1" dirty="0">
                <a:solidFill>
                  <a:srgbClr val="2D2D2D"/>
                </a:solidFill>
                <a:latin typeface="Calibri" panose="020F0502020204030204" pitchFamily="34" charset="0"/>
              </a:rPr>
              <a:t>la información que obtienen sobre los servicios es siempre o generalmente fácil de entender. </a:t>
            </a:r>
            <a:r>
              <a:rPr lang="es-MX" dirty="0">
                <a:solidFill>
                  <a:srgbClr val="2D2D2D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0" name="Picture 9" descr="30% La familia no recibe suficiente informacion para participar en la planificacion de los servicios de su nino&#10;&#10;&#10;">
            <a:extLst>
              <a:ext uri="{FF2B5EF4-FFF2-40B4-BE49-F238E27FC236}">
                <a16:creationId xmlns:a16="http://schemas.microsoft.com/office/drawing/2014/main" id="{1C369692-D380-4F4B-81AC-203DEA1D6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22756"/>
          <a:stretch/>
        </p:blipFill>
        <p:spPr bwMode="auto">
          <a:xfrm>
            <a:off x="6278892" y="3792019"/>
            <a:ext cx="2764440" cy="28152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DA9663-E892-4019-93B4-0D6624C60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8627"/>
              </p:ext>
            </p:extLst>
          </p:nvPr>
        </p:nvGraphicFramePr>
        <p:xfrm>
          <a:off x="9144000" y="4426069"/>
          <a:ext cx="882015" cy="2181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1619761034"/>
                    </a:ext>
                  </a:extLst>
                </a:gridCol>
              </a:tblGrid>
              <a:tr h="21812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70 %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76350" algn="l"/>
                        </a:tabLst>
                      </a:pPr>
                      <a:r>
                        <a:rPr lang="es-MX" sz="1100" dirty="0">
                          <a:effectLst/>
                        </a:rPr>
                        <a:t>Información que la familia recibe sobre sus servicios  son fácil de comprender.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51626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89BE57-3790-4544-9DF4-30E53052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78804"/>
              </p:ext>
            </p:extLst>
          </p:nvPr>
        </p:nvGraphicFramePr>
        <p:xfrm>
          <a:off x="5110958" y="3792019"/>
          <a:ext cx="1117600" cy="2576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878846946"/>
                    </a:ext>
                  </a:extLst>
                </a:gridCol>
              </a:tblGrid>
              <a:tr h="25761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   30 %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Información que la familia recibe sobre sus servicios no son fácil de comprender.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0311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86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1692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Indicadores Básicos Nacionales (NIC) Valley Mountain Regional Center </vt:lpstr>
      <vt:lpstr>¿Qué son los Indicadores Básicos Nacionales (NIC)?</vt:lpstr>
      <vt:lpstr>Encuesta Infantil de Familia  </vt:lpstr>
      <vt:lpstr>¿Quién responde a las preguntas de una encuesta familiar infantil?</vt:lpstr>
      <vt:lpstr>¿Qué es este informe?</vt:lpstr>
      <vt:lpstr>PowerPoint Presentation</vt:lpstr>
      <vt:lpstr>Importante de  saber</vt:lpstr>
      <vt:lpstr>¿Obtiene suficiente información para participar en la planificación de servicios para su hijo? </vt:lpstr>
      <vt:lpstr>¿Es fácil de entender la información que obtiene sobre los servicios? </vt:lpstr>
      <vt:lpstr>¿El administrador de casos/coordinador de servicios respeta las elecciones y opiniones de su familia? </vt:lpstr>
      <vt:lpstr>¿Su administrador de casos/coordinador de servicios le informa sobre otros servicios públicos que su familia puede obtener? Como cupones de alimentos o SSI. </vt:lpstr>
      <vt:lpstr> Los niños que reciben servicios tienen un Plan de Programa Individual (IPP) o un Plan de Servicio Individual de Familia (IFSP). El IPP/IFSP debe incluir las cosas que el niño quiere y necesita. El NCI preguntó a las familias sobre el IPP/IFSP de sus hijos. </vt:lpstr>
      <vt:lpstr>¿El IPP/IFSP incluye todas las cosas que su hijo necesita? </vt:lpstr>
      <vt:lpstr>¿Alguien de su familia ayudó a hacer el IPP/IFSP? </vt:lpstr>
      <vt:lpstr> A veces las personas quieren hablar con sus trabajadores de apoyo y administradores de casos/coordinadores de servicios. El NCI preguntó si las familias podían comunicarse con los trabajadores de apoyo y los administradores de casos/coordinadores de servicios cuando ellos quisieran. </vt:lpstr>
      <vt:lpstr>¿Puede ponerse en contacto con los trabajadores de apoyo cuando usted quiera? </vt:lpstr>
      <vt:lpstr>¿Puede comunicarse con el administrador de casos/coordinador de servicios de su hijo cuando usted quiera? </vt:lpstr>
      <vt:lpstr>¿Puede su familia elegir o cambiar las agencias proveedoras de su hijo? </vt:lpstr>
      <vt:lpstr>¿Su hijo/a participa en actividades comunitarias? </vt:lpstr>
      <vt:lpstr>¿Está satisfecho con los servicios y apoyos que recibe su hijo/a? </vt:lpstr>
      <vt:lpstr>¿Los servicios y apoyos han hecho una diferencia positiva para su familia?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Core Indicators Valley Mountain Regional Center Impact Report</dc:title>
  <dc:creator>Lewis, George@SCDD</dc:creator>
  <cp:lastModifiedBy>Bingham</cp:lastModifiedBy>
  <cp:revision>9</cp:revision>
  <dcterms:created xsi:type="dcterms:W3CDTF">2021-10-21T20:13:52Z</dcterms:created>
  <dcterms:modified xsi:type="dcterms:W3CDTF">2021-11-11T02:59:05Z</dcterms:modified>
</cp:coreProperties>
</file>