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90"/>
  </p:notesMasterIdLst>
  <p:handoutMasterIdLst>
    <p:handoutMasterId r:id="rId91"/>
  </p:handoutMasterIdLst>
  <p:sldIdLst>
    <p:sldId id="256" r:id="rId2"/>
    <p:sldId id="311" r:id="rId3"/>
    <p:sldId id="407" r:id="rId4"/>
    <p:sldId id="258" r:id="rId5"/>
    <p:sldId id="392" r:id="rId6"/>
    <p:sldId id="346" r:id="rId7"/>
    <p:sldId id="277" r:id="rId8"/>
    <p:sldId id="292" r:id="rId9"/>
    <p:sldId id="365" r:id="rId10"/>
    <p:sldId id="375" r:id="rId11"/>
    <p:sldId id="374" r:id="rId12"/>
    <p:sldId id="373" r:id="rId13"/>
    <p:sldId id="372" r:id="rId14"/>
    <p:sldId id="371" r:id="rId15"/>
    <p:sldId id="370" r:id="rId16"/>
    <p:sldId id="369" r:id="rId17"/>
    <p:sldId id="368" r:id="rId18"/>
    <p:sldId id="367" r:id="rId19"/>
    <p:sldId id="347" r:id="rId20"/>
    <p:sldId id="376" r:id="rId21"/>
    <p:sldId id="285" r:id="rId22"/>
    <p:sldId id="323" r:id="rId23"/>
    <p:sldId id="286" r:id="rId24"/>
    <p:sldId id="351" r:id="rId25"/>
    <p:sldId id="409" r:id="rId26"/>
    <p:sldId id="410" r:id="rId27"/>
    <p:sldId id="411" r:id="rId28"/>
    <p:sldId id="354" r:id="rId29"/>
    <p:sldId id="353" r:id="rId30"/>
    <p:sldId id="352" r:id="rId31"/>
    <p:sldId id="355" r:id="rId32"/>
    <p:sldId id="356" r:id="rId33"/>
    <p:sldId id="357" r:id="rId34"/>
    <p:sldId id="358" r:id="rId35"/>
    <p:sldId id="359" r:id="rId36"/>
    <p:sldId id="360" r:id="rId37"/>
    <p:sldId id="361" r:id="rId38"/>
    <p:sldId id="363" r:id="rId39"/>
    <p:sldId id="362" r:id="rId40"/>
    <p:sldId id="320" r:id="rId41"/>
    <p:sldId id="321" r:id="rId42"/>
    <p:sldId id="317" r:id="rId43"/>
    <p:sldId id="412" r:id="rId44"/>
    <p:sldId id="315" r:id="rId45"/>
    <p:sldId id="364" r:id="rId46"/>
    <p:sldId id="319" r:id="rId47"/>
    <p:sldId id="378" r:id="rId48"/>
    <p:sldId id="268" r:id="rId49"/>
    <p:sldId id="275" r:id="rId50"/>
    <p:sldId id="305" r:id="rId51"/>
    <p:sldId id="396" r:id="rId52"/>
    <p:sldId id="393" r:id="rId53"/>
    <p:sldId id="394" r:id="rId54"/>
    <p:sldId id="399" r:id="rId55"/>
    <p:sldId id="291" r:id="rId56"/>
    <p:sldId id="397" r:id="rId57"/>
    <p:sldId id="383" r:id="rId58"/>
    <p:sldId id="395" r:id="rId59"/>
    <p:sldId id="406" r:id="rId60"/>
    <p:sldId id="290" r:id="rId61"/>
    <p:sldId id="398" r:id="rId62"/>
    <p:sldId id="384" r:id="rId63"/>
    <p:sldId id="276" r:id="rId64"/>
    <p:sldId id="308" r:id="rId65"/>
    <p:sldId id="309" r:id="rId66"/>
    <p:sldId id="381" r:id="rId67"/>
    <p:sldId id="380" r:id="rId68"/>
    <p:sldId id="400" r:id="rId69"/>
    <p:sldId id="402" r:id="rId70"/>
    <p:sldId id="377" r:id="rId71"/>
    <p:sldId id="379" r:id="rId72"/>
    <p:sldId id="403" r:id="rId73"/>
    <p:sldId id="324" r:id="rId74"/>
    <p:sldId id="404" r:id="rId75"/>
    <p:sldId id="325" r:id="rId76"/>
    <p:sldId id="326" r:id="rId77"/>
    <p:sldId id="327" r:id="rId78"/>
    <p:sldId id="389" r:id="rId79"/>
    <p:sldId id="330" r:id="rId80"/>
    <p:sldId id="331" r:id="rId81"/>
    <p:sldId id="328" r:id="rId82"/>
    <p:sldId id="333" r:id="rId83"/>
    <p:sldId id="388" r:id="rId84"/>
    <p:sldId id="386" r:id="rId85"/>
    <p:sldId id="385" r:id="rId86"/>
    <p:sldId id="329" r:id="rId87"/>
    <p:sldId id="408" r:id="rId88"/>
    <p:sldId id="391" r:id="rId8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D2D2A-43FD-4849-86DD-851919088E3E}" v="25" dt="2022-10-15T04:30:41.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6" autoAdjust="0"/>
    <p:restoredTop sz="78413" autoAdjust="0"/>
  </p:normalViewPr>
  <p:slideViewPr>
    <p:cSldViewPr snapToGrid="0" snapToObjects="1">
      <p:cViewPr varScale="1">
        <p:scale>
          <a:sx n="54" d="100"/>
          <a:sy n="54" d="100"/>
        </p:scale>
        <p:origin x="8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Anderson" userId="f33af51d-6531-415e-883e-8115301a1310" providerId="ADAL" clId="{4A5D2D2A-43FD-4849-86DD-851919088E3E}"/>
    <pc:docChg chg="custSel modSld sldOrd">
      <pc:chgData name="Tony Anderson" userId="f33af51d-6531-415e-883e-8115301a1310" providerId="ADAL" clId="{4A5D2D2A-43FD-4849-86DD-851919088E3E}" dt="2022-10-15T16:14:29.442" v="107"/>
      <pc:docMkLst>
        <pc:docMk/>
      </pc:docMkLst>
      <pc:sldChg chg="addSp delSp modSp mod">
        <pc:chgData name="Tony Anderson" userId="f33af51d-6531-415e-883e-8115301a1310" providerId="ADAL" clId="{4A5D2D2A-43FD-4849-86DD-851919088E3E}" dt="2022-10-15T04:08:38.009" v="39" actId="255"/>
        <pc:sldMkLst>
          <pc:docMk/>
          <pc:sldMk cId="1524257032" sldId="256"/>
        </pc:sldMkLst>
        <pc:spChg chg="mod">
          <ac:chgData name="Tony Anderson" userId="f33af51d-6531-415e-883e-8115301a1310" providerId="ADAL" clId="{4A5D2D2A-43FD-4849-86DD-851919088E3E}" dt="2022-10-15T04:06:11.165" v="32" actId="6549"/>
          <ac:spMkLst>
            <pc:docMk/>
            <pc:sldMk cId="1524257032" sldId="256"/>
            <ac:spMk id="2" creationId="{00000000-0000-0000-0000-000000000000}"/>
          </ac:spMkLst>
        </pc:spChg>
        <pc:spChg chg="add del">
          <ac:chgData name="Tony Anderson" userId="f33af51d-6531-415e-883e-8115301a1310" providerId="ADAL" clId="{4A5D2D2A-43FD-4849-86DD-851919088E3E}" dt="2022-10-15T04:07:54.832" v="34"/>
          <ac:spMkLst>
            <pc:docMk/>
            <pc:sldMk cId="1524257032" sldId="256"/>
            <ac:spMk id="3" creationId="{4B09240C-BB1B-6442-FE2C-47175E43137B}"/>
          </ac:spMkLst>
        </pc:spChg>
        <pc:spChg chg="add del">
          <ac:chgData name="Tony Anderson" userId="f33af51d-6531-415e-883e-8115301a1310" providerId="ADAL" clId="{4A5D2D2A-43FD-4849-86DD-851919088E3E}" dt="2022-10-15T04:08:01.103" v="36"/>
          <ac:spMkLst>
            <pc:docMk/>
            <pc:sldMk cId="1524257032" sldId="256"/>
            <ac:spMk id="4" creationId="{C89D3C29-ABD3-27EF-A801-30D3709852E4}"/>
          </ac:spMkLst>
        </pc:spChg>
        <pc:spChg chg="mod">
          <ac:chgData name="Tony Anderson" userId="f33af51d-6531-415e-883e-8115301a1310" providerId="ADAL" clId="{4A5D2D2A-43FD-4849-86DD-851919088E3E}" dt="2022-10-15T04:08:38.009" v="39" actId="255"/>
          <ac:spMkLst>
            <pc:docMk/>
            <pc:sldMk cId="1524257032" sldId="256"/>
            <ac:spMk id="5" creationId="{00000000-0000-0000-0000-000000000000}"/>
          </ac:spMkLst>
        </pc:spChg>
      </pc:sldChg>
      <pc:sldChg chg="modSp modAnim">
        <pc:chgData name="Tony Anderson" userId="f33af51d-6531-415e-883e-8115301a1310" providerId="ADAL" clId="{4A5D2D2A-43FD-4849-86DD-851919088E3E}" dt="2022-10-15T04:10:19.865" v="46"/>
        <pc:sldMkLst>
          <pc:docMk/>
          <pc:sldMk cId="2710913075" sldId="258"/>
        </pc:sldMkLst>
        <pc:spChg chg="mod">
          <ac:chgData name="Tony Anderson" userId="f33af51d-6531-415e-883e-8115301a1310" providerId="ADAL" clId="{4A5D2D2A-43FD-4849-86DD-851919088E3E}" dt="2022-10-15T04:10:19.865" v="46"/>
          <ac:spMkLst>
            <pc:docMk/>
            <pc:sldMk cId="2710913075" sldId="258"/>
            <ac:spMk id="3" creationId="{00000000-0000-0000-0000-000000000000}"/>
          </ac:spMkLst>
        </pc:spChg>
      </pc:sldChg>
      <pc:sldChg chg="modSp mod modAnim">
        <pc:chgData name="Tony Anderson" userId="f33af51d-6531-415e-883e-8115301a1310" providerId="ADAL" clId="{4A5D2D2A-43FD-4849-86DD-851919088E3E}" dt="2022-10-15T04:13:48.751" v="54"/>
        <pc:sldMkLst>
          <pc:docMk/>
          <pc:sldMk cId="3389953274" sldId="277"/>
        </pc:sldMkLst>
        <pc:spChg chg="mod">
          <ac:chgData name="Tony Anderson" userId="f33af51d-6531-415e-883e-8115301a1310" providerId="ADAL" clId="{4A5D2D2A-43FD-4849-86DD-851919088E3E}" dt="2022-10-15T04:13:23.495" v="53"/>
          <ac:spMkLst>
            <pc:docMk/>
            <pc:sldMk cId="3389953274" sldId="277"/>
            <ac:spMk id="2" creationId="{00000000-0000-0000-0000-000000000000}"/>
          </ac:spMkLst>
        </pc:spChg>
        <pc:spChg chg="mod">
          <ac:chgData name="Tony Anderson" userId="f33af51d-6531-415e-883e-8115301a1310" providerId="ADAL" clId="{4A5D2D2A-43FD-4849-86DD-851919088E3E}" dt="2022-10-15T04:13:48.751" v="54"/>
          <ac:spMkLst>
            <pc:docMk/>
            <pc:sldMk cId="3389953274" sldId="277"/>
            <ac:spMk id="3" creationId="{00000000-0000-0000-0000-000000000000}"/>
          </ac:spMkLst>
        </pc:spChg>
      </pc:sldChg>
      <pc:sldChg chg="modSp mod">
        <pc:chgData name="Tony Anderson" userId="f33af51d-6531-415e-883e-8115301a1310" providerId="ADAL" clId="{4A5D2D2A-43FD-4849-86DD-851919088E3E}" dt="2022-10-15T04:19:40.973" v="63"/>
        <pc:sldMkLst>
          <pc:docMk/>
          <pc:sldMk cId="241859115" sldId="286"/>
        </pc:sldMkLst>
        <pc:spChg chg="mod">
          <ac:chgData name="Tony Anderson" userId="f33af51d-6531-415e-883e-8115301a1310" providerId="ADAL" clId="{4A5D2D2A-43FD-4849-86DD-851919088E3E}" dt="2022-10-15T04:19:40.973" v="63"/>
          <ac:spMkLst>
            <pc:docMk/>
            <pc:sldMk cId="241859115" sldId="286"/>
            <ac:spMk id="2" creationId="{00000000-0000-0000-0000-000000000000}"/>
          </ac:spMkLst>
        </pc:spChg>
      </pc:sldChg>
      <pc:sldChg chg="modSp mod">
        <pc:chgData name="Tony Anderson" userId="f33af51d-6531-415e-883e-8115301a1310" providerId="ADAL" clId="{4A5D2D2A-43FD-4849-86DD-851919088E3E}" dt="2022-10-15T04:15:04.220" v="61" actId="1076"/>
        <pc:sldMkLst>
          <pc:docMk/>
          <pc:sldMk cId="1452679853" sldId="292"/>
        </pc:sldMkLst>
        <pc:spChg chg="mod">
          <ac:chgData name="Tony Anderson" userId="f33af51d-6531-415e-883e-8115301a1310" providerId="ADAL" clId="{4A5D2D2A-43FD-4849-86DD-851919088E3E}" dt="2022-10-15T04:14:37.154" v="58" actId="1076"/>
          <ac:spMkLst>
            <pc:docMk/>
            <pc:sldMk cId="1452679853" sldId="292"/>
            <ac:spMk id="2" creationId="{00000000-0000-0000-0000-000000000000}"/>
          </ac:spMkLst>
        </pc:spChg>
        <pc:spChg chg="mod">
          <ac:chgData name="Tony Anderson" userId="f33af51d-6531-415e-883e-8115301a1310" providerId="ADAL" clId="{4A5D2D2A-43FD-4849-86DD-851919088E3E}" dt="2022-10-15T04:15:04.220" v="61" actId="1076"/>
          <ac:spMkLst>
            <pc:docMk/>
            <pc:sldMk cId="1452679853" sldId="292"/>
            <ac:spMk id="3" creationId="{00000000-0000-0000-0000-000000000000}"/>
          </ac:spMkLst>
        </pc:spChg>
      </pc:sldChg>
      <pc:sldChg chg="modSp mod">
        <pc:chgData name="Tony Anderson" userId="f33af51d-6531-415e-883e-8115301a1310" providerId="ADAL" clId="{4A5D2D2A-43FD-4849-86DD-851919088E3E}" dt="2022-10-15T04:09:04.892" v="40"/>
        <pc:sldMkLst>
          <pc:docMk/>
          <pc:sldMk cId="820517175" sldId="311"/>
        </pc:sldMkLst>
        <pc:spChg chg="mod">
          <ac:chgData name="Tony Anderson" userId="f33af51d-6531-415e-883e-8115301a1310" providerId="ADAL" clId="{4A5D2D2A-43FD-4849-86DD-851919088E3E}" dt="2022-10-15T04:09:04.892" v="40"/>
          <ac:spMkLst>
            <pc:docMk/>
            <pc:sldMk cId="820517175" sldId="311"/>
            <ac:spMk id="5" creationId="{00000000-0000-0000-0000-000000000000}"/>
          </ac:spMkLst>
        </pc:spChg>
      </pc:sldChg>
      <pc:sldChg chg="modSp mod">
        <pc:chgData name="Tony Anderson" userId="f33af51d-6531-415e-883e-8115301a1310" providerId="ADAL" clId="{4A5D2D2A-43FD-4849-86DD-851919088E3E}" dt="2022-10-15T04:27:34.696" v="90" actId="255"/>
        <pc:sldMkLst>
          <pc:docMk/>
          <pc:sldMk cId="2417789951" sldId="324"/>
        </pc:sldMkLst>
        <pc:spChg chg="mod">
          <ac:chgData name="Tony Anderson" userId="f33af51d-6531-415e-883e-8115301a1310" providerId="ADAL" clId="{4A5D2D2A-43FD-4849-86DD-851919088E3E}" dt="2022-10-15T04:27:34.696" v="90" actId="255"/>
          <ac:spMkLst>
            <pc:docMk/>
            <pc:sldMk cId="2417789951" sldId="324"/>
            <ac:spMk id="2" creationId="{00000000-0000-0000-0000-000000000000}"/>
          </ac:spMkLst>
        </pc:spChg>
      </pc:sldChg>
      <pc:sldChg chg="addSp delSp modSp mod modAnim">
        <pc:chgData name="Tony Anderson" userId="f33af51d-6531-415e-883e-8115301a1310" providerId="ADAL" clId="{4A5D2D2A-43FD-4849-86DD-851919088E3E}" dt="2022-10-15T04:28:52.267" v="96" actId="14100"/>
        <pc:sldMkLst>
          <pc:docMk/>
          <pc:sldMk cId="475380578" sldId="325"/>
        </pc:sldMkLst>
        <pc:spChg chg="mod">
          <ac:chgData name="Tony Anderson" userId="f33af51d-6531-415e-883e-8115301a1310" providerId="ADAL" clId="{4A5D2D2A-43FD-4849-86DD-851919088E3E}" dt="2022-10-15T04:28:52.267" v="96" actId="14100"/>
          <ac:spMkLst>
            <pc:docMk/>
            <pc:sldMk cId="475380578" sldId="325"/>
            <ac:spMk id="2" creationId="{00000000-0000-0000-0000-000000000000}"/>
          </ac:spMkLst>
        </pc:spChg>
        <pc:spChg chg="mod">
          <ac:chgData name="Tony Anderson" userId="f33af51d-6531-415e-883e-8115301a1310" providerId="ADAL" clId="{4A5D2D2A-43FD-4849-86DD-851919088E3E}" dt="2022-10-15T04:28:19.615" v="91"/>
          <ac:spMkLst>
            <pc:docMk/>
            <pc:sldMk cId="475380578" sldId="325"/>
            <ac:spMk id="3" creationId="{00000000-0000-0000-0000-000000000000}"/>
          </ac:spMkLst>
        </pc:spChg>
        <pc:spChg chg="add del">
          <ac:chgData name="Tony Anderson" userId="f33af51d-6531-415e-883e-8115301a1310" providerId="ADAL" clId="{4A5D2D2A-43FD-4849-86DD-851919088E3E}" dt="2022-10-15T04:28:36.157" v="93"/>
          <ac:spMkLst>
            <pc:docMk/>
            <pc:sldMk cId="475380578" sldId="325"/>
            <ac:spMk id="4" creationId="{F151ECD4-2431-9F16-2B95-05D667BBF610}"/>
          </ac:spMkLst>
        </pc:spChg>
      </pc:sldChg>
      <pc:sldChg chg="modSp mod modAnim">
        <pc:chgData name="Tony Anderson" userId="f33af51d-6531-415e-883e-8115301a1310" providerId="ADAL" clId="{4A5D2D2A-43FD-4849-86DD-851919088E3E}" dt="2022-10-15T04:29:48.185" v="99"/>
        <pc:sldMkLst>
          <pc:docMk/>
          <pc:sldMk cId="3356626397" sldId="326"/>
        </pc:sldMkLst>
        <pc:spChg chg="mod">
          <ac:chgData name="Tony Anderson" userId="f33af51d-6531-415e-883e-8115301a1310" providerId="ADAL" clId="{4A5D2D2A-43FD-4849-86DD-851919088E3E}" dt="2022-10-15T04:29:48.185" v="99"/>
          <ac:spMkLst>
            <pc:docMk/>
            <pc:sldMk cId="3356626397" sldId="326"/>
            <ac:spMk id="2" creationId="{00000000-0000-0000-0000-000000000000}"/>
          </ac:spMkLst>
        </pc:spChg>
        <pc:spChg chg="mod">
          <ac:chgData name="Tony Anderson" userId="f33af51d-6531-415e-883e-8115301a1310" providerId="ADAL" clId="{4A5D2D2A-43FD-4849-86DD-851919088E3E}" dt="2022-10-15T04:29:24.587" v="98" actId="27636"/>
          <ac:spMkLst>
            <pc:docMk/>
            <pc:sldMk cId="3356626397" sldId="326"/>
            <ac:spMk id="3" creationId="{00000000-0000-0000-0000-000000000000}"/>
          </ac:spMkLst>
        </pc:spChg>
      </pc:sldChg>
      <pc:sldChg chg="modSp modAnim">
        <pc:chgData name="Tony Anderson" userId="f33af51d-6531-415e-883e-8115301a1310" providerId="ADAL" clId="{4A5D2D2A-43FD-4849-86DD-851919088E3E}" dt="2022-10-15T04:30:41.358" v="101"/>
        <pc:sldMkLst>
          <pc:docMk/>
          <pc:sldMk cId="3517431334" sldId="327"/>
        </pc:sldMkLst>
        <pc:spChg chg="mod">
          <ac:chgData name="Tony Anderson" userId="f33af51d-6531-415e-883e-8115301a1310" providerId="ADAL" clId="{4A5D2D2A-43FD-4849-86DD-851919088E3E}" dt="2022-10-15T04:30:41.358" v="101"/>
          <ac:spMkLst>
            <pc:docMk/>
            <pc:sldMk cId="3517431334" sldId="327"/>
            <ac:spMk id="2" creationId="{00000000-0000-0000-0000-000000000000}"/>
          </ac:spMkLst>
        </pc:spChg>
        <pc:spChg chg="mod">
          <ac:chgData name="Tony Anderson" userId="f33af51d-6531-415e-883e-8115301a1310" providerId="ADAL" clId="{4A5D2D2A-43FD-4849-86DD-851919088E3E}" dt="2022-10-15T04:30:19.900" v="100"/>
          <ac:spMkLst>
            <pc:docMk/>
            <pc:sldMk cId="3517431334" sldId="327"/>
            <ac:spMk id="3" creationId="{00000000-0000-0000-0000-000000000000}"/>
          </ac:spMkLst>
        </pc:spChg>
      </pc:sldChg>
      <pc:sldChg chg="modSp mod">
        <pc:chgData name="Tony Anderson" userId="f33af51d-6531-415e-883e-8115301a1310" providerId="ADAL" clId="{4A5D2D2A-43FD-4849-86DD-851919088E3E}" dt="2022-10-15T04:31:09.434" v="103" actId="27636"/>
        <pc:sldMkLst>
          <pc:docMk/>
          <pc:sldMk cId="3347224865" sldId="328"/>
        </pc:sldMkLst>
        <pc:spChg chg="mod">
          <ac:chgData name="Tony Anderson" userId="f33af51d-6531-415e-883e-8115301a1310" providerId="ADAL" clId="{4A5D2D2A-43FD-4849-86DD-851919088E3E}" dt="2022-10-15T04:31:09.434" v="103" actId="27636"/>
          <ac:spMkLst>
            <pc:docMk/>
            <pc:sldMk cId="3347224865" sldId="328"/>
            <ac:spMk id="2" creationId="{00000000-0000-0000-0000-000000000000}"/>
          </ac:spMkLst>
        </pc:spChg>
      </pc:sldChg>
      <pc:sldChg chg="modSp mod modAnim">
        <pc:chgData name="Tony Anderson" userId="f33af51d-6531-415e-883e-8115301a1310" providerId="ADAL" clId="{4A5D2D2A-43FD-4849-86DD-851919088E3E}" dt="2022-10-15T04:12:50.124" v="52"/>
        <pc:sldMkLst>
          <pc:docMk/>
          <pc:sldMk cId="3311288569" sldId="346"/>
        </pc:sldMkLst>
        <pc:spChg chg="mod">
          <ac:chgData name="Tony Anderson" userId="f33af51d-6531-415e-883e-8115301a1310" providerId="ADAL" clId="{4A5D2D2A-43FD-4849-86DD-851919088E3E}" dt="2022-10-15T04:12:17.548" v="51"/>
          <ac:spMkLst>
            <pc:docMk/>
            <pc:sldMk cId="3311288569" sldId="346"/>
            <ac:spMk id="2" creationId="{00000000-0000-0000-0000-000000000000}"/>
          </ac:spMkLst>
        </pc:spChg>
        <pc:spChg chg="mod">
          <ac:chgData name="Tony Anderson" userId="f33af51d-6531-415e-883e-8115301a1310" providerId="ADAL" clId="{4A5D2D2A-43FD-4849-86DD-851919088E3E}" dt="2022-10-15T04:12:50.124" v="52"/>
          <ac:spMkLst>
            <pc:docMk/>
            <pc:sldMk cId="3311288569" sldId="346"/>
            <ac:spMk id="3" creationId="{00000000-0000-0000-0000-000000000000}"/>
          </ac:spMkLst>
        </pc:spChg>
      </pc:sldChg>
      <pc:sldChg chg="ord">
        <pc:chgData name="Tony Anderson" userId="f33af51d-6531-415e-883e-8115301a1310" providerId="ADAL" clId="{4A5D2D2A-43FD-4849-86DD-851919088E3E}" dt="2022-10-15T16:14:29.442" v="107"/>
        <pc:sldMkLst>
          <pc:docMk/>
          <pc:sldMk cId="649292952" sldId="369"/>
        </pc:sldMkLst>
      </pc:sldChg>
      <pc:sldChg chg="modSp modAnim">
        <pc:chgData name="Tony Anderson" userId="f33af51d-6531-415e-883e-8115301a1310" providerId="ADAL" clId="{4A5D2D2A-43FD-4849-86DD-851919088E3E}" dt="2022-10-15T04:18:53.272" v="62"/>
        <pc:sldMkLst>
          <pc:docMk/>
          <pc:sldMk cId="1314596732" sldId="376"/>
        </pc:sldMkLst>
        <pc:spChg chg="mod">
          <ac:chgData name="Tony Anderson" userId="f33af51d-6531-415e-883e-8115301a1310" providerId="ADAL" clId="{4A5D2D2A-43FD-4849-86DD-851919088E3E}" dt="2022-10-15T04:18:53.272" v="62"/>
          <ac:spMkLst>
            <pc:docMk/>
            <pc:sldMk cId="1314596732" sldId="376"/>
            <ac:spMk id="6" creationId="{00000000-0000-0000-0000-000000000000}"/>
          </ac:spMkLst>
        </pc:spChg>
      </pc:sldChg>
      <pc:sldChg chg="modSp mod modAnim">
        <pc:chgData name="Tony Anderson" userId="f33af51d-6531-415e-883e-8115301a1310" providerId="ADAL" clId="{4A5D2D2A-43FD-4849-86DD-851919088E3E}" dt="2022-10-15T04:11:53.258" v="50" actId="27636"/>
        <pc:sldMkLst>
          <pc:docMk/>
          <pc:sldMk cId="2591656484" sldId="392"/>
        </pc:sldMkLst>
        <pc:spChg chg="mod">
          <ac:chgData name="Tony Anderson" userId="f33af51d-6531-415e-883e-8115301a1310" providerId="ADAL" clId="{4A5D2D2A-43FD-4849-86DD-851919088E3E}" dt="2022-10-15T04:11:53.258" v="50" actId="27636"/>
          <ac:spMkLst>
            <pc:docMk/>
            <pc:sldMk cId="2591656484" sldId="392"/>
            <ac:spMk id="2" creationId="{00000000-0000-0000-0000-000000000000}"/>
          </ac:spMkLst>
        </pc:spChg>
        <pc:spChg chg="mod">
          <ac:chgData name="Tony Anderson" userId="f33af51d-6531-415e-883e-8115301a1310" providerId="ADAL" clId="{4A5D2D2A-43FD-4849-86DD-851919088E3E}" dt="2022-10-15T04:11:03.825" v="48" actId="27636"/>
          <ac:spMkLst>
            <pc:docMk/>
            <pc:sldMk cId="2591656484" sldId="392"/>
            <ac:spMk id="3" creationId="{00000000-0000-0000-0000-000000000000}"/>
          </ac:spMkLst>
        </pc:spChg>
      </pc:sldChg>
      <pc:sldChg chg="modSp mod">
        <pc:chgData name="Tony Anderson" userId="f33af51d-6531-415e-883e-8115301a1310" providerId="ADAL" clId="{4A5D2D2A-43FD-4849-86DD-851919088E3E}" dt="2022-10-15T04:24:54.933" v="73"/>
        <pc:sldMkLst>
          <pc:docMk/>
          <pc:sldMk cId="3938423784" sldId="400"/>
        </pc:sldMkLst>
        <pc:spChg chg="mod">
          <ac:chgData name="Tony Anderson" userId="f33af51d-6531-415e-883e-8115301a1310" providerId="ADAL" clId="{4A5D2D2A-43FD-4849-86DD-851919088E3E}" dt="2022-10-15T04:24:54.933" v="73"/>
          <ac:spMkLst>
            <pc:docMk/>
            <pc:sldMk cId="3938423784" sldId="400"/>
            <ac:spMk id="2" creationId="{00000000-0000-0000-0000-000000000000}"/>
          </ac:spMkLst>
        </pc:spChg>
        <pc:spChg chg="mod">
          <ac:chgData name="Tony Anderson" userId="f33af51d-6531-415e-883e-8115301a1310" providerId="ADAL" clId="{4A5D2D2A-43FD-4849-86DD-851919088E3E}" dt="2022-10-15T04:24:25.709" v="72"/>
          <ac:spMkLst>
            <pc:docMk/>
            <pc:sldMk cId="3938423784" sldId="400"/>
            <ac:spMk id="3" creationId="{00000000-0000-0000-0000-000000000000}"/>
          </ac:spMkLst>
        </pc:spChg>
      </pc:sldChg>
      <pc:sldChg chg="modSp mod">
        <pc:chgData name="Tony Anderson" userId="f33af51d-6531-415e-883e-8115301a1310" providerId="ADAL" clId="{4A5D2D2A-43FD-4849-86DD-851919088E3E}" dt="2022-10-15T04:25:44.704" v="75"/>
        <pc:sldMkLst>
          <pc:docMk/>
          <pc:sldMk cId="2991952982" sldId="402"/>
        </pc:sldMkLst>
        <pc:spChg chg="mod">
          <ac:chgData name="Tony Anderson" userId="f33af51d-6531-415e-883e-8115301a1310" providerId="ADAL" clId="{4A5D2D2A-43FD-4849-86DD-851919088E3E}" dt="2022-10-15T04:25:21.238" v="74"/>
          <ac:spMkLst>
            <pc:docMk/>
            <pc:sldMk cId="2991952982" sldId="402"/>
            <ac:spMk id="2" creationId="{00000000-0000-0000-0000-000000000000}"/>
          </ac:spMkLst>
        </pc:spChg>
        <pc:spChg chg="mod">
          <ac:chgData name="Tony Anderson" userId="f33af51d-6531-415e-883e-8115301a1310" providerId="ADAL" clId="{4A5D2D2A-43FD-4849-86DD-851919088E3E}" dt="2022-10-15T04:25:44.704" v="75"/>
          <ac:spMkLst>
            <pc:docMk/>
            <pc:sldMk cId="2991952982" sldId="402"/>
            <ac:spMk id="3" creationId="{00000000-0000-0000-0000-000000000000}"/>
          </ac:spMkLst>
        </pc:spChg>
      </pc:sldChg>
      <pc:sldChg chg="modSp mod">
        <pc:chgData name="Tony Anderson" userId="f33af51d-6531-415e-883e-8115301a1310" providerId="ADAL" clId="{4A5D2D2A-43FD-4849-86DD-851919088E3E}" dt="2022-10-15T04:27:00.842" v="87" actId="1076"/>
        <pc:sldMkLst>
          <pc:docMk/>
          <pc:sldMk cId="1558986782" sldId="403"/>
        </pc:sldMkLst>
        <pc:spChg chg="mod">
          <ac:chgData name="Tony Anderson" userId="f33af51d-6531-415e-883e-8115301a1310" providerId="ADAL" clId="{4A5D2D2A-43FD-4849-86DD-851919088E3E}" dt="2022-10-15T04:26:26.702" v="78" actId="1076"/>
          <ac:spMkLst>
            <pc:docMk/>
            <pc:sldMk cId="1558986782" sldId="403"/>
            <ac:spMk id="2" creationId="{00000000-0000-0000-0000-000000000000}"/>
          </ac:spMkLst>
        </pc:spChg>
        <pc:spChg chg="mod">
          <ac:chgData name="Tony Anderson" userId="f33af51d-6531-415e-883e-8115301a1310" providerId="ADAL" clId="{4A5D2D2A-43FD-4849-86DD-851919088E3E}" dt="2022-10-15T04:27:00.842" v="87" actId="1076"/>
          <ac:spMkLst>
            <pc:docMk/>
            <pc:sldMk cId="1558986782" sldId="403"/>
            <ac:spMk id="6" creationId="{00000000-0000-0000-0000-000000000000}"/>
          </ac:spMkLst>
        </pc:spChg>
      </pc:sldChg>
      <pc:sldChg chg="addSp delSp modSp mod">
        <pc:chgData name="Tony Anderson" userId="f33af51d-6531-415e-883e-8115301a1310" providerId="ADAL" clId="{4A5D2D2A-43FD-4849-86DD-851919088E3E}" dt="2022-10-15T04:09:48.395" v="45" actId="478"/>
        <pc:sldMkLst>
          <pc:docMk/>
          <pc:sldMk cId="1166096177" sldId="407"/>
        </pc:sldMkLst>
        <pc:spChg chg="add del">
          <ac:chgData name="Tony Anderson" userId="f33af51d-6531-415e-883e-8115301a1310" providerId="ADAL" clId="{4A5D2D2A-43FD-4849-86DD-851919088E3E}" dt="2022-10-15T04:09:48.395" v="45" actId="478"/>
          <ac:spMkLst>
            <pc:docMk/>
            <pc:sldMk cId="1166096177" sldId="407"/>
            <ac:spMk id="2" creationId="{CA3E735D-C326-5535-B152-17A6823D7A1E}"/>
          </ac:spMkLst>
        </pc:spChg>
        <pc:spChg chg="add del mod">
          <ac:chgData name="Tony Anderson" userId="f33af51d-6531-415e-883e-8115301a1310" providerId="ADAL" clId="{4A5D2D2A-43FD-4849-86DD-851919088E3E}" dt="2022-10-15T04:09:43.130" v="44"/>
          <ac:spMkLst>
            <pc:docMk/>
            <pc:sldMk cId="1166096177" sldId="407"/>
            <ac:spMk id="5" creationId="{00000000-0000-0000-0000-000000000000}"/>
          </ac:spMkLst>
        </pc:spChg>
      </pc:sldChg>
      <pc:sldChg chg="modSp mod">
        <pc:chgData name="Tony Anderson" userId="f33af51d-6531-415e-883e-8115301a1310" providerId="ADAL" clId="{4A5D2D2A-43FD-4849-86DD-851919088E3E}" dt="2022-10-15T04:31:41.668" v="105" actId="20577"/>
        <pc:sldMkLst>
          <pc:docMk/>
          <pc:sldMk cId="253406176" sldId="408"/>
        </pc:sldMkLst>
        <pc:spChg chg="mod">
          <ac:chgData name="Tony Anderson" userId="f33af51d-6531-415e-883e-8115301a1310" providerId="ADAL" clId="{4A5D2D2A-43FD-4849-86DD-851919088E3E}" dt="2022-10-15T04:31:41.668" v="105" actId="20577"/>
          <ac:spMkLst>
            <pc:docMk/>
            <pc:sldMk cId="253406176" sldId="408"/>
            <ac:spMk id="5" creationId="{00000000-0000-0000-0000-000000000000}"/>
          </ac:spMkLst>
        </pc:spChg>
      </pc:sldChg>
      <pc:sldChg chg="modSp mod">
        <pc:chgData name="Tony Anderson" userId="f33af51d-6531-415e-883e-8115301a1310" providerId="ADAL" clId="{4A5D2D2A-43FD-4849-86DD-851919088E3E}" dt="2022-10-15T04:21:28.683" v="66" actId="255"/>
        <pc:sldMkLst>
          <pc:docMk/>
          <pc:sldMk cId="3955793840" sldId="409"/>
        </pc:sldMkLst>
        <pc:spChg chg="mod">
          <ac:chgData name="Tony Anderson" userId="f33af51d-6531-415e-883e-8115301a1310" providerId="ADAL" clId="{4A5D2D2A-43FD-4849-86DD-851919088E3E}" dt="2022-10-15T04:21:28.683" v="66" actId="255"/>
          <ac:spMkLst>
            <pc:docMk/>
            <pc:sldMk cId="3955793840" sldId="409"/>
            <ac:spMk id="3" creationId="{00000000-0000-0000-0000-000000000000}"/>
          </ac:spMkLst>
        </pc:spChg>
      </pc:sldChg>
      <pc:sldChg chg="modSp mod">
        <pc:chgData name="Tony Anderson" userId="f33af51d-6531-415e-883e-8115301a1310" providerId="ADAL" clId="{4A5D2D2A-43FD-4849-86DD-851919088E3E}" dt="2022-10-15T04:22:18.013" v="68" actId="255"/>
        <pc:sldMkLst>
          <pc:docMk/>
          <pc:sldMk cId="1359649647" sldId="410"/>
        </pc:sldMkLst>
        <pc:spChg chg="mod">
          <ac:chgData name="Tony Anderson" userId="f33af51d-6531-415e-883e-8115301a1310" providerId="ADAL" clId="{4A5D2D2A-43FD-4849-86DD-851919088E3E}" dt="2022-10-15T04:22:18.013" v="68" actId="255"/>
          <ac:spMkLst>
            <pc:docMk/>
            <pc:sldMk cId="1359649647" sldId="410"/>
            <ac:spMk id="3" creationId="{00000000-0000-0000-0000-000000000000}"/>
          </ac:spMkLst>
        </pc:spChg>
      </pc:sldChg>
      <pc:sldChg chg="modSp mod">
        <pc:chgData name="Tony Anderson" userId="f33af51d-6531-415e-883e-8115301a1310" providerId="ADAL" clId="{4A5D2D2A-43FD-4849-86DD-851919088E3E}" dt="2022-10-15T04:23:02.722" v="71" actId="255"/>
        <pc:sldMkLst>
          <pc:docMk/>
          <pc:sldMk cId="199258856" sldId="411"/>
        </pc:sldMkLst>
        <pc:spChg chg="mod">
          <ac:chgData name="Tony Anderson" userId="f33af51d-6531-415e-883e-8115301a1310" providerId="ADAL" clId="{4A5D2D2A-43FD-4849-86DD-851919088E3E}" dt="2022-10-15T04:23:02.722" v="71" actId="255"/>
          <ac:spMkLst>
            <pc:docMk/>
            <pc:sldMk cId="199258856" sldId="41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2C170C1-4A11-45B5-B5A0-E362E37D4F83}" type="datetimeFigureOut">
              <a:rPr lang="en-US" smtClean="0"/>
              <a:t>10/15/2022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1AB85A1-C261-429A-BF5A-C24DD3F2DF74}" type="slidenum">
              <a:rPr lang="en-US" smtClean="0"/>
              <a:t>‹#›</a:t>
            </a:fld>
            <a:endParaRPr lang="en-US"/>
          </a:p>
        </p:txBody>
      </p:sp>
    </p:spTree>
    <p:extLst>
      <p:ext uri="{BB962C8B-B14F-4D97-AF65-F5344CB8AC3E}">
        <p14:creationId xmlns:p14="http://schemas.microsoft.com/office/powerpoint/2010/main" val="12418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695E771-6F3D-7840-A459-F161BAEF2A5B}" type="datetimeFigureOut">
              <a:rPr lang="en-US" smtClean="0"/>
              <a:t>10/15/2022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1440A15-5677-474A-BA3B-6B14111AE9CE}" type="slidenum">
              <a:rPr lang="en-US" smtClean="0"/>
              <a:t>‹#›</a:t>
            </a:fld>
            <a:endParaRPr lang="en-US"/>
          </a:p>
        </p:txBody>
      </p:sp>
    </p:spTree>
    <p:extLst>
      <p:ext uri="{BB962C8B-B14F-4D97-AF65-F5344CB8AC3E}">
        <p14:creationId xmlns:p14="http://schemas.microsoft.com/office/powerpoint/2010/main" val="26863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19</a:t>
            </a:fld>
            <a:endParaRPr lang="en-US"/>
          </a:p>
        </p:txBody>
      </p:sp>
    </p:spTree>
    <p:extLst>
      <p:ext uri="{BB962C8B-B14F-4D97-AF65-F5344CB8AC3E}">
        <p14:creationId xmlns:p14="http://schemas.microsoft.com/office/powerpoint/2010/main" val="57997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20</a:t>
            </a:fld>
            <a:endParaRPr lang="en-US"/>
          </a:p>
        </p:txBody>
      </p:sp>
    </p:spTree>
    <p:extLst>
      <p:ext uri="{BB962C8B-B14F-4D97-AF65-F5344CB8AC3E}">
        <p14:creationId xmlns:p14="http://schemas.microsoft.com/office/powerpoint/2010/main" val="324826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advocates</a:t>
            </a:r>
          </a:p>
          <a:p>
            <a:r>
              <a:rPr lang="en-US" dirty="0"/>
              <a:t>Press coverage on television, radio, and newspapers.</a:t>
            </a:r>
          </a:p>
          <a:p>
            <a:r>
              <a:rPr lang="en-US" dirty="0"/>
              <a:t>Senator Jim </a:t>
            </a:r>
            <a:r>
              <a:rPr lang="en-US" dirty="0" err="1"/>
              <a:t>Beall</a:t>
            </a:r>
            <a:r>
              <a:rPr lang="en-US" dirty="0"/>
              <a:t>, </a:t>
            </a:r>
            <a:r>
              <a:rPr lang="en-US" dirty="0" err="1"/>
              <a:t>Assm</a:t>
            </a:r>
            <a:r>
              <a:rPr lang="en-US" dirty="0"/>
              <a:t>. </a:t>
            </a:r>
            <a:r>
              <a:rPr lang="en-US" dirty="0" err="1"/>
              <a:t>Kansen</a:t>
            </a:r>
            <a:r>
              <a:rPr lang="en-US" dirty="0"/>
              <a:t> Chu, Senator Bob Huff, </a:t>
            </a:r>
          </a:p>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23</a:t>
            </a:fld>
            <a:endParaRPr lang="en-US"/>
          </a:p>
        </p:txBody>
      </p:sp>
    </p:spTree>
    <p:extLst>
      <p:ext uri="{BB962C8B-B14F-4D97-AF65-F5344CB8AC3E}">
        <p14:creationId xmlns:p14="http://schemas.microsoft.com/office/powerpoint/2010/main" val="980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29</a:t>
            </a:fld>
            <a:endParaRPr lang="en-US"/>
          </a:p>
        </p:txBody>
      </p:sp>
    </p:spTree>
    <p:extLst>
      <p:ext uri="{BB962C8B-B14F-4D97-AF65-F5344CB8AC3E}">
        <p14:creationId xmlns:p14="http://schemas.microsoft.com/office/powerpoint/2010/main" val="160944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48</a:t>
            </a:fld>
            <a:endParaRPr lang="en-US"/>
          </a:p>
        </p:txBody>
      </p:sp>
    </p:spTree>
    <p:extLst>
      <p:ext uri="{BB962C8B-B14F-4D97-AF65-F5344CB8AC3E}">
        <p14:creationId xmlns:p14="http://schemas.microsoft.com/office/powerpoint/2010/main" val="75029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66</a:t>
            </a:fld>
            <a:endParaRPr lang="en-US"/>
          </a:p>
        </p:txBody>
      </p:sp>
    </p:spTree>
    <p:extLst>
      <p:ext uri="{BB962C8B-B14F-4D97-AF65-F5344CB8AC3E}">
        <p14:creationId xmlns:p14="http://schemas.microsoft.com/office/powerpoint/2010/main" val="25516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70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61679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63984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78394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28701E-CAF4-4159-9B3E-41C86DFFA30D}"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9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28701E-CAF4-4159-9B3E-41C86DFFA30D}"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10249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28701E-CAF4-4159-9B3E-41C86DFFA30D}" type="datetimeFigureOut">
              <a:rPr lang="en-US" smtClean="0"/>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56199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28701E-CAF4-4159-9B3E-41C86DFFA30D}" type="datetimeFigureOut">
              <a:rPr lang="en-US" smtClean="0"/>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18637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28701E-CAF4-4159-9B3E-41C86DFFA30D}" type="datetimeFigureOut">
              <a:rPr lang="en-US" smtClean="0"/>
              <a:t>10/15/2022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50880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728701E-CAF4-4159-9B3E-41C86DFFA30D}" type="datetimeFigureOut">
              <a:rPr lang="en-US" smtClean="0"/>
              <a:t>10/15/2022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054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86851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728701E-CAF4-4159-9B3E-41C86DFFA30D}" type="datetimeFigureOut">
              <a:rPr lang="en-US" smtClean="0"/>
              <a:t>10/15/2022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62F1D00-BD13-4404-86B0-79703945A0A7}"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246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youtu.be/BpOYsRtU6u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lantermancoalition.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channel/UCgWIZuZffZHTqMW2Eta6HXw" TargetMode="Externa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youtu.be/68IUlfwPsIo?list=PLq2Kw_6Zh08-0i3nQjiqcSX4IMJCYQqE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video" Target="https://www.youtube.com/embed/puaAS16BEb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i3OR-caDjVw" TargetMode="External"/><Relationship Id="rId7" Type="http://schemas.openxmlformats.org/officeDocument/2006/relationships/hyperlink" Target="https://youtu.be/swc9egVohCI" TargetMode="External"/><Relationship Id="rId2" Type="http://schemas.openxmlformats.org/officeDocument/2006/relationships/hyperlink" Target="https://youtu.be/P9H7Am2qFMk" TargetMode="External"/><Relationship Id="rId1" Type="http://schemas.openxmlformats.org/officeDocument/2006/relationships/slideLayout" Target="../slideLayouts/slideLayout2.xml"/><Relationship Id="rId6" Type="http://schemas.openxmlformats.org/officeDocument/2006/relationships/hyperlink" Target="https://youtu.be/O9q76LKryns" TargetMode="External"/><Relationship Id="rId5" Type="http://schemas.openxmlformats.org/officeDocument/2006/relationships/hyperlink" Target="https://youtu.be/LaiAEx3yQcU" TargetMode="External"/><Relationship Id="rId4" Type="http://schemas.openxmlformats.org/officeDocument/2006/relationships/hyperlink" Target="https://youtu.be/j1jNcyKRyu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witter.com/CoalitionPLA"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facebook.com/lantermancoalition"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https://www.youtube.com/embed/447a62x69yg" TargetMode="External"/><Relationship Id="rId7" Type="http://schemas.openxmlformats.org/officeDocument/2006/relationships/image" Target="../media/image7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2.png"/><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 Id="rId9" Type="http://schemas.openxmlformats.org/officeDocument/2006/relationships/image" Target="../media/image8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mailto:tanderson@vmrc.net" TargetMode="External"/><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hyperlink" Target="https://www.facebook.com/thearcca/" TargetMode="External"/><Relationship Id="rId4" Type="http://schemas.openxmlformats.org/officeDocument/2006/relationships/hyperlink" Target="http://www.thearcca.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460" y="341544"/>
            <a:ext cx="4105159" cy="3231654"/>
          </a:xfrm>
          <a:prstGeom prst="rect">
            <a:avLst/>
          </a:prstGeom>
          <a:noFill/>
        </p:spPr>
        <p:txBody>
          <a:bodyPr wrap="square" rtlCol="0">
            <a:spAutoFit/>
          </a:bodyPr>
          <a:lstStyle/>
          <a:p>
            <a:pPr algn="ctr"/>
            <a:endParaRPr lang="en-US" sz="2000" dirty="0">
              <a:solidFill>
                <a:schemeClr val="accent2"/>
              </a:solidFill>
            </a:endParaRPr>
          </a:p>
          <a:p>
            <a:pPr algn="ctr"/>
            <a:r>
              <a:rPr lang="es-ES" sz="3600" b="1" dirty="0">
                <a:solidFill>
                  <a:schemeClr val="accent2"/>
                </a:solidFill>
              </a:rPr>
              <a:t>La historia de la “Campaña 10”</a:t>
            </a:r>
          </a:p>
          <a:p>
            <a:pPr algn="ctr"/>
            <a:r>
              <a:rPr lang="es-ES" sz="2800" b="1" dirty="0">
                <a:solidFill>
                  <a:schemeClr val="accent2"/>
                </a:solidFill>
              </a:rPr>
              <a:t>Cómo la comunidad IDD se unió para salvar el sistema de servicios de desarrollo de California</a:t>
            </a:r>
            <a:endParaRPr lang="en-US" sz="2800" dirty="0">
              <a:solidFill>
                <a:schemeClr val="accent2"/>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56714" y="581973"/>
            <a:ext cx="4300706" cy="3253973"/>
          </a:xfrm>
          <a:prstGeom prst="rect">
            <a:avLst/>
          </a:prstGeom>
        </p:spPr>
      </p:pic>
      <p:sp>
        <p:nvSpPr>
          <p:cNvPr id="2" name="Rectangle 1"/>
          <p:cNvSpPr/>
          <p:nvPr/>
        </p:nvSpPr>
        <p:spPr>
          <a:xfrm>
            <a:off x="896083" y="3833467"/>
            <a:ext cx="7521262" cy="1908215"/>
          </a:xfrm>
          <a:prstGeom prst="rect">
            <a:avLst/>
          </a:prstGeom>
        </p:spPr>
        <p:txBody>
          <a:bodyPr wrap="square">
            <a:spAutoFit/>
          </a:bodyPr>
          <a:lstStyle/>
          <a:p>
            <a:pPr algn="ctr"/>
            <a:r>
              <a:rPr lang="en-US" sz="3600" b="1" dirty="0">
                <a:solidFill>
                  <a:schemeClr val="accent2"/>
                </a:solidFill>
              </a:rPr>
              <a:t>Partners in Policymaking</a:t>
            </a:r>
          </a:p>
          <a:p>
            <a:pPr algn="ctr"/>
            <a:r>
              <a:rPr lang="en-US" sz="2800" b="1" dirty="0">
                <a:solidFill>
                  <a:schemeClr val="accent2"/>
                </a:solidFill>
              </a:rPr>
              <a:t>October 15, 2022</a:t>
            </a:r>
          </a:p>
          <a:p>
            <a:pPr algn="ctr"/>
            <a:r>
              <a:rPr lang="en-US" b="1" dirty="0">
                <a:solidFill>
                  <a:schemeClr val="accent2"/>
                </a:solidFill>
              </a:rPr>
              <a:t>Tony Anderson</a:t>
            </a:r>
          </a:p>
          <a:p>
            <a:pPr algn="ctr"/>
            <a:r>
              <a:rPr lang="en-US" b="1" dirty="0">
                <a:solidFill>
                  <a:schemeClr val="accent2"/>
                </a:solidFill>
              </a:rPr>
              <a:t>Executive Director</a:t>
            </a:r>
          </a:p>
          <a:p>
            <a:pPr algn="ctr"/>
            <a:r>
              <a:rPr lang="en-US" b="1" dirty="0">
                <a:solidFill>
                  <a:schemeClr val="accent2"/>
                </a:solidFill>
              </a:rPr>
              <a:t>The Valley Mountain Regional Center</a:t>
            </a:r>
          </a:p>
        </p:txBody>
      </p:sp>
    </p:spTree>
    <p:extLst>
      <p:ext uri="{BB962C8B-B14F-4D97-AF65-F5344CB8AC3E}">
        <p14:creationId xmlns:p14="http://schemas.microsoft.com/office/powerpoint/2010/main" val="152425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895794" cy="3744483"/>
          </a:xfrm>
        </p:spPr>
        <p:txBody>
          <a:bodyPr>
            <a:normAutofit fontScale="90000"/>
          </a:bodyPr>
          <a:lstStyle/>
          <a:p>
            <a:r>
              <a:rPr lang="en-US" b="1" dirty="0">
                <a:effectLst>
                  <a:outerShdw blurRad="38100" dist="38100" dir="2700000" algn="tl">
                    <a:srgbClr val="000000">
                      <a:alpha val="43137"/>
                    </a:srgbClr>
                  </a:outerShdw>
                </a:effectLst>
              </a:rPr>
              <a:t>Eileen Richey</a:t>
            </a:r>
            <a:br>
              <a:rPr lang="en-US" dirty="0"/>
            </a:br>
            <a:r>
              <a:rPr lang="en-US" dirty="0"/>
              <a:t>Association of Regional Center Agencies</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8754" y="128161"/>
            <a:ext cx="5425246" cy="6858000"/>
          </a:xfrm>
          <a:prstGeom prst="rect">
            <a:avLst/>
          </a:prstGeom>
        </p:spPr>
      </p:pic>
    </p:spTree>
    <p:extLst>
      <p:ext uri="{BB962C8B-B14F-4D97-AF65-F5344CB8AC3E}">
        <p14:creationId xmlns:p14="http://schemas.microsoft.com/office/powerpoint/2010/main" val="166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63" y="286604"/>
            <a:ext cx="2873277" cy="3744483"/>
          </a:xfrm>
        </p:spPr>
        <p:txBody>
          <a:bodyPr>
            <a:normAutofit fontScale="90000"/>
          </a:bodyPr>
          <a:lstStyle/>
          <a:p>
            <a:r>
              <a:rPr lang="en-US" b="1" dirty="0">
                <a:effectLst>
                  <a:outerShdw blurRad="38100" dist="38100" dir="2700000" algn="tl">
                    <a:srgbClr val="000000">
                      <a:alpha val="43137"/>
                    </a:srgbClr>
                  </a:outerShdw>
                </a:effectLst>
              </a:rPr>
              <a:t>Barry </a:t>
            </a:r>
            <a:r>
              <a:rPr lang="en-US" b="1" dirty="0" err="1">
                <a:effectLst>
                  <a:outerShdw blurRad="38100" dist="38100" dir="2700000" algn="tl">
                    <a:srgbClr val="000000">
                      <a:alpha val="43137"/>
                    </a:srgbClr>
                  </a:outerShdw>
                </a:effectLst>
              </a:rPr>
              <a:t>Jardini</a:t>
            </a:r>
            <a:br>
              <a:rPr lang="en-US" b="1" dirty="0">
                <a:effectLst>
                  <a:outerShdw blurRad="38100" dist="38100" dir="2700000" algn="tl">
                    <a:srgbClr val="000000">
                      <a:alpha val="43137"/>
                    </a:srgbClr>
                  </a:outerShdw>
                </a:effectLst>
              </a:rPr>
            </a:br>
            <a:r>
              <a:rPr lang="en-US" dirty="0"/>
              <a:t>California Disability Services Association</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576740" y="157815"/>
            <a:ext cx="5567260" cy="6700185"/>
          </a:xfrm>
        </p:spPr>
      </p:pic>
    </p:spTree>
    <p:extLst>
      <p:ext uri="{BB962C8B-B14F-4D97-AF65-F5344CB8AC3E}">
        <p14:creationId xmlns:p14="http://schemas.microsoft.com/office/powerpoint/2010/main" val="10509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924792" cy="4066455"/>
          </a:xfrm>
        </p:spPr>
        <p:txBody>
          <a:bodyPr>
            <a:normAutofit/>
          </a:bodyPr>
          <a:lstStyle/>
          <a:p>
            <a:r>
              <a:rPr lang="en-US" b="1" dirty="0">
                <a:effectLst>
                  <a:outerShdw blurRad="38100" dist="38100" dir="2700000" algn="tl">
                    <a:srgbClr val="000000">
                      <a:alpha val="43137"/>
                    </a:srgbClr>
                  </a:outerShdw>
                </a:effectLst>
              </a:rPr>
              <a:t>Sue North</a:t>
            </a:r>
            <a:br>
              <a:rPr lang="en-US" dirty="0"/>
            </a:br>
            <a:r>
              <a:rPr lang="en-US" dirty="0"/>
              <a:t>California Disability Services Association</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61501" y="59495"/>
            <a:ext cx="5582499" cy="6858000"/>
          </a:xfrm>
          <a:prstGeom prst="rect">
            <a:avLst/>
          </a:prstGeom>
        </p:spPr>
      </p:pic>
    </p:spTree>
    <p:extLst>
      <p:ext uri="{BB962C8B-B14F-4D97-AF65-F5344CB8AC3E}">
        <p14:creationId xmlns:p14="http://schemas.microsoft.com/office/powerpoint/2010/main" val="385399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744488" cy="3770241"/>
          </a:xfrm>
        </p:spPr>
        <p:txBody>
          <a:bodyPr>
            <a:normAutofit fontScale="90000"/>
          </a:bodyPr>
          <a:lstStyle/>
          <a:p>
            <a:r>
              <a:rPr lang="en-US" b="1" dirty="0">
                <a:effectLst>
                  <a:outerShdw blurRad="38100" dist="38100" dir="2700000" algn="tl">
                    <a:srgbClr val="000000">
                      <a:alpha val="43137"/>
                    </a:srgbClr>
                  </a:outerShdw>
                </a:effectLst>
              </a:rPr>
              <a:t>Carl London</a:t>
            </a:r>
            <a:br>
              <a:rPr lang="en-US" dirty="0"/>
            </a:br>
            <a:r>
              <a:rPr lang="en-US" dirty="0"/>
              <a:t>California Disability Services Association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60625" y="0"/>
            <a:ext cx="5683375" cy="6858000"/>
          </a:xfrm>
          <a:prstGeom prst="rect">
            <a:avLst/>
          </a:prstGeom>
        </p:spPr>
      </p:pic>
    </p:spTree>
    <p:extLst>
      <p:ext uri="{BB962C8B-B14F-4D97-AF65-F5344CB8AC3E}">
        <p14:creationId xmlns:p14="http://schemas.microsoft.com/office/powerpoint/2010/main" val="26453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7" y="425003"/>
            <a:ext cx="4134117" cy="5119352"/>
          </a:xfrm>
        </p:spPr>
        <p:txBody>
          <a:bodyPr>
            <a:normAutofit/>
          </a:bodyPr>
          <a:lstStyle/>
          <a:p>
            <a:r>
              <a:rPr lang="en-US" b="1" dirty="0">
                <a:effectLst>
                  <a:outerShdw blurRad="38100" dist="38100" dir="2700000" algn="tl">
                    <a:srgbClr val="000000">
                      <a:alpha val="43137"/>
                    </a:srgbClr>
                  </a:outerShdw>
                </a:effectLst>
              </a:rPr>
              <a:t>Dwight Hansen</a:t>
            </a:r>
            <a:br>
              <a:rPr lang="en-US" dirty="0"/>
            </a:br>
            <a:r>
              <a:rPr lang="en-US" dirty="0"/>
              <a:t>The Alliance for People with Intellectual and Developmental Disabilities</a:t>
            </a:r>
            <a:br>
              <a:rPr lang="en-US" dirty="0"/>
            </a:b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95976" y="425002"/>
            <a:ext cx="5148024" cy="6432997"/>
          </a:xfrm>
          <a:prstGeom prst="rect">
            <a:avLst/>
          </a:prstGeom>
        </p:spPr>
      </p:pic>
    </p:spTree>
    <p:extLst>
      <p:ext uri="{BB962C8B-B14F-4D97-AF65-F5344CB8AC3E}">
        <p14:creationId xmlns:p14="http://schemas.microsoft.com/office/powerpoint/2010/main" val="25922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2" y="286604"/>
            <a:ext cx="3013656" cy="3770241"/>
          </a:xfrm>
        </p:spPr>
        <p:txBody>
          <a:bodyPr>
            <a:normAutofit fontScale="90000"/>
          </a:bodyPr>
          <a:lstStyle/>
          <a:p>
            <a:r>
              <a:rPr lang="en-US" b="1" dirty="0">
                <a:effectLst>
                  <a:outerShdw blurRad="38100" dist="38100" dir="2700000" algn="tl">
                    <a:srgbClr val="000000">
                      <a:alpha val="43137"/>
                    </a:srgbClr>
                  </a:outerShdw>
                </a:effectLst>
              </a:rPr>
              <a:t>Robert Harris</a:t>
            </a:r>
            <a:br>
              <a:rPr lang="en-US" dirty="0"/>
            </a:br>
            <a:r>
              <a:rPr lang="en-US" dirty="0"/>
              <a:t>Service Employees International Union</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35138" y="-103031"/>
            <a:ext cx="5502046" cy="6858000"/>
          </a:xfrm>
          <a:prstGeom prst="rect">
            <a:avLst/>
          </a:prstGeom>
        </p:spPr>
      </p:pic>
    </p:spTree>
    <p:extLst>
      <p:ext uri="{BB962C8B-B14F-4D97-AF65-F5344CB8AC3E}">
        <p14:creationId xmlns:p14="http://schemas.microsoft.com/office/powerpoint/2010/main" val="31100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14" y="518424"/>
            <a:ext cx="3747752" cy="3718726"/>
          </a:xfrm>
        </p:spPr>
        <p:txBody>
          <a:bodyPr>
            <a:normAutofit/>
          </a:bodyPr>
          <a:lstStyle/>
          <a:p>
            <a:r>
              <a:rPr lang="en-US" b="1" dirty="0">
                <a:effectLst>
                  <a:outerShdw blurRad="38100" dist="38100" dir="2700000" algn="tl">
                    <a:srgbClr val="000000">
                      <a:alpha val="43137"/>
                    </a:srgbClr>
                  </a:outerShdw>
                </a:effectLst>
              </a:rPr>
              <a:t>Tiffany Whiten</a:t>
            </a:r>
            <a:br>
              <a:rPr lang="en-US" dirty="0"/>
            </a:br>
            <a:r>
              <a:rPr lang="en-US" dirty="0"/>
              <a:t>Service Employees International Union</a:t>
            </a:r>
          </a:p>
        </p:txBody>
      </p:sp>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71860" y="18804"/>
            <a:ext cx="5272140" cy="6858000"/>
          </a:xfrm>
          <a:prstGeom prst="rect">
            <a:avLst/>
          </a:prstGeom>
        </p:spPr>
      </p:pic>
    </p:spTree>
    <p:extLst>
      <p:ext uri="{BB962C8B-B14F-4D97-AF65-F5344CB8AC3E}">
        <p14:creationId xmlns:p14="http://schemas.microsoft.com/office/powerpoint/2010/main" val="64929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4" y="286604"/>
            <a:ext cx="3061162" cy="2817204"/>
          </a:xfrm>
        </p:spPr>
        <p:txBody>
          <a:bodyPr>
            <a:normAutofit/>
          </a:bodyPr>
          <a:lstStyle/>
          <a:p>
            <a:r>
              <a:rPr lang="en-US" b="1" dirty="0">
                <a:effectLst>
                  <a:outerShdw blurRad="38100" dist="38100" dir="2700000" algn="tl">
                    <a:srgbClr val="000000">
                      <a:alpha val="43137"/>
                    </a:srgbClr>
                  </a:outerShdw>
                </a:effectLst>
              </a:rPr>
              <a:t>Tony Anderson</a:t>
            </a:r>
            <a:br>
              <a:rPr lang="en-US" dirty="0"/>
            </a:br>
            <a:r>
              <a:rPr lang="en-US" dirty="0"/>
              <a:t>The Arc California</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7985" y="0"/>
            <a:ext cx="5426015" cy="6858000"/>
          </a:xfrm>
          <a:prstGeom prst="rect">
            <a:avLst/>
          </a:prstGeom>
        </p:spPr>
      </p:pic>
    </p:spTree>
    <p:extLst>
      <p:ext uri="{BB962C8B-B14F-4D97-AF65-F5344CB8AC3E}">
        <p14:creationId xmlns:p14="http://schemas.microsoft.com/office/powerpoint/2010/main" val="15047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332246" cy="3795999"/>
          </a:xfrm>
        </p:spPr>
        <p:txBody>
          <a:bodyPr>
            <a:normAutofit fontScale="90000"/>
          </a:bodyPr>
          <a:lstStyle/>
          <a:p>
            <a:r>
              <a:rPr lang="en-US" b="1" dirty="0">
                <a:effectLst>
                  <a:outerShdw blurRad="38100" dist="38100" dir="2700000" algn="tl">
                    <a:srgbClr val="000000">
                      <a:alpha val="43137"/>
                    </a:srgbClr>
                  </a:outerShdw>
                </a:effectLst>
              </a:rPr>
              <a:t>Jacquie Dillard-Foss</a:t>
            </a:r>
            <a:br>
              <a:rPr lang="en-US" dirty="0"/>
            </a:br>
            <a:r>
              <a:rPr lang="en-US" dirty="0"/>
              <a:t>California Supported Living Network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206" y="110208"/>
            <a:ext cx="4988794" cy="6704350"/>
          </a:xfrm>
          <a:prstGeom prst="rect">
            <a:avLst/>
          </a:prstGeom>
        </p:spPr>
      </p:pic>
    </p:spTree>
    <p:extLst>
      <p:ext uri="{BB962C8B-B14F-4D97-AF65-F5344CB8AC3E}">
        <p14:creationId xmlns:p14="http://schemas.microsoft.com/office/powerpoint/2010/main" val="1434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1" y="345959"/>
            <a:ext cx="7543800" cy="1450757"/>
          </a:xfrm>
        </p:spPr>
        <p:txBody>
          <a:bodyPr>
            <a:normAutofit/>
          </a:bodyPr>
          <a:lstStyle/>
          <a:p>
            <a:r>
              <a:rPr lang="en-US" sz="4000" b="1" dirty="0"/>
              <a:t>“The Senator Jim Beall Letter”</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10400" y="1846263"/>
            <a:ext cx="8817689" cy="4959950"/>
          </a:xfrm>
        </p:spPr>
      </p:pic>
      <p:sp>
        <p:nvSpPr>
          <p:cNvPr id="7" name="Down Arrow 6"/>
          <p:cNvSpPr/>
          <p:nvPr/>
        </p:nvSpPr>
        <p:spPr>
          <a:xfrm>
            <a:off x="2163651" y="1846263"/>
            <a:ext cx="1171977" cy="819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1076960" y="758572"/>
            <a:ext cx="6766560" cy="3785652"/>
          </a:xfrm>
          <a:prstGeom prst="rect">
            <a:avLst/>
          </a:prstGeom>
          <a:noFill/>
        </p:spPr>
        <p:txBody>
          <a:bodyPr wrap="square" rtlCol="0">
            <a:spAutoFit/>
          </a:bodyPr>
          <a:lstStyle/>
          <a:p>
            <a:pPr algn="ctr"/>
            <a:r>
              <a:rPr lang="es-ES" sz="6000" dirty="0">
                <a:solidFill>
                  <a:schemeClr val="accent2"/>
                </a:solidFill>
              </a:rPr>
              <a:t>Resultados de trabajar juntos como una comunidad:</a:t>
            </a:r>
          </a:p>
          <a:p>
            <a:pPr algn="ctr"/>
            <a:r>
              <a:rPr lang="es-ES" sz="6000" dirty="0">
                <a:solidFill>
                  <a:schemeClr val="accent2"/>
                </a:solidFill>
              </a:rPr>
              <a:t>2+ Años</a:t>
            </a:r>
            <a:endParaRPr lang="en-US" sz="6000" dirty="0">
              <a:solidFill>
                <a:schemeClr val="accent2"/>
              </a:solidFill>
            </a:endParaRPr>
          </a:p>
        </p:txBody>
      </p:sp>
    </p:spTree>
    <p:extLst>
      <p:ext uri="{BB962C8B-B14F-4D97-AF65-F5344CB8AC3E}">
        <p14:creationId xmlns:p14="http://schemas.microsoft.com/office/powerpoint/2010/main" val="82051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1" y="345959"/>
            <a:ext cx="7543800" cy="1450757"/>
          </a:xfrm>
        </p:spPr>
        <p:txBody>
          <a:bodyPr>
            <a:normAutofit/>
          </a:bodyPr>
          <a:lstStyle/>
          <a:p>
            <a:r>
              <a:rPr lang="en-US" sz="4000" b="1" dirty="0"/>
              <a:t>“The Senator Jim Beall Letter”</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605254" y="0"/>
            <a:ext cx="2419003" cy="6272283"/>
          </a:xfrm>
        </p:spPr>
      </p:pic>
      <p:sp>
        <p:nvSpPr>
          <p:cNvPr id="6" name="Content Placeholder 2"/>
          <p:cNvSpPr txBox="1">
            <a:spLocks/>
          </p:cNvSpPr>
          <p:nvPr/>
        </p:nvSpPr>
        <p:spPr>
          <a:xfrm>
            <a:off x="628316" y="1796716"/>
            <a:ext cx="5739827" cy="39618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nSpc>
                <a:spcPct val="120000"/>
              </a:lnSpc>
              <a:spcBef>
                <a:spcPts val="0"/>
              </a:spcBef>
              <a:buFont typeface="+mj-lt"/>
              <a:buAutoNum type="arabicPeriod"/>
            </a:pPr>
            <a:r>
              <a:rPr lang="es-ES" sz="2400" i="1" dirty="0"/>
              <a:t>…Esperar ya no es una opción. El sistema está en crisis y debemos actuar ahora….</a:t>
            </a:r>
          </a:p>
          <a:p>
            <a:pPr marL="342900" indent="-342900">
              <a:lnSpc>
                <a:spcPct val="120000"/>
              </a:lnSpc>
              <a:spcBef>
                <a:spcPts val="0"/>
              </a:spcBef>
              <a:buFont typeface="+mj-lt"/>
              <a:buAutoNum type="arabicPeriod"/>
            </a:pPr>
            <a:r>
              <a:rPr lang="es-ES" sz="2400" i="1" dirty="0"/>
              <a:t>…estamos convencidos de que este sistema necesita nuestra ayuda para continuar apoyando a los consumidores y las familias a vivir vidas con propósito y significado.</a:t>
            </a:r>
          </a:p>
          <a:p>
            <a:pPr marL="342900" indent="-342900">
              <a:lnSpc>
                <a:spcPct val="120000"/>
              </a:lnSpc>
              <a:spcBef>
                <a:spcPts val="0"/>
              </a:spcBef>
              <a:buFont typeface="+mj-lt"/>
              <a:buAutoNum type="arabicPeriod"/>
            </a:pPr>
            <a:r>
              <a:rPr lang="es-ES" sz="2400" i="1" dirty="0"/>
              <a:t>Considere ofrecer apoyo y ayuda financiera sustancial mientras negociamos este presupuesto.</a:t>
            </a:r>
          </a:p>
          <a:p>
            <a:pPr marL="342900" indent="-342900">
              <a:lnSpc>
                <a:spcPct val="120000"/>
              </a:lnSpc>
              <a:spcBef>
                <a:spcPts val="0"/>
              </a:spcBef>
              <a:buFont typeface="+mj-lt"/>
              <a:buAutoNum type="arabicPeriod"/>
            </a:pPr>
            <a:r>
              <a:rPr lang="es-ES" sz="2400" i="1" dirty="0"/>
              <a:t>Le instamos a apoyar un aumento del 10%...</a:t>
            </a:r>
            <a:endParaRPr lang="en-US" sz="1600" dirty="0"/>
          </a:p>
          <a:p>
            <a:pPr>
              <a:lnSpc>
                <a:spcPct val="120000"/>
              </a:lnSpc>
              <a:spcBef>
                <a:spcPts val="0"/>
              </a:spcBef>
            </a:pPr>
            <a:endParaRPr lang="en-US" sz="1600" dirty="0"/>
          </a:p>
        </p:txBody>
      </p:sp>
    </p:spTree>
    <p:extLst>
      <p:ext uri="{BB962C8B-B14F-4D97-AF65-F5344CB8AC3E}">
        <p14:creationId xmlns:p14="http://schemas.microsoft.com/office/powerpoint/2010/main" val="1314596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47" y="274319"/>
            <a:ext cx="7543800" cy="934721"/>
          </a:xfrm>
        </p:spPr>
        <p:txBody>
          <a:bodyPr/>
          <a:lstStyle/>
          <a:p>
            <a:r>
              <a:rPr lang="en-US" b="1" dirty="0"/>
              <a:t>The “Beall Letter”: Majority</a:t>
            </a:r>
          </a:p>
        </p:txBody>
      </p:sp>
      <p:sp>
        <p:nvSpPr>
          <p:cNvPr id="3" name="Content Placeholder 2"/>
          <p:cNvSpPr>
            <a:spLocks noGrp="1"/>
          </p:cNvSpPr>
          <p:nvPr>
            <p:ph idx="1"/>
          </p:nvPr>
        </p:nvSpPr>
        <p:spPr>
          <a:xfrm>
            <a:off x="399047" y="1534160"/>
            <a:ext cx="3672473" cy="5323840"/>
          </a:xfrm>
        </p:spPr>
        <p:txBody>
          <a:bodyPr>
            <a:normAutofit fontScale="85000" lnSpcReduction="20000"/>
          </a:bodyPr>
          <a:lstStyle/>
          <a:p>
            <a:pPr marL="0" lvl="0" indent="0">
              <a:spcBef>
                <a:spcPts val="0"/>
              </a:spcBef>
              <a:buNone/>
            </a:pPr>
            <a:r>
              <a:rPr lang="en-US" sz="2400" b="1" dirty="0"/>
              <a:t>Senate</a:t>
            </a:r>
          </a:p>
          <a:p>
            <a:pPr>
              <a:spcBef>
                <a:spcPts val="0"/>
              </a:spcBef>
              <a:buFont typeface="Wingdings" panose="05000000000000000000" pitchFamily="2" charset="2"/>
              <a:buChar char="§"/>
            </a:pPr>
            <a:r>
              <a:rPr lang="en-US" dirty="0"/>
              <a:t>Jim Beall</a:t>
            </a:r>
          </a:p>
          <a:p>
            <a:pPr>
              <a:spcBef>
                <a:spcPts val="0"/>
              </a:spcBef>
              <a:buFont typeface="Wingdings" panose="05000000000000000000" pitchFamily="2" charset="2"/>
              <a:buChar char="§"/>
            </a:pPr>
            <a:r>
              <a:rPr lang="en-US" dirty="0"/>
              <a:t>Carol Liu</a:t>
            </a:r>
          </a:p>
          <a:p>
            <a:pPr>
              <a:spcBef>
                <a:spcPts val="0"/>
              </a:spcBef>
              <a:buFont typeface="Wingdings" panose="05000000000000000000" pitchFamily="2" charset="2"/>
              <a:buChar char="§"/>
            </a:pPr>
            <a:r>
              <a:rPr lang="en-US" dirty="0"/>
              <a:t>Lois </a:t>
            </a:r>
            <a:r>
              <a:rPr lang="en-US" dirty="0" err="1"/>
              <a:t>Wolk</a:t>
            </a:r>
            <a:endParaRPr lang="en-US" dirty="0"/>
          </a:p>
          <a:p>
            <a:pPr>
              <a:spcBef>
                <a:spcPts val="0"/>
              </a:spcBef>
              <a:buFont typeface="Wingdings" panose="05000000000000000000" pitchFamily="2" charset="2"/>
              <a:buChar char="§"/>
            </a:pPr>
            <a:r>
              <a:rPr lang="en-US" dirty="0"/>
              <a:t>Cathleen </a:t>
            </a:r>
            <a:r>
              <a:rPr lang="en-US" dirty="0" err="1"/>
              <a:t>Galgiani</a:t>
            </a:r>
            <a:endParaRPr lang="en-US" dirty="0"/>
          </a:p>
          <a:p>
            <a:pPr>
              <a:spcBef>
                <a:spcPts val="0"/>
              </a:spcBef>
              <a:buFont typeface="Wingdings" panose="05000000000000000000" pitchFamily="2" charset="2"/>
              <a:buChar char="§"/>
            </a:pPr>
            <a:r>
              <a:rPr lang="en-US" dirty="0"/>
              <a:t>Fran </a:t>
            </a:r>
            <a:r>
              <a:rPr lang="en-US" dirty="0" err="1"/>
              <a:t>Pavley</a:t>
            </a:r>
            <a:endParaRPr lang="en-US" dirty="0"/>
          </a:p>
          <a:p>
            <a:pPr>
              <a:spcBef>
                <a:spcPts val="0"/>
              </a:spcBef>
              <a:buFont typeface="Wingdings" panose="05000000000000000000" pitchFamily="2" charset="2"/>
              <a:buChar char="§"/>
            </a:pPr>
            <a:r>
              <a:rPr lang="en-US" dirty="0"/>
              <a:t>Andy </a:t>
            </a:r>
            <a:r>
              <a:rPr lang="en-US" dirty="0" err="1"/>
              <a:t>Vidak</a:t>
            </a:r>
            <a:endParaRPr lang="en-US" dirty="0"/>
          </a:p>
          <a:p>
            <a:pPr>
              <a:spcBef>
                <a:spcPts val="0"/>
              </a:spcBef>
              <a:buFont typeface="Wingdings" panose="05000000000000000000" pitchFamily="2" charset="2"/>
              <a:buChar char="§"/>
            </a:pPr>
            <a:r>
              <a:rPr lang="en-US" dirty="0"/>
              <a:t>Jeff Stone</a:t>
            </a:r>
          </a:p>
          <a:p>
            <a:pPr>
              <a:spcBef>
                <a:spcPts val="0"/>
              </a:spcBef>
              <a:buFont typeface="Wingdings" panose="05000000000000000000" pitchFamily="2" charset="2"/>
              <a:buChar char="§"/>
            </a:pPr>
            <a:r>
              <a:rPr lang="en-US" dirty="0"/>
              <a:t>Joel Anderson</a:t>
            </a:r>
          </a:p>
          <a:p>
            <a:pPr>
              <a:spcBef>
                <a:spcPts val="0"/>
              </a:spcBef>
              <a:buFont typeface="Wingdings" panose="05000000000000000000" pitchFamily="2" charset="2"/>
              <a:buChar char="§"/>
            </a:pPr>
            <a:r>
              <a:rPr lang="en-US" dirty="0"/>
              <a:t>Tony Mendoza</a:t>
            </a:r>
          </a:p>
          <a:p>
            <a:pPr>
              <a:spcBef>
                <a:spcPts val="0"/>
              </a:spcBef>
              <a:buFont typeface="Wingdings" panose="05000000000000000000" pitchFamily="2" charset="2"/>
              <a:buChar char="§"/>
            </a:pPr>
            <a:r>
              <a:rPr lang="en-US" dirty="0" err="1"/>
              <a:t>Loni</a:t>
            </a:r>
            <a:r>
              <a:rPr lang="en-US" dirty="0"/>
              <a:t> Hancock</a:t>
            </a:r>
          </a:p>
          <a:p>
            <a:pPr>
              <a:spcBef>
                <a:spcPts val="0"/>
              </a:spcBef>
              <a:buFont typeface="Wingdings" panose="05000000000000000000" pitchFamily="2" charset="2"/>
              <a:buChar char="§"/>
            </a:pPr>
            <a:r>
              <a:rPr lang="en-US" dirty="0"/>
              <a:t>Jerry Hill</a:t>
            </a:r>
          </a:p>
          <a:p>
            <a:pPr>
              <a:spcBef>
                <a:spcPts val="0"/>
              </a:spcBef>
              <a:buFont typeface="Wingdings" panose="05000000000000000000" pitchFamily="2" charset="2"/>
              <a:buChar char="§"/>
            </a:pPr>
            <a:r>
              <a:rPr lang="en-US" dirty="0"/>
              <a:t>Robert Hertzberg</a:t>
            </a:r>
          </a:p>
          <a:p>
            <a:pPr>
              <a:spcBef>
                <a:spcPts val="0"/>
              </a:spcBef>
              <a:buFont typeface="Wingdings" panose="05000000000000000000" pitchFamily="2" charset="2"/>
              <a:buChar char="§"/>
            </a:pPr>
            <a:r>
              <a:rPr lang="en-US" dirty="0"/>
              <a:t>Marty Block</a:t>
            </a:r>
          </a:p>
          <a:p>
            <a:pPr>
              <a:spcBef>
                <a:spcPts val="0"/>
              </a:spcBef>
              <a:buFont typeface="Wingdings" panose="05000000000000000000" pitchFamily="2" charset="2"/>
              <a:buChar char="§"/>
            </a:pPr>
            <a:r>
              <a:rPr lang="en-US" dirty="0"/>
              <a:t>Patricia Bates</a:t>
            </a:r>
          </a:p>
          <a:p>
            <a:pPr>
              <a:spcBef>
                <a:spcPts val="0"/>
              </a:spcBef>
              <a:buFont typeface="Wingdings" panose="05000000000000000000" pitchFamily="2" charset="2"/>
              <a:buChar char="§"/>
            </a:pPr>
            <a:r>
              <a:rPr lang="en-US" dirty="0"/>
              <a:t>Mike Morrell</a:t>
            </a:r>
          </a:p>
          <a:p>
            <a:pPr>
              <a:spcBef>
                <a:spcPts val="0"/>
              </a:spcBef>
              <a:buFont typeface="Wingdings" panose="05000000000000000000" pitchFamily="2" charset="2"/>
              <a:buChar char="§"/>
            </a:pPr>
            <a:r>
              <a:rPr lang="en-US" dirty="0"/>
              <a:t>Connie Leyva </a:t>
            </a:r>
          </a:p>
          <a:p>
            <a:pPr>
              <a:spcBef>
                <a:spcPts val="0"/>
              </a:spcBef>
              <a:buFont typeface="Wingdings" panose="05000000000000000000" pitchFamily="2" charset="2"/>
              <a:buChar char="§"/>
            </a:pPr>
            <a:r>
              <a:rPr lang="en-US" dirty="0"/>
              <a:t>Bob Huff</a:t>
            </a:r>
          </a:p>
          <a:p>
            <a:pPr>
              <a:spcBef>
                <a:spcPts val="0"/>
              </a:spcBef>
              <a:buFont typeface="Wingdings" panose="05000000000000000000" pitchFamily="2" charset="2"/>
              <a:buChar char="§"/>
            </a:pPr>
            <a:r>
              <a:rPr lang="en-US" dirty="0"/>
              <a:t>Janet Nguyen</a:t>
            </a:r>
          </a:p>
          <a:p>
            <a:pPr>
              <a:spcBef>
                <a:spcPts val="0"/>
              </a:spcBef>
              <a:buFont typeface="Wingdings" panose="05000000000000000000" pitchFamily="2" charset="2"/>
              <a:buChar char="§"/>
            </a:pPr>
            <a:r>
              <a:rPr lang="en-US" dirty="0"/>
              <a:t>Ben </a:t>
            </a:r>
            <a:r>
              <a:rPr lang="en-US" dirty="0" err="1"/>
              <a:t>Hueso</a:t>
            </a:r>
            <a:endParaRPr lang="en-US" dirty="0"/>
          </a:p>
          <a:p>
            <a:pPr>
              <a:spcBef>
                <a:spcPts val="0"/>
              </a:spcBef>
              <a:buFont typeface="Wingdings" panose="05000000000000000000" pitchFamily="2" charset="2"/>
              <a:buChar char="§"/>
            </a:pPr>
            <a:r>
              <a:rPr lang="en-US" dirty="0"/>
              <a:t>Isadore Hall</a:t>
            </a:r>
          </a:p>
          <a:p>
            <a:pPr>
              <a:spcBef>
                <a:spcPts val="0"/>
              </a:spcBef>
              <a:buFont typeface="Wingdings" panose="05000000000000000000" pitchFamily="2" charset="2"/>
              <a:buChar char="§"/>
            </a:pPr>
            <a:r>
              <a:rPr lang="en-US" dirty="0"/>
              <a:t>Ben Allen</a:t>
            </a:r>
          </a:p>
          <a:p>
            <a:pPr>
              <a:spcBef>
                <a:spcPts val="0"/>
              </a:spcBef>
              <a:buFont typeface="Wingdings" panose="05000000000000000000" pitchFamily="2" charset="2"/>
              <a:buChar char="§"/>
            </a:pPr>
            <a:r>
              <a:rPr lang="en-US" dirty="0"/>
              <a:t>Mike McGuire</a:t>
            </a:r>
          </a:p>
          <a:p>
            <a:pPr>
              <a:spcBef>
                <a:spcPts val="0"/>
              </a:spcBef>
              <a:buFont typeface="Wingdings" panose="05000000000000000000" pitchFamily="2" charset="2"/>
              <a:buChar char="§"/>
            </a:pPr>
            <a:r>
              <a:rPr lang="en-US" dirty="0"/>
              <a:t>Jean Fuller</a:t>
            </a:r>
          </a:p>
          <a:p>
            <a:pPr>
              <a:spcBef>
                <a:spcPts val="0"/>
              </a:spcBef>
              <a:buFont typeface="Wingdings" panose="05000000000000000000" pitchFamily="2" charset="2"/>
              <a:buChar char="§"/>
            </a:pPr>
            <a:r>
              <a:rPr lang="en-US" dirty="0"/>
              <a:t>Sharon Runner</a:t>
            </a:r>
          </a:p>
          <a:p>
            <a:pPr>
              <a:spcBef>
                <a:spcPts val="0"/>
              </a:spcBef>
              <a:buFont typeface="Wingdings" panose="05000000000000000000" pitchFamily="2" charset="2"/>
              <a:buChar char="§"/>
            </a:pPr>
            <a:endParaRPr lang="en-US" dirty="0"/>
          </a:p>
        </p:txBody>
      </p:sp>
      <p:sp>
        <p:nvSpPr>
          <p:cNvPr id="4" name="Content Placeholder 2"/>
          <p:cNvSpPr txBox="1">
            <a:spLocks/>
          </p:cNvSpPr>
          <p:nvPr/>
        </p:nvSpPr>
        <p:spPr>
          <a:xfrm>
            <a:off x="3295117" y="1554480"/>
            <a:ext cx="5605043" cy="4612640"/>
          </a:xfrm>
          <a:prstGeom prst="rect">
            <a:avLst/>
          </a:prstGeom>
        </p:spPr>
        <p:txBody>
          <a:bodyPr vert="horz" lIns="91440" tIns="45720" rIns="91440" bIns="45720" numCol="2" rtlCol="0">
            <a:normAutofit fontScale="5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spcBef>
                <a:spcPts val="0"/>
              </a:spcBef>
              <a:buNone/>
            </a:pPr>
            <a:r>
              <a:rPr lang="en-US" sz="2900" b="1" dirty="0"/>
              <a:t>Assembly</a:t>
            </a:r>
          </a:p>
          <a:p>
            <a:pPr>
              <a:spcBef>
                <a:spcPts val="0"/>
              </a:spcBef>
            </a:pPr>
            <a:r>
              <a:rPr lang="en-US" sz="2900" dirty="0" err="1"/>
              <a:t>Kansen</a:t>
            </a:r>
            <a:r>
              <a:rPr lang="en-US" sz="2900" dirty="0"/>
              <a:t> Chu</a:t>
            </a:r>
          </a:p>
          <a:p>
            <a:pPr>
              <a:spcBef>
                <a:spcPts val="0"/>
              </a:spcBef>
            </a:pPr>
            <a:r>
              <a:rPr lang="en-US" sz="2900" dirty="0"/>
              <a:t>Susan Bonilla</a:t>
            </a:r>
          </a:p>
          <a:p>
            <a:pPr>
              <a:spcBef>
                <a:spcPts val="0"/>
              </a:spcBef>
            </a:pPr>
            <a:r>
              <a:rPr lang="en-US" sz="2900" dirty="0"/>
              <a:t>Jim Frazier</a:t>
            </a:r>
          </a:p>
          <a:p>
            <a:pPr>
              <a:spcBef>
                <a:spcPts val="0"/>
              </a:spcBef>
            </a:pPr>
            <a:r>
              <a:rPr lang="en-US" sz="2900" dirty="0" err="1"/>
              <a:t>Katcho</a:t>
            </a:r>
            <a:r>
              <a:rPr lang="en-US" sz="2900" dirty="0"/>
              <a:t> </a:t>
            </a:r>
            <a:r>
              <a:rPr lang="en-US" sz="2900" dirty="0" err="1"/>
              <a:t>Achadjian</a:t>
            </a:r>
            <a:endParaRPr lang="en-US" sz="2900" dirty="0"/>
          </a:p>
          <a:p>
            <a:pPr>
              <a:spcBef>
                <a:spcPts val="0"/>
              </a:spcBef>
            </a:pPr>
            <a:r>
              <a:rPr lang="en-US" sz="2900" dirty="0"/>
              <a:t>Das Williams</a:t>
            </a:r>
          </a:p>
          <a:p>
            <a:pPr>
              <a:spcBef>
                <a:spcPts val="0"/>
              </a:spcBef>
            </a:pPr>
            <a:r>
              <a:rPr lang="en-US" sz="2900" dirty="0"/>
              <a:t>Catharine Baker</a:t>
            </a:r>
          </a:p>
          <a:p>
            <a:pPr>
              <a:spcBef>
                <a:spcPts val="0"/>
              </a:spcBef>
            </a:pPr>
            <a:r>
              <a:rPr lang="en-US" sz="2900" dirty="0"/>
              <a:t>Brian </a:t>
            </a:r>
            <a:r>
              <a:rPr lang="en-US" sz="2900" dirty="0" err="1"/>
              <a:t>Maienschein</a:t>
            </a:r>
            <a:endParaRPr lang="en-US" sz="2900" dirty="0"/>
          </a:p>
          <a:p>
            <a:pPr>
              <a:spcBef>
                <a:spcPts val="0"/>
              </a:spcBef>
            </a:pPr>
            <a:r>
              <a:rPr lang="en-US" sz="2900" dirty="0"/>
              <a:t>Jacqui Irwin</a:t>
            </a:r>
          </a:p>
          <a:p>
            <a:pPr>
              <a:spcBef>
                <a:spcPts val="0"/>
              </a:spcBef>
            </a:pPr>
            <a:r>
              <a:rPr lang="en-US" sz="2900" dirty="0"/>
              <a:t>Luis </a:t>
            </a:r>
            <a:r>
              <a:rPr lang="en-US" sz="2900" dirty="0" err="1"/>
              <a:t>Alejo</a:t>
            </a:r>
            <a:endParaRPr lang="en-US" sz="2900" dirty="0"/>
          </a:p>
          <a:p>
            <a:pPr>
              <a:spcBef>
                <a:spcPts val="0"/>
              </a:spcBef>
            </a:pPr>
            <a:r>
              <a:rPr lang="en-US" sz="2900" dirty="0"/>
              <a:t>Brian Jones</a:t>
            </a:r>
          </a:p>
          <a:p>
            <a:pPr>
              <a:spcBef>
                <a:spcPts val="0"/>
              </a:spcBef>
            </a:pPr>
            <a:r>
              <a:rPr lang="en-US" sz="2900" dirty="0"/>
              <a:t>Mark Stone</a:t>
            </a:r>
          </a:p>
          <a:p>
            <a:pPr>
              <a:spcBef>
                <a:spcPts val="0"/>
              </a:spcBef>
            </a:pPr>
            <a:r>
              <a:rPr lang="en-US" sz="2900" dirty="0"/>
              <a:t>Matt </a:t>
            </a:r>
            <a:r>
              <a:rPr lang="en-US" sz="2900" dirty="0" err="1"/>
              <a:t>Dababneh</a:t>
            </a:r>
            <a:endParaRPr lang="en-US" sz="2900" dirty="0"/>
          </a:p>
          <a:p>
            <a:pPr>
              <a:spcBef>
                <a:spcPts val="0"/>
              </a:spcBef>
            </a:pPr>
            <a:r>
              <a:rPr lang="en-US" sz="2900" dirty="0"/>
              <a:t>Shannon Grove</a:t>
            </a:r>
          </a:p>
          <a:p>
            <a:pPr>
              <a:spcBef>
                <a:spcPts val="0"/>
              </a:spcBef>
            </a:pPr>
            <a:r>
              <a:rPr lang="en-US" sz="2900" dirty="0"/>
              <a:t>David Hadley</a:t>
            </a:r>
          </a:p>
          <a:p>
            <a:pPr>
              <a:spcBef>
                <a:spcPts val="0"/>
              </a:spcBef>
            </a:pPr>
            <a:r>
              <a:rPr lang="en-US" sz="2900" dirty="0"/>
              <a:t>Marie Waldron</a:t>
            </a:r>
          </a:p>
          <a:p>
            <a:pPr>
              <a:spcBef>
                <a:spcPts val="0"/>
              </a:spcBef>
            </a:pPr>
            <a:r>
              <a:rPr lang="en-US" sz="2900" dirty="0"/>
              <a:t>Mike </a:t>
            </a:r>
            <a:r>
              <a:rPr lang="en-US" sz="2900" dirty="0" err="1"/>
              <a:t>Gatto</a:t>
            </a:r>
            <a:endParaRPr lang="en-US" sz="2900" dirty="0"/>
          </a:p>
          <a:p>
            <a:pPr>
              <a:spcBef>
                <a:spcPts val="0"/>
              </a:spcBef>
            </a:pPr>
            <a:r>
              <a:rPr lang="en-US" sz="2900" dirty="0"/>
              <a:t>Rudy Salas</a:t>
            </a:r>
          </a:p>
          <a:p>
            <a:pPr>
              <a:spcBef>
                <a:spcPts val="0"/>
              </a:spcBef>
            </a:pPr>
            <a:r>
              <a:rPr lang="en-US" sz="2900" dirty="0"/>
              <a:t>Jim Wood </a:t>
            </a:r>
          </a:p>
          <a:p>
            <a:pPr>
              <a:spcBef>
                <a:spcPts val="0"/>
              </a:spcBef>
            </a:pPr>
            <a:r>
              <a:rPr lang="en-US" sz="2900" dirty="0"/>
              <a:t>Bill Dodd</a:t>
            </a:r>
          </a:p>
          <a:p>
            <a:pPr>
              <a:spcBef>
                <a:spcPts val="0"/>
              </a:spcBef>
            </a:pPr>
            <a:r>
              <a:rPr lang="en-US" sz="2900" dirty="0"/>
              <a:t>Kevin Mullin</a:t>
            </a:r>
          </a:p>
          <a:p>
            <a:pPr>
              <a:spcBef>
                <a:spcPts val="0"/>
              </a:spcBef>
            </a:pPr>
            <a:r>
              <a:rPr lang="en-US" sz="2900" dirty="0"/>
              <a:t>Ken Cooley</a:t>
            </a:r>
          </a:p>
          <a:p>
            <a:pPr>
              <a:spcBef>
                <a:spcPts val="0"/>
              </a:spcBef>
            </a:pPr>
            <a:r>
              <a:rPr lang="en-US" sz="2900" dirty="0"/>
              <a:t>Kristin Olsen</a:t>
            </a:r>
          </a:p>
          <a:p>
            <a:pPr>
              <a:spcBef>
                <a:spcPts val="0"/>
              </a:spcBef>
            </a:pPr>
            <a:endParaRPr lang="en-US" sz="2900" dirty="0"/>
          </a:p>
          <a:p>
            <a:pPr>
              <a:spcBef>
                <a:spcPts val="0"/>
              </a:spcBef>
            </a:pPr>
            <a:r>
              <a:rPr lang="en-US" sz="2900" dirty="0"/>
              <a:t>Tom Lackey</a:t>
            </a:r>
          </a:p>
          <a:p>
            <a:pPr>
              <a:spcBef>
                <a:spcPts val="0"/>
              </a:spcBef>
            </a:pPr>
            <a:r>
              <a:rPr lang="en-US" sz="2900" dirty="0"/>
              <a:t>Scott Wilk</a:t>
            </a:r>
          </a:p>
          <a:p>
            <a:pPr>
              <a:spcBef>
                <a:spcPts val="0"/>
              </a:spcBef>
            </a:pPr>
            <a:r>
              <a:rPr lang="en-US" sz="2900" dirty="0"/>
              <a:t>James Gallagher</a:t>
            </a:r>
          </a:p>
          <a:p>
            <a:pPr>
              <a:spcBef>
                <a:spcPts val="0"/>
              </a:spcBef>
            </a:pPr>
            <a:r>
              <a:rPr lang="en-US" sz="2900" dirty="0"/>
              <a:t>Cristiana Garcia</a:t>
            </a:r>
          </a:p>
          <a:p>
            <a:pPr>
              <a:spcBef>
                <a:spcPts val="0"/>
              </a:spcBef>
            </a:pPr>
            <a:r>
              <a:rPr lang="en-US" sz="2900" dirty="0"/>
              <a:t>Frank Bigelow</a:t>
            </a:r>
          </a:p>
          <a:p>
            <a:pPr>
              <a:spcBef>
                <a:spcPts val="0"/>
              </a:spcBef>
            </a:pPr>
            <a:r>
              <a:rPr lang="en-US" sz="2900" dirty="0"/>
              <a:t>Devon Mathis</a:t>
            </a:r>
          </a:p>
          <a:p>
            <a:pPr>
              <a:spcBef>
                <a:spcPts val="0"/>
              </a:spcBef>
            </a:pPr>
            <a:r>
              <a:rPr lang="en-US" sz="2900" dirty="0"/>
              <a:t>Anthony Rendon</a:t>
            </a:r>
          </a:p>
          <a:p>
            <a:pPr>
              <a:spcBef>
                <a:spcPts val="0"/>
              </a:spcBef>
            </a:pPr>
            <a:r>
              <a:rPr lang="en-US" sz="2900" dirty="0"/>
              <a:t>Marc Levine</a:t>
            </a:r>
          </a:p>
          <a:p>
            <a:pPr>
              <a:spcBef>
                <a:spcPts val="0"/>
              </a:spcBef>
            </a:pPr>
            <a:r>
              <a:rPr lang="en-US" sz="2900" dirty="0"/>
              <a:t>Patty Lopez  </a:t>
            </a:r>
          </a:p>
          <a:p>
            <a:pPr>
              <a:spcBef>
                <a:spcPts val="0"/>
              </a:spcBef>
            </a:pPr>
            <a:r>
              <a:rPr lang="en-US" sz="2900" dirty="0"/>
              <a:t>Rocky Chavez</a:t>
            </a:r>
          </a:p>
          <a:p>
            <a:pPr>
              <a:spcBef>
                <a:spcPts val="0"/>
              </a:spcBef>
            </a:pPr>
            <a:r>
              <a:rPr lang="en-US" sz="2900" dirty="0" err="1"/>
              <a:t>Adrin</a:t>
            </a:r>
            <a:r>
              <a:rPr lang="en-US" sz="2900" dirty="0"/>
              <a:t> </a:t>
            </a:r>
            <a:r>
              <a:rPr lang="en-US" sz="2900" dirty="0" err="1"/>
              <a:t>Nazarian</a:t>
            </a:r>
            <a:endParaRPr lang="en-US" sz="2900" dirty="0"/>
          </a:p>
          <a:p>
            <a:pPr>
              <a:spcBef>
                <a:spcPts val="0"/>
              </a:spcBef>
            </a:pPr>
            <a:r>
              <a:rPr lang="en-US" sz="2900" dirty="0"/>
              <a:t>Chris Holden </a:t>
            </a:r>
          </a:p>
          <a:p>
            <a:pPr lvl="0">
              <a:spcBef>
                <a:spcPts val="0"/>
              </a:spcBef>
            </a:pPr>
            <a:r>
              <a:rPr lang="en-US" sz="2900" dirty="0"/>
              <a:t>Mike Gipson</a:t>
            </a:r>
          </a:p>
          <a:p>
            <a:pPr lvl="0">
              <a:spcBef>
                <a:spcPts val="0"/>
              </a:spcBef>
            </a:pPr>
            <a:r>
              <a:rPr lang="en-US" sz="2900" dirty="0"/>
              <a:t>Evan Low</a:t>
            </a:r>
          </a:p>
          <a:p>
            <a:pPr lvl="0">
              <a:spcBef>
                <a:spcPts val="0"/>
              </a:spcBef>
            </a:pPr>
            <a:r>
              <a:rPr lang="en-US" sz="2900" dirty="0"/>
              <a:t>Jim Cooper</a:t>
            </a:r>
          </a:p>
          <a:p>
            <a:pPr lvl="0">
              <a:spcBef>
                <a:spcPts val="0"/>
              </a:spcBef>
            </a:pPr>
            <a:r>
              <a:rPr lang="en-US" sz="2900" dirty="0"/>
              <a:t>Jim Patterson</a:t>
            </a:r>
          </a:p>
          <a:p>
            <a:pPr lvl="0">
              <a:spcBef>
                <a:spcPts val="0"/>
              </a:spcBef>
            </a:pPr>
            <a:r>
              <a:rPr lang="en-US" sz="2900" dirty="0"/>
              <a:t>Ian Calderon</a:t>
            </a:r>
          </a:p>
          <a:p>
            <a:pPr lvl="0">
              <a:spcBef>
                <a:spcPts val="0"/>
              </a:spcBef>
            </a:pPr>
            <a:r>
              <a:rPr lang="en-US" sz="2900" dirty="0"/>
              <a:t>Ed Chau</a:t>
            </a:r>
          </a:p>
          <a:p>
            <a:pPr>
              <a:spcBef>
                <a:spcPts val="0"/>
              </a:spcBef>
            </a:pPr>
            <a:endParaRPr lang="en-US" sz="2400" dirty="0"/>
          </a:p>
          <a:p>
            <a:endParaRPr lang="en-US" dirty="0"/>
          </a:p>
        </p:txBody>
      </p:sp>
    </p:spTree>
    <p:extLst>
      <p:ext uri="{BB962C8B-B14F-4D97-AF65-F5344CB8AC3E}">
        <p14:creationId xmlns:p14="http://schemas.microsoft.com/office/powerpoint/2010/main" val="11374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4" end="4"/>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5" end="5"/>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6" end="6"/>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7" end="7"/>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8" end="8"/>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9" end="9"/>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p:cTn id="6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10" end="10"/>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p:cTn id="67"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11" end="11"/>
                                            </p:txEl>
                                          </p:spTgt>
                                        </p:tgtEl>
                                      </p:cBhvr>
                                    </p:animEffect>
                                  </p:childTnLst>
                                </p:cTn>
                              </p:par>
                              <p:par>
                                <p:cTn id="71" presetID="31"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p:cTn id="7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12" end="12"/>
                                            </p:txEl>
                                          </p:spTgt>
                                        </p:tgtEl>
                                      </p:cBhvr>
                                    </p:animEffect>
                                  </p:childTnLst>
                                </p:cTn>
                              </p:par>
                              <p:par>
                                <p:cTn id="77" presetID="31" presetClass="entr" presetSubtype="0" fill="hold"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p:cTn id="79"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13" end="13"/>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3">
                                            <p:txEl>
                                              <p:pRg st="14" end="14"/>
                                            </p:txEl>
                                          </p:spTgt>
                                        </p:tgtEl>
                                        <p:attrNameLst>
                                          <p:attrName>style.visibility</p:attrName>
                                        </p:attrNameLst>
                                      </p:cBhvr>
                                      <p:to>
                                        <p:strVal val="visible"/>
                                      </p:to>
                                    </p:set>
                                    <p:anim calcmode="lin" valueType="num">
                                      <p:cBhvr>
                                        <p:cTn id="85"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86"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87"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88" dur="1000"/>
                                        <p:tgtEl>
                                          <p:spTgt spid="3">
                                            <p:txEl>
                                              <p:pRg st="14" end="14"/>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 calcmode="lin" valueType="num">
                                      <p:cBhvr>
                                        <p:cTn id="91"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92"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93"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94" dur="1000"/>
                                        <p:tgtEl>
                                          <p:spTgt spid="3">
                                            <p:txEl>
                                              <p:pRg st="15" end="15"/>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3">
                                            <p:txEl>
                                              <p:pRg st="16" end="16"/>
                                            </p:txEl>
                                          </p:spTgt>
                                        </p:tgtEl>
                                        <p:attrNameLst>
                                          <p:attrName>style.visibility</p:attrName>
                                        </p:attrNameLst>
                                      </p:cBhvr>
                                      <p:to>
                                        <p:strVal val="visible"/>
                                      </p:to>
                                    </p:set>
                                    <p:anim calcmode="lin" valueType="num">
                                      <p:cBhvr>
                                        <p:cTn id="97"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98"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99"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100" dur="1000"/>
                                        <p:tgtEl>
                                          <p:spTgt spid="3">
                                            <p:txEl>
                                              <p:pRg st="16" end="1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3">
                                            <p:txEl>
                                              <p:pRg st="17" end="17"/>
                                            </p:txEl>
                                          </p:spTgt>
                                        </p:tgtEl>
                                        <p:attrNameLst>
                                          <p:attrName>style.visibility</p:attrName>
                                        </p:attrNameLst>
                                      </p:cBhvr>
                                      <p:to>
                                        <p:strVal val="visible"/>
                                      </p:to>
                                    </p:set>
                                    <p:anim calcmode="lin" valueType="num">
                                      <p:cBhvr>
                                        <p:cTn id="103" dur="10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104" dur="1000" fill="hold"/>
                                        <p:tgtEl>
                                          <p:spTgt spid="3">
                                            <p:txEl>
                                              <p:pRg st="17" end="17"/>
                                            </p:txEl>
                                          </p:spTgt>
                                        </p:tgtEl>
                                        <p:attrNameLst>
                                          <p:attrName>ppt_h</p:attrName>
                                        </p:attrNameLst>
                                      </p:cBhvr>
                                      <p:tavLst>
                                        <p:tav tm="0">
                                          <p:val>
                                            <p:fltVal val="0"/>
                                          </p:val>
                                        </p:tav>
                                        <p:tav tm="100000">
                                          <p:val>
                                            <p:strVal val="#ppt_h"/>
                                          </p:val>
                                        </p:tav>
                                      </p:tavLst>
                                    </p:anim>
                                    <p:anim calcmode="lin" valueType="num">
                                      <p:cBhvr>
                                        <p:cTn id="105" dur="1000" fill="hold"/>
                                        <p:tgtEl>
                                          <p:spTgt spid="3">
                                            <p:txEl>
                                              <p:pRg st="17" end="17"/>
                                            </p:txEl>
                                          </p:spTgt>
                                        </p:tgtEl>
                                        <p:attrNameLst>
                                          <p:attrName>style.rotation</p:attrName>
                                        </p:attrNameLst>
                                      </p:cBhvr>
                                      <p:tavLst>
                                        <p:tav tm="0">
                                          <p:val>
                                            <p:fltVal val="90"/>
                                          </p:val>
                                        </p:tav>
                                        <p:tav tm="100000">
                                          <p:val>
                                            <p:fltVal val="0"/>
                                          </p:val>
                                        </p:tav>
                                      </p:tavLst>
                                    </p:anim>
                                    <p:animEffect transition="in" filter="fade">
                                      <p:cBhvr>
                                        <p:cTn id="106" dur="1000"/>
                                        <p:tgtEl>
                                          <p:spTgt spid="3">
                                            <p:txEl>
                                              <p:pRg st="17" end="17"/>
                                            </p:txEl>
                                          </p:spTgt>
                                        </p:tgtEl>
                                      </p:cBhvr>
                                    </p:animEffect>
                                  </p:childTnLst>
                                </p:cTn>
                              </p:par>
                              <p:par>
                                <p:cTn id="107" presetID="31" presetClass="entr" presetSubtype="0" fill="hold" nodeType="withEffect">
                                  <p:stCondLst>
                                    <p:cond delay="0"/>
                                  </p:stCondLst>
                                  <p:childTnLst>
                                    <p:set>
                                      <p:cBhvr>
                                        <p:cTn id="108" dur="1" fill="hold">
                                          <p:stCondLst>
                                            <p:cond delay="0"/>
                                          </p:stCondLst>
                                        </p:cTn>
                                        <p:tgtEl>
                                          <p:spTgt spid="3">
                                            <p:txEl>
                                              <p:pRg st="18" end="18"/>
                                            </p:txEl>
                                          </p:spTgt>
                                        </p:tgtEl>
                                        <p:attrNameLst>
                                          <p:attrName>style.visibility</p:attrName>
                                        </p:attrNameLst>
                                      </p:cBhvr>
                                      <p:to>
                                        <p:strVal val="visible"/>
                                      </p:to>
                                    </p:set>
                                    <p:anim calcmode="lin" valueType="num">
                                      <p:cBhvr>
                                        <p:cTn id="109" dur="10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110" dur="1000" fill="hold"/>
                                        <p:tgtEl>
                                          <p:spTgt spid="3">
                                            <p:txEl>
                                              <p:pRg st="18" end="18"/>
                                            </p:txEl>
                                          </p:spTgt>
                                        </p:tgtEl>
                                        <p:attrNameLst>
                                          <p:attrName>ppt_h</p:attrName>
                                        </p:attrNameLst>
                                      </p:cBhvr>
                                      <p:tavLst>
                                        <p:tav tm="0">
                                          <p:val>
                                            <p:fltVal val="0"/>
                                          </p:val>
                                        </p:tav>
                                        <p:tav tm="100000">
                                          <p:val>
                                            <p:strVal val="#ppt_h"/>
                                          </p:val>
                                        </p:tav>
                                      </p:tavLst>
                                    </p:anim>
                                    <p:anim calcmode="lin" valueType="num">
                                      <p:cBhvr>
                                        <p:cTn id="111" dur="1000" fill="hold"/>
                                        <p:tgtEl>
                                          <p:spTgt spid="3">
                                            <p:txEl>
                                              <p:pRg st="18" end="18"/>
                                            </p:txEl>
                                          </p:spTgt>
                                        </p:tgtEl>
                                        <p:attrNameLst>
                                          <p:attrName>style.rotation</p:attrName>
                                        </p:attrNameLst>
                                      </p:cBhvr>
                                      <p:tavLst>
                                        <p:tav tm="0">
                                          <p:val>
                                            <p:fltVal val="90"/>
                                          </p:val>
                                        </p:tav>
                                        <p:tav tm="100000">
                                          <p:val>
                                            <p:fltVal val="0"/>
                                          </p:val>
                                        </p:tav>
                                      </p:tavLst>
                                    </p:anim>
                                    <p:animEffect transition="in" filter="fade">
                                      <p:cBhvr>
                                        <p:cTn id="112" dur="1000"/>
                                        <p:tgtEl>
                                          <p:spTgt spid="3">
                                            <p:txEl>
                                              <p:pRg st="18" end="18"/>
                                            </p:txEl>
                                          </p:spTgt>
                                        </p:tgtEl>
                                      </p:cBhvr>
                                    </p:animEffect>
                                  </p:childTnLst>
                                </p:cTn>
                              </p:par>
                              <p:par>
                                <p:cTn id="113" presetID="31" presetClass="entr" presetSubtype="0" fill="hold" nodeType="withEffect">
                                  <p:stCondLst>
                                    <p:cond delay="0"/>
                                  </p:stCondLst>
                                  <p:childTnLst>
                                    <p:set>
                                      <p:cBhvr>
                                        <p:cTn id="114" dur="1" fill="hold">
                                          <p:stCondLst>
                                            <p:cond delay="0"/>
                                          </p:stCondLst>
                                        </p:cTn>
                                        <p:tgtEl>
                                          <p:spTgt spid="3">
                                            <p:txEl>
                                              <p:pRg st="19" end="19"/>
                                            </p:txEl>
                                          </p:spTgt>
                                        </p:tgtEl>
                                        <p:attrNameLst>
                                          <p:attrName>style.visibility</p:attrName>
                                        </p:attrNameLst>
                                      </p:cBhvr>
                                      <p:to>
                                        <p:strVal val="visible"/>
                                      </p:to>
                                    </p:set>
                                    <p:anim calcmode="lin" valueType="num">
                                      <p:cBhvr>
                                        <p:cTn id="115" dur="1000" fill="hold"/>
                                        <p:tgtEl>
                                          <p:spTgt spid="3">
                                            <p:txEl>
                                              <p:pRg st="19" end="19"/>
                                            </p:txEl>
                                          </p:spTgt>
                                        </p:tgtEl>
                                        <p:attrNameLst>
                                          <p:attrName>ppt_w</p:attrName>
                                        </p:attrNameLst>
                                      </p:cBhvr>
                                      <p:tavLst>
                                        <p:tav tm="0">
                                          <p:val>
                                            <p:fltVal val="0"/>
                                          </p:val>
                                        </p:tav>
                                        <p:tav tm="100000">
                                          <p:val>
                                            <p:strVal val="#ppt_w"/>
                                          </p:val>
                                        </p:tav>
                                      </p:tavLst>
                                    </p:anim>
                                    <p:anim calcmode="lin" valueType="num">
                                      <p:cBhvr>
                                        <p:cTn id="116" dur="1000" fill="hold"/>
                                        <p:tgtEl>
                                          <p:spTgt spid="3">
                                            <p:txEl>
                                              <p:pRg st="19" end="19"/>
                                            </p:txEl>
                                          </p:spTgt>
                                        </p:tgtEl>
                                        <p:attrNameLst>
                                          <p:attrName>ppt_h</p:attrName>
                                        </p:attrNameLst>
                                      </p:cBhvr>
                                      <p:tavLst>
                                        <p:tav tm="0">
                                          <p:val>
                                            <p:fltVal val="0"/>
                                          </p:val>
                                        </p:tav>
                                        <p:tav tm="100000">
                                          <p:val>
                                            <p:strVal val="#ppt_h"/>
                                          </p:val>
                                        </p:tav>
                                      </p:tavLst>
                                    </p:anim>
                                    <p:anim calcmode="lin" valueType="num">
                                      <p:cBhvr>
                                        <p:cTn id="117" dur="1000" fill="hold"/>
                                        <p:tgtEl>
                                          <p:spTgt spid="3">
                                            <p:txEl>
                                              <p:pRg st="19" end="19"/>
                                            </p:txEl>
                                          </p:spTgt>
                                        </p:tgtEl>
                                        <p:attrNameLst>
                                          <p:attrName>style.rotation</p:attrName>
                                        </p:attrNameLst>
                                      </p:cBhvr>
                                      <p:tavLst>
                                        <p:tav tm="0">
                                          <p:val>
                                            <p:fltVal val="90"/>
                                          </p:val>
                                        </p:tav>
                                        <p:tav tm="100000">
                                          <p:val>
                                            <p:fltVal val="0"/>
                                          </p:val>
                                        </p:tav>
                                      </p:tavLst>
                                    </p:anim>
                                    <p:animEffect transition="in" filter="fade">
                                      <p:cBhvr>
                                        <p:cTn id="118" dur="1000"/>
                                        <p:tgtEl>
                                          <p:spTgt spid="3">
                                            <p:txEl>
                                              <p:pRg st="19" end="19"/>
                                            </p:txEl>
                                          </p:spTgt>
                                        </p:tgtEl>
                                      </p:cBhvr>
                                    </p:animEffect>
                                  </p:childTnLst>
                                </p:cTn>
                              </p:par>
                              <p:par>
                                <p:cTn id="119" presetID="31" presetClass="entr" presetSubtype="0" fill="hold" nodeType="withEffect">
                                  <p:stCondLst>
                                    <p:cond delay="0"/>
                                  </p:stCondLst>
                                  <p:childTnLst>
                                    <p:set>
                                      <p:cBhvr>
                                        <p:cTn id="120" dur="1" fill="hold">
                                          <p:stCondLst>
                                            <p:cond delay="0"/>
                                          </p:stCondLst>
                                        </p:cTn>
                                        <p:tgtEl>
                                          <p:spTgt spid="3">
                                            <p:txEl>
                                              <p:pRg st="20" end="20"/>
                                            </p:txEl>
                                          </p:spTgt>
                                        </p:tgtEl>
                                        <p:attrNameLst>
                                          <p:attrName>style.visibility</p:attrName>
                                        </p:attrNameLst>
                                      </p:cBhvr>
                                      <p:to>
                                        <p:strVal val="visible"/>
                                      </p:to>
                                    </p:set>
                                    <p:anim calcmode="lin" valueType="num">
                                      <p:cBhvr>
                                        <p:cTn id="121" dur="1000" fill="hold"/>
                                        <p:tgtEl>
                                          <p:spTgt spid="3">
                                            <p:txEl>
                                              <p:pRg st="20" end="20"/>
                                            </p:txEl>
                                          </p:spTgt>
                                        </p:tgtEl>
                                        <p:attrNameLst>
                                          <p:attrName>ppt_w</p:attrName>
                                        </p:attrNameLst>
                                      </p:cBhvr>
                                      <p:tavLst>
                                        <p:tav tm="0">
                                          <p:val>
                                            <p:fltVal val="0"/>
                                          </p:val>
                                        </p:tav>
                                        <p:tav tm="100000">
                                          <p:val>
                                            <p:strVal val="#ppt_w"/>
                                          </p:val>
                                        </p:tav>
                                      </p:tavLst>
                                    </p:anim>
                                    <p:anim calcmode="lin" valueType="num">
                                      <p:cBhvr>
                                        <p:cTn id="122" dur="1000" fill="hold"/>
                                        <p:tgtEl>
                                          <p:spTgt spid="3">
                                            <p:txEl>
                                              <p:pRg st="20" end="20"/>
                                            </p:txEl>
                                          </p:spTgt>
                                        </p:tgtEl>
                                        <p:attrNameLst>
                                          <p:attrName>ppt_h</p:attrName>
                                        </p:attrNameLst>
                                      </p:cBhvr>
                                      <p:tavLst>
                                        <p:tav tm="0">
                                          <p:val>
                                            <p:fltVal val="0"/>
                                          </p:val>
                                        </p:tav>
                                        <p:tav tm="100000">
                                          <p:val>
                                            <p:strVal val="#ppt_h"/>
                                          </p:val>
                                        </p:tav>
                                      </p:tavLst>
                                    </p:anim>
                                    <p:anim calcmode="lin" valueType="num">
                                      <p:cBhvr>
                                        <p:cTn id="123" dur="1000" fill="hold"/>
                                        <p:tgtEl>
                                          <p:spTgt spid="3">
                                            <p:txEl>
                                              <p:pRg st="20" end="20"/>
                                            </p:txEl>
                                          </p:spTgt>
                                        </p:tgtEl>
                                        <p:attrNameLst>
                                          <p:attrName>style.rotation</p:attrName>
                                        </p:attrNameLst>
                                      </p:cBhvr>
                                      <p:tavLst>
                                        <p:tav tm="0">
                                          <p:val>
                                            <p:fltVal val="90"/>
                                          </p:val>
                                        </p:tav>
                                        <p:tav tm="100000">
                                          <p:val>
                                            <p:fltVal val="0"/>
                                          </p:val>
                                        </p:tav>
                                      </p:tavLst>
                                    </p:anim>
                                    <p:animEffect transition="in" filter="fade">
                                      <p:cBhvr>
                                        <p:cTn id="124" dur="1000"/>
                                        <p:tgtEl>
                                          <p:spTgt spid="3">
                                            <p:txEl>
                                              <p:pRg st="20" end="20"/>
                                            </p:txEl>
                                          </p:spTgt>
                                        </p:tgtEl>
                                      </p:cBhvr>
                                    </p:animEffect>
                                  </p:childTnLst>
                                </p:cTn>
                              </p:par>
                              <p:par>
                                <p:cTn id="125" presetID="31" presetClass="entr" presetSubtype="0" fill="hold" nodeType="withEffect">
                                  <p:stCondLst>
                                    <p:cond delay="0"/>
                                  </p:stCondLst>
                                  <p:childTnLst>
                                    <p:set>
                                      <p:cBhvr>
                                        <p:cTn id="126" dur="1" fill="hold">
                                          <p:stCondLst>
                                            <p:cond delay="0"/>
                                          </p:stCondLst>
                                        </p:cTn>
                                        <p:tgtEl>
                                          <p:spTgt spid="3">
                                            <p:txEl>
                                              <p:pRg st="21" end="21"/>
                                            </p:txEl>
                                          </p:spTgt>
                                        </p:tgtEl>
                                        <p:attrNameLst>
                                          <p:attrName>style.visibility</p:attrName>
                                        </p:attrNameLst>
                                      </p:cBhvr>
                                      <p:to>
                                        <p:strVal val="visible"/>
                                      </p:to>
                                    </p:set>
                                    <p:anim calcmode="lin" valueType="num">
                                      <p:cBhvr>
                                        <p:cTn id="127" dur="1000" fill="hold"/>
                                        <p:tgtEl>
                                          <p:spTgt spid="3">
                                            <p:txEl>
                                              <p:pRg st="21" end="21"/>
                                            </p:txEl>
                                          </p:spTgt>
                                        </p:tgtEl>
                                        <p:attrNameLst>
                                          <p:attrName>ppt_w</p:attrName>
                                        </p:attrNameLst>
                                      </p:cBhvr>
                                      <p:tavLst>
                                        <p:tav tm="0">
                                          <p:val>
                                            <p:fltVal val="0"/>
                                          </p:val>
                                        </p:tav>
                                        <p:tav tm="100000">
                                          <p:val>
                                            <p:strVal val="#ppt_w"/>
                                          </p:val>
                                        </p:tav>
                                      </p:tavLst>
                                    </p:anim>
                                    <p:anim calcmode="lin" valueType="num">
                                      <p:cBhvr>
                                        <p:cTn id="128" dur="1000" fill="hold"/>
                                        <p:tgtEl>
                                          <p:spTgt spid="3">
                                            <p:txEl>
                                              <p:pRg st="21" end="21"/>
                                            </p:txEl>
                                          </p:spTgt>
                                        </p:tgtEl>
                                        <p:attrNameLst>
                                          <p:attrName>ppt_h</p:attrName>
                                        </p:attrNameLst>
                                      </p:cBhvr>
                                      <p:tavLst>
                                        <p:tav tm="0">
                                          <p:val>
                                            <p:fltVal val="0"/>
                                          </p:val>
                                        </p:tav>
                                        <p:tav tm="100000">
                                          <p:val>
                                            <p:strVal val="#ppt_h"/>
                                          </p:val>
                                        </p:tav>
                                      </p:tavLst>
                                    </p:anim>
                                    <p:anim calcmode="lin" valueType="num">
                                      <p:cBhvr>
                                        <p:cTn id="129" dur="1000" fill="hold"/>
                                        <p:tgtEl>
                                          <p:spTgt spid="3">
                                            <p:txEl>
                                              <p:pRg st="21" end="21"/>
                                            </p:txEl>
                                          </p:spTgt>
                                        </p:tgtEl>
                                        <p:attrNameLst>
                                          <p:attrName>style.rotation</p:attrName>
                                        </p:attrNameLst>
                                      </p:cBhvr>
                                      <p:tavLst>
                                        <p:tav tm="0">
                                          <p:val>
                                            <p:fltVal val="90"/>
                                          </p:val>
                                        </p:tav>
                                        <p:tav tm="100000">
                                          <p:val>
                                            <p:fltVal val="0"/>
                                          </p:val>
                                        </p:tav>
                                      </p:tavLst>
                                    </p:anim>
                                    <p:animEffect transition="in" filter="fade">
                                      <p:cBhvr>
                                        <p:cTn id="130" dur="1000"/>
                                        <p:tgtEl>
                                          <p:spTgt spid="3">
                                            <p:txEl>
                                              <p:pRg st="21" end="21"/>
                                            </p:txEl>
                                          </p:spTgt>
                                        </p:tgtEl>
                                      </p:cBhvr>
                                    </p:animEffect>
                                  </p:childTnLst>
                                </p:cTn>
                              </p:par>
                              <p:par>
                                <p:cTn id="131" presetID="31" presetClass="entr" presetSubtype="0" fill="hold" nodeType="withEffect">
                                  <p:stCondLst>
                                    <p:cond delay="0"/>
                                  </p:stCondLst>
                                  <p:childTnLst>
                                    <p:set>
                                      <p:cBhvr>
                                        <p:cTn id="132" dur="1" fill="hold">
                                          <p:stCondLst>
                                            <p:cond delay="0"/>
                                          </p:stCondLst>
                                        </p:cTn>
                                        <p:tgtEl>
                                          <p:spTgt spid="3">
                                            <p:txEl>
                                              <p:pRg st="22" end="22"/>
                                            </p:txEl>
                                          </p:spTgt>
                                        </p:tgtEl>
                                        <p:attrNameLst>
                                          <p:attrName>style.visibility</p:attrName>
                                        </p:attrNameLst>
                                      </p:cBhvr>
                                      <p:to>
                                        <p:strVal val="visible"/>
                                      </p:to>
                                    </p:set>
                                    <p:anim calcmode="lin" valueType="num">
                                      <p:cBhvr>
                                        <p:cTn id="133" dur="1000" fill="hold"/>
                                        <p:tgtEl>
                                          <p:spTgt spid="3">
                                            <p:txEl>
                                              <p:pRg st="22" end="22"/>
                                            </p:txEl>
                                          </p:spTgt>
                                        </p:tgtEl>
                                        <p:attrNameLst>
                                          <p:attrName>ppt_w</p:attrName>
                                        </p:attrNameLst>
                                      </p:cBhvr>
                                      <p:tavLst>
                                        <p:tav tm="0">
                                          <p:val>
                                            <p:fltVal val="0"/>
                                          </p:val>
                                        </p:tav>
                                        <p:tav tm="100000">
                                          <p:val>
                                            <p:strVal val="#ppt_w"/>
                                          </p:val>
                                        </p:tav>
                                      </p:tavLst>
                                    </p:anim>
                                    <p:anim calcmode="lin" valueType="num">
                                      <p:cBhvr>
                                        <p:cTn id="134" dur="1000" fill="hold"/>
                                        <p:tgtEl>
                                          <p:spTgt spid="3">
                                            <p:txEl>
                                              <p:pRg st="22" end="22"/>
                                            </p:txEl>
                                          </p:spTgt>
                                        </p:tgtEl>
                                        <p:attrNameLst>
                                          <p:attrName>ppt_h</p:attrName>
                                        </p:attrNameLst>
                                      </p:cBhvr>
                                      <p:tavLst>
                                        <p:tav tm="0">
                                          <p:val>
                                            <p:fltVal val="0"/>
                                          </p:val>
                                        </p:tav>
                                        <p:tav tm="100000">
                                          <p:val>
                                            <p:strVal val="#ppt_h"/>
                                          </p:val>
                                        </p:tav>
                                      </p:tavLst>
                                    </p:anim>
                                    <p:anim calcmode="lin" valueType="num">
                                      <p:cBhvr>
                                        <p:cTn id="135" dur="1000" fill="hold"/>
                                        <p:tgtEl>
                                          <p:spTgt spid="3">
                                            <p:txEl>
                                              <p:pRg st="22" end="22"/>
                                            </p:txEl>
                                          </p:spTgt>
                                        </p:tgtEl>
                                        <p:attrNameLst>
                                          <p:attrName>style.rotation</p:attrName>
                                        </p:attrNameLst>
                                      </p:cBhvr>
                                      <p:tavLst>
                                        <p:tav tm="0">
                                          <p:val>
                                            <p:fltVal val="90"/>
                                          </p:val>
                                        </p:tav>
                                        <p:tav tm="100000">
                                          <p:val>
                                            <p:fltVal val="0"/>
                                          </p:val>
                                        </p:tav>
                                      </p:tavLst>
                                    </p:anim>
                                    <p:animEffect transition="in" filter="fade">
                                      <p:cBhvr>
                                        <p:cTn id="136" dur="1000"/>
                                        <p:tgtEl>
                                          <p:spTgt spid="3">
                                            <p:txEl>
                                              <p:pRg st="22" end="22"/>
                                            </p:txEl>
                                          </p:spTgt>
                                        </p:tgtEl>
                                      </p:cBhvr>
                                    </p:animEffect>
                                  </p:childTnLst>
                                </p:cTn>
                              </p:par>
                              <p:par>
                                <p:cTn id="137" presetID="31" presetClass="entr" presetSubtype="0" fill="hold" nodeType="withEffect">
                                  <p:stCondLst>
                                    <p:cond delay="0"/>
                                  </p:stCondLst>
                                  <p:childTnLst>
                                    <p:set>
                                      <p:cBhvr>
                                        <p:cTn id="138" dur="1" fill="hold">
                                          <p:stCondLst>
                                            <p:cond delay="0"/>
                                          </p:stCondLst>
                                        </p:cTn>
                                        <p:tgtEl>
                                          <p:spTgt spid="3">
                                            <p:txEl>
                                              <p:pRg st="23" end="23"/>
                                            </p:txEl>
                                          </p:spTgt>
                                        </p:tgtEl>
                                        <p:attrNameLst>
                                          <p:attrName>style.visibility</p:attrName>
                                        </p:attrNameLst>
                                      </p:cBhvr>
                                      <p:to>
                                        <p:strVal val="visible"/>
                                      </p:to>
                                    </p:set>
                                    <p:anim calcmode="lin" valueType="num">
                                      <p:cBhvr>
                                        <p:cTn id="139" dur="1000" fill="hold"/>
                                        <p:tgtEl>
                                          <p:spTgt spid="3">
                                            <p:txEl>
                                              <p:pRg st="23" end="23"/>
                                            </p:txEl>
                                          </p:spTgt>
                                        </p:tgtEl>
                                        <p:attrNameLst>
                                          <p:attrName>ppt_w</p:attrName>
                                        </p:attrNameLst>
                                      </p:cBhvr>
                                      <p:tavLst>
                                        <p:tav tm="0">
                                          <p:val>
                                            <p:fltVal val="0"/>
                                          </p:val>
                                        </p:tav>
                                        <p:tav tm="100000">
                                          <p:val>
                                            <p:strVal val="#ppt_w"/>
                                          </p:val>
                                        </p:tav>
                                      </p:tavLst>
                                    </p:anim>
                                    <p:anim calcmode="lin" valueType="num">
                                      <p:cBhvr>
                                        <p:cTn id="140" dur="1000" fill="hold"/>
                                        <p:tgtEl>
                                          <p:spTgt spid="3">
                                            <p:txEl>
                                              <p:pRg st="23" end="23"/>
                                            </p:txEl>
                                          </p:spTgt>
                                        </p:tgtEl>
                                        <p:attrNameLst>
                                          <p:attrName>ppt_h</p:attrName>
                                        </p:attrNameLst>
                                      </p:cBhvr>
                                      <p:tavLst>
                                        <p:tav tm="0">
                                          <p:val>
                                            <p:fltVal val="0"/>
                                          </p:val>
                                        </p:tav>
                                        <p:tav tm="100000">
                                          <p:val>
                                            <p:strVal val="#ppt_h"/>
                                          </p:val>
                                        </p:tav>
                                      </p:tavLst>
                                    </p:anim>
                                    <p:anim calcmode="lin" valueType="num">
                                      <p:cBhvr>
                                        <p:cTn id="141" dur="1000" fill="hold"/>
                                        <p:tgtEl>
                                          <p:spTgt spid="3">
                                            <p:txEl>
                                              <p:pRg st="23" end="23"/>
                                            </p:txEl>
                                          </p:spTgt>
                                        </p:tgtEl>
                                        <p:attrNameLst>
                                          <p:attrName>style.rotation</p:attrName>
                                        </p:attrNameLst>
                                      </p:cBhvr>
                                      <p:tavLst>
                                        <p:tav tm="0">
                                          <p:val>
                                            <p:fltVal val="90"/>
                                          </p:val>
                                        </p:tav>
                                        <p:tav tm="100000">
                                          <p:val>
                                            <p:fltVal val="0"/>
                                          </p:val>
                                        </p:tav>
                                      </p:tavLst>
                                    </p:anim>
                                    <p:animEffect transition="in" filter="fade">
                                      <p:cBhvr>
                                        <p:cTn id="142" dur="1000"/>
                                        <p:tgtEl>
                                          <p:spTgt spid="3">
                                            <p:txEl>
                                              <p:pRg st="23" end="23"/>
                                            </p:txEl>
                                          </p:spTgt>
                                        </p:tgtEl>
                                      </p:cBhvr>
                                    </p:animEffect>
                                  </p:childTnLst>
                                </p:cTn>
                              </p:par>
                              <p:par>
                                <p:cTn id="143" presetID="31" presetClass="entr" presetSubtype="0" fill="hold" nodeType="withEffect">
                                  <p:stCondLst>
                                    <p:cond delay="0"/>
                                  </p:stCondLst>
                                  <p:childTnLst>
                                    <p:set>
                                      <p:cBhvr>
                                        <p:cTn id="144" dur="1" fill="hold">
                                          <p:stCondLst>
                                            <p:cond delay="0"/>
                                          </p:stCondLst>
                                        </p:cTn>
                                        <p:tgtEl>
                                          <p:spTgt spid="3">
                                            <p:txEl>
                                              <p:pRg st="24" end="24"/>
                                            </p:txEl>
                                          </p:spTgt>
                                        </p:tgtEl>
                                        <p:attrNameLst>
                                          <p:attrName>style.visibility</p:attrName>
                                        </p:attrNameLst>
                                      </p:cBhvr>
                                      <p:to>
                                        <p:strVal val="visible"/>
                                      </p:to>
                                    </p:set>
                                    <p:anim calcmode="lin" valueType="num">
                                      <p:cBhvr>
                                        <p:cTn id="145" dur="1000" fill="hold"/>
                                        <p:tgtEl>
                                          <p:spTgt spid="3">
                                            <p:txEl>
                                              <p:pRg st="24" end="24"/>
                                            </p:txEl>
                                          </p:spTgt>
                                        </p:tgtEl>
                                        <p:attrNameLst>
                                          <p:attrName>ppt_w</p:attrName>
                                        </p:attrNameLst>
                                      </p:cBhvr>
                                      <p:tavLst>
                                        <p:tav tm="0">
                                          <p:val>
                                            <p:fltVal val="0"/>
                                          </p:val>
                                        </p:tav>
                                        <p:tav tm="100000">
                                          <p:val>
                                            <p:strVal val="#ppt_w"/>
                                          </p:val>
                                        </p:tav>
                                      </p:tavLst>
                                    </p:anim>
                                    <p:anim calcmode="lin" valueType="num">
                                      <p:cBhvr>
                                        <p:cTn id="146" dur="1000" fill="hold"/>
                                        <p:tgtEl>
                                          <p:spTgt spid="3">
                                            <p:txEl>
                                              <p:pRg st="24" end="24"/>
                                            </p:txEl>
                                          </p:spTgt>
                                        </p:tgtEl>
                                        <p:attrNameLst>
                                          <p:attrName>ppt_h</p:attrName>
                                        </p:attrNameLst>
                                      </p:cBhvr>
                                      <p:tavLst>
                                        <p:tav tm="0">
                                          <p:val>
                                            <p:fltVal val="0"/>
                                          </p:val>
                                        </p:tav>
                                        <p:tav tm="100000">
                                          <p:val>
                                            <p:strVal val="#ppt_h"/>
                                          </p:val>
                                        </p:tav>
                                      </p:tavLst>
                                    </p:anim>
                                    <p:anim calcmode="lin" valueType="num">
                                      <p:cBhvr>
                                        <p:cTn id="147" dur="1000" fill="hold"/>
                                        <p:tgtEl>
                                          <p:spTgt spid="3">
                                            <p:txEl>
                                              <p:pRg st="24" end="24"/>
                                            </p:txEl>
                                          </p:spTgt>
                                        </p:tgtEl>
                                        <p:attrNameLst>
                                          <p:attrName>style.rotation</p:attrName>
                                        </p:attrNameLst>
                                      </p:cBhvr>
                                      <p:tavLst>
                                        <p:tav tm="0">
                                          <p:val>
                                            <p:fltVal val="90"/>
                                          </p:val>
                                        </p:tav>
                                        <p:tav tm="100000">
                                          <p:val>
                                            <p:fltVal val="0"/>
                                          </p:val>
                                        </p:tav>
                                      </p:tavLst>
                                    </p:anim>
                                    <p:animEffect transition="in" filter="fade">
                                      <p:cBhvr>
                                        <p:cTn id="148" dur="1000"/>
                                        <p:tgtEl>
                                          <p:spTgt spid="3">
                                            <p:txEl>
                                              <p:pRg st="24" end="24"/>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31" presetClass="entr" presetSubtype="0" fill="hold" nodeType="clickEffect">
                                  <p:stCondLst>
                                    <p:cond delay="0"/>
                                  </p:stCondLst>
                                  <p:childTnLst>
                                    <p:set>
                                      <p:cBhvr>
                                        <p:cTn id="152" dur="1" fill="hold">
                                          <p:stCondLst>
                                            <p:cond delay="0"/>
                                          </p:stCondLst>
                                        </p:cTn>
                                        <p:tgtEl>
                                          <p:spTgt spid="4">
                                            <p:txEl>
                                              <p:pRg st="1" end="1"/>
                                            </p:txEl>
                                          </p:spTgt>
                                        </p:tgtEl>
                                        <p:attrNameLst>
                                          <p:attrName>style.visibility</p:attrName>
                                        </p:attrNameLst>
                                      </p:cBhvr>
                                      <p:to>
                                        <p:strVal val="visible"/>
                                      </p:to>
                                    </p:set>
                                    <p:anim calcmode="lin" valueType="num">
                                      <p:cBhvr>
                                        <p:cTn id="15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56" dur="1000"/>
                                        <p:tgtEl>
                                          <p:spTgt spid="4">
                                            <p:txEl>
                                              <p:pRg st="1" end="1"/>
                                            </p:txEl>
                                          </p:spTgt>
                                        </p:tgtEl>
                                      </p:cBhvr>
                                    </p:animEffect>
                                  </p:childTnLst>
                                </p:cTn>
                              </p:par>
                              <p:par>
                                <p:cTn id="157" presetID="31" presetClass="entr" presetSubtype="0" fill="hold" nodeType="withEffect">
                                  <p:stCondLst>
                                    <p:cond delay="0"/>
                                  </p:stCondLst>
                                  <p:childTnLst>
                                    <p:set>
                                      <p:cBhvr>
                                        <p:cTn id="158" dur="1" fill="hold">
                                          <p:stCondLst>
                                            <p:cond delay="0"/>
                                          </p:stCondLst>
                                        </p:cTn>
                                        <p:tgtEl>
                                          <p:spTgt spid="4">
                                            <p:txEl>
                                              <p:pRg st="2" end="2"/>
                                            </p:txEl>
                                          </p:spTgt>
                                        </p:tgtEl>
                                        <p:attrNameLst>
                                          <p:attrName>style.visibility</p:attrName>
                                        </p:attrNameLst>
                                      </p:cBhvr>
                                      <p:to>
                                        <p:strVal val="visible"/>
                                      </p:to>
                                    </p:set>
                                    <p:anim calcmode="lin" valueType="num">
                                      <p:cBhvr>
                                        <p:cTn id="15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6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62" dur="1000"/>
                                        <p:tgtEl>
                                          <p:spTgt spid="4">
                                            <p:txEl>
                                              <p:pRg st="2" end="2"/>
                                            </p:txEl>
                                          </p:spTgt>
                                        </p:tgtEl>
                                      </p:cBhvr>
                                    </p:animEffect>
                                  </p:childTnLst>
                                </p:cTn>
                              </p:par>
                              <p:par>
                                <p:cTn id="163" presetID="31" presetClass="entr" presetSubtype="0" fill="hold" nodeType="withEffect">
                                  <p:stCondLst>
                                    <p:cond delay="0"/>
                                  </p:stCondLst>
                                  <p:childTnLst>
                                    <p:set>
                                      <p:cBhvr>
                                        <p:cTn id="164" dur="1" fill="hold">
                                          <p:stCondLst>
                                            <p:cond delay="0"/>
                                          </p:stCondLst>
                                        </p:cTn>
                                        <p:tgtEl>
                                          <p:spTgt spid="4">
                                            <p:txEl>
                                              <p:pRg st="3" end="3"/>
                                            </p:txEl>
                                          </p:spTgt>
                                        </p:tgtEl>
                                        <p:attrNameLst>
                                          <p:attrName>style.visibility</p:attrName>
                                        </p:attrNameLst>
                                      </p:cBhvr>
                                      <p:to>
                                        <p:strVal val="visible"/>
                                      </p:to>
                                    </p:set>
                                    <p:anim calcmode="lin" valueType="num">
                                      <p:cBhvr>
                                        <p:cTn id="16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6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16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168" dur="1000"/>
                                        <p:tgtEl>
                                          <p:spTgt spid="4">
                                            <p:txEl>
                                              <p:pRg st="3" end="3"/>
                                            </p:txEl>
                                          </p:spTgt>
                                        </p:tgtEl>
                                      </p:cBhvr>
                                    </p:animEffect>
                                  </p:childTnLst>
                                </p:cTn>
                              </p:par>
                              <p:par>
                                <p:cTn id="169" presetID="31" presetClass="entr" presetSubtype="0" fill="hold" nodeType="withEffect">
                                  <p:stCondLst>
                                    <p:cond delay="0"/>
                                  </p:stCondLst>
                                  <p:childTnLst>
                                    <p:set>
                                      <p:cBhvr>
                                        <p:cTn id="170" dur="1" fill="hold">
                                          <p:stCondLst>
                                            <p:cond delay="0"/>
                                          </p:stCondLst>
                                        </p:cTn>
                                        <p:tgtEl>
                                          <p:spTgt spid="4">
                                            <p:txEl>
                                              <p:pRg st="4" end="4"/>
                                            </p:txEl>
                                          </p:spTgt>
                                        </p:tgtEl>
                                        <p:attrNameLst>
                                          <p:attrName>style.visibility</p:attrName>
                                        </p:attrNameLst>
                                      </p:cBhvr>
                                      <p:to>
                                        <p:strVal val="visible"/>
                                      </p:to>
                                    </p:set>
                                    <p:anim calcmode="lin" valueType="num">
                                      <p:cBhvr>
                                        <p:cTn id="17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7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17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74" dur="1000"/>
                                        <p:tgtEl>
                                          <p:spTgt spid="4">
                                            <p:txEl>
                                              <p:pRg st="4" end="4"/>
                                            </p:txEl>
                                          </p:spTgt>
                                        </p:tgtEl>
                                      </p:cBhvr>
                                    </p:animEffect>
                                  </p:childTnLst>
                                </p:cTn>
                              </p:par>
                              <p:par>
                                <p:cTn id="175" presetID="31" presetClass="entr" presetSubtype="0" fill="hold" nodeType="withEffect">
                                  <p:stCondLst>
                                    <p:cond delay="0"/>
                                  </p:stCondLst>
                                  <p:childTnLst>
                                    <p:set>
                                      <p:cBhvr>
                                        <p:cTn id="176" dur="1" fill="hold">
                                          <p:stCondLst>
                                            <p:cond delay="0"/>
                                          </p:stCondLst>
                                        </p:cTn>
                                        <p:tgtEl>
                                          <p:spTgt spid="4">
                                            <p:txEl>
                                              <p:pRg st="5" end="5"/>
                                            </p:txEl>
                                          </p:spTgt>
                                        </p:tgtEl>
                                        <p:attrNameLst>
                                          <p:attrName>style.visibility</p:attrName>
                                        </p:attrNameLst>
                                      </p:cBhvr>
                                      <p:to>
                                        <p:strVal val="visible"/>
                                      </p:to>
                                    </p:set>
                                    <p:anim calcmode="lin" valueType="num">
                                      <p:cBhvr>
                                        <p:cTn id="17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7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17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180" dur="1000"/>
                                        <p:tgtEl>
                                          <p:spTgt spid="4">
                                            <p:txEl>
                                              <p:pRg st="5" end="5"/>
                                            </p:txEl>
                                          </p:spTgt>
                                        </p:tgtEl>
                                      </p:cBhvr>
                                    </p:animEffect>
                                  </p:childTnLst>
                                </p:cTn>
                              </p:par>
                              <p:par>
                                <p:cTn id="181" presetID="31" presetClass="entr" presetSubtype="0" fill="hold" nodeType="withEffect">
                                  <p:stCondLst>
                                    <p:cond delay="0"/>
                                  </p:stCondLst>
                                  <p:childTnLst>
                                    <p:set>
                                      <p:cBhvr>
                                        <p:cTn id="182" dur="1" fill="hold">
                                          <p:stCondLst>
                                            <p:cond delay="0"/>
                                          </p:stCondLst>
                                        </p:cTn>
                                        <p:tgtEl>
                                          <p:spTgt spid="4">
                                            <p:txEl>
                                              <p:pRg st="6" end="6"/>
                                            </p:txEl>
                                          </p:spTgt>
                                        </p:tgtEl>
                                        <p:attrNameLst>
                                          <p:attrName>style.visibility</p:attrName>
                                        </p:attrNameLst>
                                      </p:cBhvr>
                                      <p:to>
                                        <p:strVal val="visible"/>
                                      </p:to>
                                    </p:set>
                                    <p:anim calcmode="lin" valueType="num">
                                      <p:cBhvr>
                                        <p:cTn id="18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8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85"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86" dur="1000"/>
                                        <p:tgtEl>
                                          <p:spTgt spid="4">
                                            <p:txEl>
                                              <p:pRg st="6" end="6"/>
                                            </p:txEl>
                                          </p:spTgt>
                                        </p:tgtEl>
                                      </p:cBhvr>
                                    </p:animEffect>
                                  </p:childTnLst>
                                </p:cTn>
                              </p:par>
                              <p:par>
                                <p:cTn id="187" presetID="31" presetClass="entr" presetSubtype="0" fill="hold" nodeType="withEffect">
                                  <p:stCondLst>
                                    <p:cond delay="0"/>
                                  </p:stCondLst>
                                  <p:childTnLst>
                                    <p:set>
                                      <p:cBhvr>
                                        <p:cTn id="188" dur="1" fill="hold">
                                          <p:stCondLst>
                                            <p:cond delay="0"/>
                                          </p:stCondLst>
                                        </p:cTn>
                                        <p:tgtEl>
                                          <p:spTgt spid="4">
                                            <p:txEl>
                                              <p:pRg st="7" end="7"/>
                                            </p:txEl>
                                          </p:spTgt>
                                        </p:tgtEl>
                                        <p:attrNameLst>
                                          <p:attrName>style.visibility</p:attrName>
                                        </p:attrNameLst>
                                      </p:cBhvr>
                                      <p:to>
                                        <p:strVal val="visible"/>
                                      </p:to>
                                    </p:set>
                                    <p:anim calcmode="lin" valueType="num">
                                      <p:cBhvr>
                                        <p:cTn id="189"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90"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191"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192" dur="1000"/>
                                        <p:tgtEl>
                                          <p:spTgt spid="4">
                                            <p:txEl>
                                              <p:pRg st="7" end="7"/>
                                            </p:txEl>
                                          </p:spTgt>
                                        </p:tgtEl>
                                      </p:cBhvr>
                                    </p:animEffect>
                                  </p:childTnLst>
                                </p:cTn>
                              </p:par>
                              <p:par>
                                <p:cTn id="193" presetID="31" presetClass="entr" presetSubtype="0" fill="hold" nodeType="withEffect">
                                  <p:stCondLst>
                                    <p:cond delay="0"/>
                                  </p:stCondLst>
                                  <p:childTnLst>
                                    <p:set>
                                      <p:cBhvr>
                                        <p:cTn id="194" dur="1" fill="hold">
                                          <p:stCondLst>
                                            <p:cond delay="0"/>
                                          </p:stCondLst>
                                        </p:cTn>
                                        <p:tgtEl>
                                          <p:spTgt spid="4">
                                            <p:txEl>
                                              <p:pRg st="8" end="8"/>
                                            </p:txEl>
                                          </p:spTgt>
                                        </p:tgtEl>
                                        <p:attrNameLst>
                                          <p:attrName>style.visibility</p:attrName>
                                        </p:attrNameLst>
                                      </p:cBhvr>
                                      <p:to>
                                        <p:strVal val="visible"/>
                                      </p:to>
                                    </p:set>
                                    <p:anim calcmode="lin" valueType="num">
                                      <p:cBhvr>
                                        <p:cTn id="195"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196"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197"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198" dur="1000"/>
                                        <p:tgtEl>
                                          <p:spTgt spid="4">
                                            <p:txEl>
                                              <p:pRg st="8" end="8"/>
                                            </p:txEl>
                                          </p:spTgt>
                                        </p:tgtEl>
                                      </p:cBhvr>
                                    </p:animEffect>
                                  </p:childTnLst>
                                </p:cTn>
                              </p:par>
                              <p:par>
                                <p:cTn id="199" presetID="31" presetClass="entr" presetSubtype="0" fill="hold" nodeType="withEffect">
                                  <p:stCondLst>
                                    <p:cond delay="0"/>
                                  </p:stCondLst>
                                  <p:childTnLst>
                                    <p:set>
                                      <p:cBhvr>
                                        <p:cTn id="200" dur="1" fill="hold">
                                          <p:stCondLst>
                                            <p:cond delay="0"/>
                                          </p:stCondLst>
                                        </p:cTn>
                                        <p:tgtEl>
                                          <p:spTgt spid="4">
                                            <p:txEl>
                                              <p:pRg st="9" end="9"/>
                                            </p:txEl>
                                          </p:spTgt>
                                        </p:tgtEl>
                                        <p:attrNameLst>
                                          <p:attrName>style.visibility</p:attrName>
                                        </p:attrNameLst>
                                      </p:cBhvr>
                                      <p:to>
                                        <p:strVal val="visible"/>
                                      </p:to>
                                    </p:set>
                                    <p:anim calcmode="lin" valueType="num">
                                      <p:cBhvr>
                                        <p:cTn id="201"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202"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203"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204" dur="1000"/>
                                        <p:tgtEl>
                                          <p:spTgt spid="4">
                                            <p:txEl>
                                              <p:pRg st="9" end="9"/>
                                            </p:txEl>
                                          </p:spTgt>
                                        </p:tgtEl>
                                      </p:cBhvr>
                                    </p:animEffect>
                                  </p:childTnLst>
                                </p:cTn>
                              </p:par>
                              <p:par>
                                <p:cTn id="205" presetID="31" presetClass="entr" presetSubtype="0" fill="hold" nodeType="withEffect">
                                  <p:stCondLst>
                                    <p:cond delay="0"/>
                                  </p:stCondLst>
                                  <p:childTnLst>
                                    <p:set>
                                      <p:cBhvr>
                                        <p:cTn id="206" dur="1" fill="hold">
                                          <p:stCondLst>
                                            <p:cond delay="0"/>
                                          </p:stCondLst>
                                        </p:cTn>
                                        <p:tgtEl>
                                          <p:spTgt spid="4">
                                            <p:txEl>
                                              <p:pRg st="10" end="10"/>
                                            </p:txEl>
                                          </p:spTgt>
                                        </p:tgtEl>
                                        <p:attrNameLst>
                                          <p:attrName>style.visibility</p:attrName>
                                        </p:attrNameLst>
                                      </p:cBhvr>
                                      <p:to>
                                        <p:strVal val="visible"/>
                                      </p:to>
                                    </p:set>
                                    <p:anim calcmode="lin" valueType="num">
                                      <p:cBhvr>
                                        <p:cTn id="20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20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20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210" dur="1000"/>
                                        <p:tgtEl>
                                          <p:spTgt spid="4">
                                            <p:txEl>
                                              <p:pRg st="10" end="10"/>
                                            </p:txEl>
                                          </p:spTgt>
                                        </p:tgtEl>
                                      </p:cBhvr>
                                    </p:animEffect>
                                  </p:childTnLst>
                                </p:cTn>
                              </p:par>
                              <p:par>
                                <p:cTn id="211" presetID="31" presetClass="entr" presetSubtype="0" fill="hold" nodeType="withEffect">
                                  <p:stCondLst>
                                    <p:cond delay="0"/>
                                  </p:stCondLst>
                                  <p:childTnLst>
                                    <p:set>
                                      <p:cBhvr>
                                        <p:cTn id="212" dur="1" fill="hold">
                                          <p:stCondLst>
                                            <p:cond delay="0"/>
                                          </p:stCondLst>
                                        </p:cTn>
                                        <p:tgtEl>
                                          <p:spTgt spid="4">
                                            <p:txEl>
                                              <p:pRg st="11" end="11"/>
                                            </p:txEl>
                                          </p:spTgt>
                                        </p:tgtEl>
                                        <p:attrNameLst>
                                          <p:attrName>style.visibility</p:attrName>
                                        </p:attrNameLst>
                                      </p:cBhvr>
                                      <p:to>
                                        <p:strVal val="visible"/>
                                      </p:to>
                                    </p:set>
                                    <p:anim calcmode="lin" valueType="num">
                                      <p:cBhvr>
                                        <p:cTn id="213"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214"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215"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216" dur="1000"/>
                                        <p:tgtEl>
                                          <p:spTgt spid="4">
                                            <p:txEl>
                                              <p:pRg st="11" end="11"/>
                                            </p:txEl>
                                          </p:spTgt>
                                        </p:tgtEl>
                                      </p:cBhvr>
                                    </p:animEffect>
                                  </p:childTnLst>
                                </p:cTn>
                              </p:par>
                              <p:par>
                                <p:cTn id="217" presetID="31" presetClass="entr" presetSubtype="0" fill="hold" nodeType="withEffect">
                                  <p:stCondLst>
                                    <p:cond delay="0"/>
                                  </p:stCondLst>
                                  <p:childTnLst>
                                    <p:set>
                                      <p:cBhvr>
                                        <p:cTn id="218" dur="1" fill="hold">
                                          <p:stCondLst>
                                            <p:cond delay="0"/>
                                          </p:stCondLst>
                                        </p:cTn>
                                        <p:tgtEl>
                                          <p:spTgt spid="4">
                                            <p:txEl>
                                              <p:pRg st="12" end="12"/>
                                            </p:txEl>
                                          </p:spTgt>
                                        </p:tgtEl>
                                        <p:attrNameLst>
                                          <p:attrName>style.visibility</p:attrName>
                                        </p:attrNameLst>
                                      </p:cBhvr>
                                      <p:to>
                                        <p:strVal val="visible"/>
                                      </p:to>
                                    </p:set>
                                    <p:anim calcmode="lin" valueType="num">
                                      <p:cBhvr>
                                        <p:cTn id="219" dur="10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220" dur="1000" fill="hold"/>
                                        <p:tgtEl>
                                          <p:spTgt spid="4">
                                            <p:txEl>
                                              <p:pRg st="12" end="12"/>
                                            </p:txEl>
                                          </p:spTgt>
                                        </p:tgtEl>
                                        <p:attrNameLst>
                                          <p:attrName>ppt_h</p:attrName>
                                        </p:attrNameLst>
                                      </p:cBhvr>
                                      <p:tavLst>
                                        <p:tav tm="0">
                                          <p:val>
                                            <p:fltVal val="0"/>
                                          </p:val>
                                        </p:tav>
                                        <p:tav tm="100000">
                                          <p:val>
                                            <p:strVal val="#ppt_h"/>
                                          </p:val>
                                        </p:tav>
                                      </p:tavLst>
                                    </p:anim>
                                    <p:anim calcmode="lin" valueType="num">
                                      <p:cBhvr>
                                        <p:cTn id="221" dur="1000" fill="hold"/>
                                        <p:tgtEl>
                                          <p:spTgt spid="4">
                                            <p:txEl>
                                              <p:pRg st="12" end="12"/>
                                            </p:txEl>
                                          </p:spTgt>
                                        </p:tgtEl>
                                        <p:attrNameLst>
                                          <p:attrName>style.rotation</p:attrName>
                                        </p:attrNameLst>
                                      </p:cBhvr>
                                      <p:tavLst>
                                        <p:tav tm="0">
                                          <p:val>
                                            <p:fltVal val="90"/>
                                          </p:val>
                                        </p:tav>
                                        <p:tav tm="100000">
                                          <p:val>
                                            <p:fltVal val="0"/>
                                          </p:val>
                                        </p:tav>
                                      </p:tavLst>
                                    </p:anim>
                                    <p:animEffect transition="in" filter="fade">
                                      <p:cBhvr>
                                        <p:cTn id="222" dur="1000"/>
                                        <p:tgtEl>
                                          <p:spTgt spid="4">
                                            <p:txEl>
                                              <p:pRg st="12" end="12"/>
                                            </p:txEl>
                                          </p:spTgt>
                                        </p:tgtEl>
                                      </p:cBhvr>
                                    </p:animEffect>
                                  </p:childTnLst>
                                </p:cTn>
                              </p:par>
                              <p:par>
                                <p:cTn id="223" presetID="31" presetClass="entr" presetSubtype="0" fill="hold" nodeType="withEffect">
                                  <p:stCondLst>
                                    <p:cond delay="0"/>
                                  </p:stCondLst>
                                  <p:childTnLst>
                                    <p:set>
                                      <p:cBhvr>
                                        <p:cTn id="224" dur="1" fill="hold">
                                          <p:stCondLst>
                                            <p:cond delay="0"/>
                                          </p:stCondLst>
                                        </p:cTn>
                                        <p:tgtEl>
                                          <p:spTgt spid="4">
                                            <p:txEl>
                                              <p:pRg st="13" end="13"/>
                                            </p:txEl>
                                          </p:spTgt>
                                        </p:tgtEl>
                                        <p:attrNameLst>
                                          <p:attrName>style.visibility</p:attrName>
                                        </p:attrNameLst>
                                      </p:cBhvr>
                                      <p:to>
                                        <p:strVal val="visible"/>
                                      </p:to>
                                    </p:set>
                                    <p:anim calcmode="lin" valueType="num">
                                      <p:cBhvr>
                                        <p:cTn id="225" dur="1000" fill="hold"/>
                                        <p:tgtEl>
                                          <p:spTgt spid="4">
                                            <p:txEl>
                                              <p:pRg st="13" end="13"/>
                                            </p:txEl>
                                          </p:spTgt>
                                        </p:tgtEl>
                                        <p:attrNameLst>
                                          <p:attrName>ppt_w</p:attrName>
                                        </p:attrNameLst>
                                      </p:cBhvr>
                                      <p:tavLst>
                                        <p:tav tm="0">
                                          <p:val>
                                            <p:fltVal val="0"/>
                                          </p:val>
                                        </p:tav>
                                        <p:tav tm="100000">
                                          <p:val>
                                            <p:strVal val="#ppt_w"/>
                                          </p:val>
                                        </p:tav>
                                      </p:tavLst>
                                    </p:anim>
                                    <p:anim calcmode="lin" valueType="num">
                                      <p:cBhvr>
                                        <p:cTn id="226" dur="1000" fill="hold"/>
                                        <p:tgtEl>
                                          <p:spTgt spid="4">
                                            <p:txEl>
                                              <p:pRg st="13" end="13"/>
                                            </p:txEl>
                                          </p:spTgt>
                                        </p:tgtEl>
                                        <p:attrNameLst>
                                          <p:attrName>ppt_h</p:attrName>
                                        </p:attrNameLst>
                                      </p:cBhvr>
                                      <p:tavLst>
                                        <p:tav tm="0">
                                          <p:val>
                                            <p:fltVal val="0"/>
                                          </p:val>
                                        </p:tav>
                                        <p:tav tm="100000">
                                          <p:val>
                                            <p:strVal val="#ppt_h"/>
                                          </p:val>
                                        </p:tav>
                                      </p:tavLst>
                                    </p:anim>
                                    <p:anim calcmode="lin" valueType="num">
                                      <p:cBhvr>
                                        <p:cTn id="227" dur="1000" fill="hold"/>
                                        <p:tgtEl>
                                          <p:spTgt spid="4">
                                            <p:txEl>
                                              <p:pRg st="13" end="13"/>
                                            </p:txEl>
                                          </p:spTgt>
                                        </p:tgtEl>
                                        <p:attrNameLst>
                                          <p:attrName>style.rotation</p:attrName>
                                        </p:attrNameLst>
                                      </p:cBhvr>
                                      <p:tavLst>
                                        <p:tav tm="0">
                                          <p:val>
                                            <p:fltVal val="90"/>
                                          </p:val>
                                        </p:tav>
                                        <p:tav tm="100000">
                                          <p:val>
                                            <p:fltVal val="0"/>
                                          </p:val>
                                        </p:tav>
                                      </p:tavLst>
                                    </p:anim>
                                    <p:animEffect transition="in" filter="fade">
                                      <p:cBhvr>
                                        <p:cTn id="228" dur="1000"/>
                                        <p:tgtEl>
                                          <p:spTgt spid="4">
                                            <p:txEl>
                                              <p:pRg st="13" end="13"/>
                                            </p:txEl>
                                          </p:spTgt>
                                        </p:tgtEl>
                                      </p:cBhvr>
                                    </p:animEffect>
                                  </p:childTnLst>
                                </p:cTn>
                              </p:par>
                              <p:par>
                                <p:cTn id="229" presetID="31" presetClass="entr" presetSubtype="0" fill="hold" nodeType="withEffect">
                                  <p:stCondLst>
                                    <p:cond delay="0"/>
                                  </p:stCondLst>
                                  <p:childTnLst>
                                    <p:set>
                                      <p:cBhvr>
                                        <p:cTn id="230" dur="1" fill="hold">
                                          <p:stCondLst>
                                            <p:cond delay="0"/>
                                          </p:stCondLst>
                                        </p:cTn>
                                        <p:tgtEl>
                                          <p:spTgt spid="4">
                                            <p:txEl>
                                              <p:pRg st="14" end="14"/>
                                            </p:txEl>
                                          </p:spTgt>
                                        </p:tgtEl>
                                        <p:attrNameLst>
                                          <p:attrName>style.visibility</p:attrName>
                                        </p:attrNameLst>
                                      </p:cBhvr>
                                      <p:to>
                                        <p:strVal val="visible"/>
                                      </p:to>
                                    </p:set>
                                    <p:anim calcmode="lin" valueType="num">
                                      <p:cBhvr>
                                        <p:cTn id="231" dur="1000" fill="hold"/>
                                        <p:tgtEl>
                                          <p:spTgt spid="4">
                                            <p:txEl>
                                              <p:pRg st="14" end="14"/>
                                            </p:txEl>
                                          </p:spTgt>
                                        </p:tgtEl>
                                        <p:attrNameLst>
                                          <p:attrName>ppt_w</p:attrName>
                                        </p:attrNameLst>
                                      </p:cBhvr>
                                      <p:tavLst>
                                        <p:tav tm="0">
                                          <p:val>
                                            <p:fltVal val="0"/>
                                          </p:val>
                                        </p:tav>
                                        <p:tav tm="100000">
                                          <p:val>
                                            <p:strVal val="#ppt_w"/>
                                          </p:val>
                                        </p:tav>
                                      </p:tavLst>
                                    </p:anim>
                                    <p:anim calcmode="lin" valueType="num">
                                      <p:cBhvr>
                                        <p:cTn id="232" dur="1000" fill="hold"/>
                                        <p:tgtEl>
                                          <p:spTgt spid="4">
                                            <p:txEl>
                                              <p:pRg st="14" end="14"/>
                                            </p:txEl>
                                          </p:spTgt>
                                        </p:tgtEl>
                                        <p:attrNameLst>
                                          <p:attrName>ppt_h</p:attrName>
                                        </p:attrNameLst>
                                      </p:cBhvr>
                                      <p:tavLst>
                                        <p:tav tm="0">
                                          <p:val>
                                            <p:fltVal val="0"/>
                                          </p:val>
                                        </p:tav>
                                        <p:tav tm="100000">
                                          <p:val>
                                            <p:strVal val="#ppt_h"/>
                                          </p:val>
                                        </p:tav>
                                      </p:tavLst>
                                    </p:anim>
                                    <p:anim calcmode="lin" valueType="num">
                                      <p:cBhvr>
                                        <p:cTn id="233" dur="1000" fill="hold"/>
                                        <p:tgtEl>
                                          <p:spTgt spid="4">
                                            <p:txEl>
                                              <p:pRg st="14" end="14"/>
                                            </p:txEl>
                                          </p:spTgt>
                                        </p:tgtEl>
                                        <p:attrNameLst>
                                          <p:attrName>style.rotation</p:attrName>
                                        </p:attrNameLst>
                                      </p:cBhvr>
                                      <p:tavLst>
                                        <p:tav tm="0">
                                          <p:val>
                                            <p:fltVal val="90"/>
                                          </p:val>
                                        </p:tav>
                                        <p:tav tm="100000">
                                          <p:val>
                                            <p:fltVal val="0"/>
                                          </p:val>
                                        </p:tav>
                                      </p:tavLst>
                                    </p:anim>
                                    <p:animEffect transition="in" filter="fade">
                                      <p:cBhvr>
                                        <p:cTn id="234" dur="1000"/>
                                        <p:tgtEl>
                                          <p:spTgt spid="4">
                                            <p:txEl>
                                              <p:pRg st="14" end="14"/>
                                            </p:txEl>
                                          </p:spTgt>
                                        </p:tgtEl>
                                      </p:cBhvr>
                                    </p:animEffect>
                                  </p:childTnLst>
                                </p:cTn>
                              </p:par>
                              <p:par>
                                <p:cTn id="235" presetID="31" presetClass="entr" presetSubtype="0" fill="hold" nodeType="withEffect">
                                  <p:stCondLst>
                                    <p:cond delay="0"/>
                                  </p:stCondLst>
                                  <p:childTnLst>
                                    <p:set>
                                      <p:cBhvr>
                                        <p:cTn id="236" dur="1" fill="hold">
                                          <p:stCondLst>
                                            <p:cond delay="0"/>
                                          </p:stCondLst>
                                        </p:cTn>
                                        <p:tgtEl>
                                          <p:spTgt spid="4">
                                            <p:txEl>
                                              <p:pRg st="15" end="15"/>
                                            </p:txEl>
                                          </p:spTgt>
                                        </p:tgtEl>
                                        <p:attrNameLst>
                                          <p:attrName>style.visibility</p:attrName>
                                        </p:attrNameLst>
                                      </p:cBhvr>
                                      <p:to>
                                        <p:strVal val="visible"/>
                                      </p:to>
                                    </p:set>
                                    <p:anim calcmode="lin" valueType="num">
                                      <p:cBhvr>
                                        <p:cTn id="237" dur="1000" fill="hold"/>
                                        <p:tgtEl>
                                          <p:spTgt spid="4">
                                            <p:txEl>
                                              <p:pRg st="15" end="15"/>
                                            </p:txEl>
                                          </p:spTgt>
                                        </p:tgtEl>
                                        <p:attrNameLst>
                                          <p:attrName>ppt_w</p:attrName>
                                        </p:attrNameLst>
                                      </p:cBhvr>
                                      <p:tavLst>
                                        <p:tav tm="0">
                                          <p:val>
                                            <p:fltVal val="0"/>
                                          </p:val>
                                        </p:tav>
                                        <p:tav tm="100000">
                                          <p:val>
                                            <p:strVal val="#ppt_w"/>
                                          </p:val>
                                        </p:tav>
                                      </p:tavLst>
                                    </p:anim>
                                    <p:anim calcmode="lin" valueType="num">
                                      <p:cBhvr>
                                        <p:cTn id="238" dur="1000" fill="hold"/>
                                        <p:tgtEl>
                                          <p:spTgt spid="4">
                                            <p:txEl>
                                              <p:pRg st="15" end="15"/>
                                            </p:txEl>
                                          </p:spTgt>
                                        </p:tgtEl>
                                        <p:attrNameLst>
                                          <p:attrName>ppt_h</p:attrName>
                                        </p:attrNameLst>
                                      </p:cBhvr>
                                      <p:tavLst>
                                        <p:tav tm="0">
                                          <p:val>
                                            <p:fltVal val="0"/>
                                          </p:val>
                                        </p:tav>
                                        <p:tav tm="100000">
                                          <p:val>
                                            <p:strVal val="#ppt_h"/>
                                          </p:val>
                                        </p:tav>
                                      </p:tavLst>
                                    </p:anim>
                                    <p:anim calcmode="lin" valueType="num">
                                      <p:cBhvr>
                                        <p:cTn id="239" dur="1000" fill="hold"/>
                                        <p:tgtEl>
                                          <p:spTgt spid="4">
                                            <p:txEl>
                                              <p:pRg st="15" end="15"/>
                                            </p:txEl>
                                          </p:spTgt>
                                        </p:tgtEl>
                                        <p:attrNameLst>
                                          <p:attrName>style.rotation</p:attrName>
                                        </p:attrNameLst>
                                      </p:cBhvr>
                                      <p:tavLst>
                                        <p:tav tm="0">
                                          <p:val>
                                            <p:fltVal val="90"/>
                                          </p:val>
                                        </p:tav>
                                        <p:tav tm="100000">
                                          <p:val>
                                            <p:fltVal val="0"/>
                                          </p:val>
                                        </p:tav>
                                      </p:tavLst>
                                    </p:anim>
                                    <p:animEffect transition="in" filter="fade">
                                      <p:cBhvr>
                                        <p:cTn id="240" dur="1000"/>
                                        <p:tgtEl>
                                          <p:spTgt spid="4">
                                            <p:txEl>
                                              <p:pRg st="15" end="15"/>
                                            </p:txEl>
                                          </p:spTgt>
                                        </p:tgtEl>
                                      </p:cBhvr>
                                    </p:animEffect>
                                  </p:childTnLst>
                                </p:cTn>
                              </p:par>
                              <p:par>
                                <p:cTn id="241" presetID="31" presetClass="entr" presetSubtype="0" fill="hold" nodeType="withEffect">
                                  <p:stCondLst>
                                    <p:cond delay="0"/>
                                  </p:stCondLst>
                                  <p:childTnLst>
                                    <p:set>
                                      <p:cBhvr>
                                        <p:cTn id="242" dur="1" fill="hold">
                                          <p:stCondLst>
                                            <p:cond delay="0"/>
                                          </p:stCondLst>
                                        </p:cTn>
                                        <p:tgtEl>
                                          <p:spTgt spid="4">
                                            <p:txEl>
                                              <p:pRg st="16" end="16"/>
                                            </p:txEl>
                                          </p:spTgt>
                                        </p:tgtEl>
                                        <p:attrNameLst>
                                          <p:attrName>style.visibility</p:attrName>
                                        </p:attrNameLst>
                                      </p:cBhvr>
                                      <p:to>
                                        <p:strVal val="visible"/>
                                      </p:to>
                                    </p:set>
                                    <p:anim calcmode="lin" valueType="num">
                                      <p:cBhvr>
                                        <p:cTn id="243" dur="1000" fill="hold"/>
                                        <p:tgtEl>
                                          <p:spTgt spid="4">
                                            <p:txEl>
                                              <p:pRg st="16" end="16"/>
                                            </p:txEl>
                                          </p:spTgt>
                                        </p:tgtEl>
                                        <p:attrNameLst>
                                          <p:attrName>ppt_w</p:attrName>
                                        </p:attrNameLst>
                                      </p:cBhvr>
                                      <p:tavLst>
                                        <p:tav tm="0">
                                          <p:val>
                                            <p:fltVal val="0"/>
                                          </p:val>
                                        </p:tav>
                                        <p:tav tm="100000">
                                          <p:val>
                                            <p:strVal val="#ppt_w"/>
                                          </p:val>
                                        </p:tav>
                                      </p:tavLst>
                                    </p:anim>
                                    <p:anim calcmode="lin" valueType="num">
                                      <p:cBhvr>
                                        <p:cTn id="244" dur="1000" fill="hold"/>
                                        <p:tgtEl>
                                          <p:spTgt spid="4">
                                            <p:txEl>
                                              <p:pRg st="16" end="16"/>
                                            </p:txEl>
                                          </p:spTgt>
                                        </p:tgtEl>
                                        <p:attrNameLst>
                                          <p:attrName>ppt_h</p:attrName>
                                        </p:attrNameLst>
                                      </p:cBhvr>
                                      <p:tavLst>
                                        <p:tav tm="0">
                                          <p:val>
                                            <p:fltVal val="0"/>
                                          </p:val>
                                        </p:tav>
                                        <p:tav tm="100000">
                                          <p:val>
                                            <p:strVal val="#ppt_h"/>
                                          </p:val>
                                        </p:tav>
                                      </p:tavLst>
                                    </p:anim>
                                    <p:anim calcmode="lin" valueType="num">
                                      <p:cBhvr>
                                        <p:cTn id="245" dur="1000" fill="hold"/>
                                        <p:tgtEl>
                                          <p:spTgt spid="4">
                                            <p:txEl>
                                              <p:pRg st="16" end="16"/>
                                            </p:txEl>
                                          </p:spTgt>
                                        </p:tgtEl>
                                        <p:attrNameLst>
                                          <p:attrName>style.rotation</p:attrName>
                                        </p:attrNameLst>
                                      </p:cBhvr>
                                      <p:tavLst>
                                        <p:tav tm="0">
                                          <p:val>
                                            <p:fltVal val="90"/>
                                          </p:val>
                                        </p:tav>
                                        <p:tav tm="100000">
                                          <p:val>
                                            <p:fltVal val="0"/>
                                          </p:val>
                                        </p:tav>
                                      </p:tavLst>
                                    </p:anim>
                                    <p:animEffect transition="in" filter="fade">
                                      <p:cBhvr>
                                        <p:cTn id="246" dur="1000"/>
                                        <p:tgtEl>
                                          <p:spTgt spid="4">
                                            <p:txEl>
                                              <p:pRg st="16" end="16"/>
                                            </p:txEl>
                                          </p:spTgt>
                                        </p:tgtEl>
                                      </p:cBhvr>
                                    </p:animEffect>
                                  </p:childTnLst>
                                </p:cTn>
                              </p:par>
                              <p:par>
                                <p:cTn id="247" presetID="31" presetClass="entr" presetSubtype="0" fill="hold" nodeType="withEffect">
                                  <p:stCondLst>
                                    <p:cond delay="0"/>
                                  </p:stCondLst>
                                  <p:childTnLst>
                                    <p:set>
                                      <p:cBhvr>
                                        <p:cTn id="248" dur="1" fill="hold">
                                          <p:stCondLst>
                                            <p:cond delay="0"/>
                                          </p:stCondLst>
                                        </p:cTn>
                                        <p:tgtEl>
                                          <p:spTgt spid="4">
                                            <p:txEl>
                                              <p:pRg st="17" end="17"/>
                                            </p:txEl>
                                          </p:spTgt>
                                        </p:tgtEl>
                                        <p:attrNameLst>
                                          <p:attrName>style.visibility</p:attrName>
                                        </p:attrNameLst>
                                      </p:cBhvr>
                                      <p:to>
                                        <p:strVal val="visible"/>
                                      </p:to>
                                    </p:set>
                                    <p:anim calcmode="lin" valueType="num">
                                      <p:cBhvr>
                                        <p:cTn id="249" dur="1000" fill="hold"/>
                                        <p:tgtEl>
                                          <p:spTgt spid="4">
                                            <p:txEl>
                                              <p:pRg st="17" end="17"/>
                                            </p:txEl>
                                          </p:spTgt>
                                        </p:tgtEl>
                                        <p:attrNameLst>
                                          <p:attrName>ppt_w</p:attrName>
                                        </p:attrNameLst>
                                      </p:cBhvr>
                                      <p:tavLst>
                                        <p:tav tm="0">
                                          <p:val>
                                            <p:fltVal val="0"/>
                                          </p:val>
                                        </p:tav>
                                        <p:tav tm="100000">
                                          <p:val>
                                            <p:strVal val="#ppt_w"/>
                                          </p:val>
                                        </p:tav>
                                      </p:tavLst>
                                    </p:anim>
                                    <p:anim calcmode="lin" valueType="num">
                                      <p:cBhvr>
                                        <p:cTn id="250" dur="1000" fill="hold"/>
                                        <p:tgtEl>
                                          <p:spTgt spid="4">
                                            <p:txEl>
                                              <p:pRg st="17" end="17"/>
                                            </p:txEl>
                                          </p:spTgt>
                                        </p:tgtEl>
                                        <p:attrNameLst>
                                          <p:attrName>ppt_h</p:attrName>
                                        </p:attrNameLst>
                                      </p:cBhvr>
                                      <p:tavLst>
                                        <p:tav tm="0">
                                          <p:val>
                                            <p:fltVal val="0"/>
                                          </p:val>
                                        </p:tav>
                                        <p:tav tm="100000">
                                          <p:val>
                                            <p:strVal val="#ppt_h"/>
                                          </p:val>
                                        </p:tav>
                                      </p:tavLst>
                                    </p:anim>
                                    <p:anim calcmode="lin" valueType="num">
                                      <p:cBhvr>
                                        <p:cTn id="251" dur="1000" fill="hold"/>
                                        <p:tgtEl>
                                          <p:spTgt spid="4">
                                            <p:txEl>
                                              <p:pRg st="17" end="17"/>
                                            </p:txEl>
                                          </p:spTgt>
                                        </p:tgtEl>
                                        <p:attrNameLst>
                                          <p:attrName>style.rotation</p:attrName>
                                        </p:attrNameLst>
                                      </p:cBhvr>
                                      <p:tavLst>
                                        <p:tav tm="0">
                                          <p:val>
                                            <p:fltVal val="90"/>
                                          </p:val>
                                        </p:tav>
                                        <p:tav tm="100000">
                                          <p:val>
                                            <p:fltVal val="0"/>
                                          </p:val>
                                        </p:tav>
                                      </p:tavLst>
                                    </p:anim>
                                    <p:animEffect transition="in" filter="fade">
                                      <p:cBhvr>
                                        <p:cTn id="252" dur="1000"/>
                                        <p:tgtEl>
                                          <p:spTgt spid="4">
                                            <p:txEl>
                                              <p:pRg st="17" end="17"/>
                                            </p:txEl>
                                          </p:spTgt>
                                        </p:tgtEl>
                                      </p:cBhvr>
                                    </p:animEffect>
                                  </p:childTnLst>
                                </p:cTn>
                              </p:par>
                              <p:par>
                                <p:cTn id="253" presetID="31" presetClass="entr" presetSubtype="0" fill="hold" nodeType="withEffect">
                                  <p:stCondLst>
                                    <p:cond delay="0"/>
                                  </p:stCondLst>
                                  <p:childTnLst>
                                    <p:set>
                                      <p:cBhvr>
                                        <p:cTn id="254" dur="1" fill="hold">
                                          <p:stCondLst>
                                            <p:cond delay="0"/>
                                          </p:stCondLst>
                                        </p:cTn>
                                        <p:tgtEl>
                                          <p:spTgt spid="4">
                                            <p:txEl>
                                              <p:pRg st="18" end="18"/>
                                            </p:txEl>
                                          </p:spTgt>
                                        </p:tgtEl>
                                        <p:attrNameLst>
                                          <p:attrName>style.visibility</p:attrName>
                                        </p:attrNameLst>
                                      </p:cBhvr>
                                      <p:to>
                                        <p:strVal val="visible"/>
                                      </p:to>
                                    </p:set>
                                    <p:anim calcmode="lin" valueType="num">
                                      <p:cBhvr>
                                        <p:cTn id="255" dur="1000" fill="hold"/>
                                        <p:tgtEl>
                                          <p:spTgt spid="4">
                                            <p:txEl>
                                              <p:pRg st="18" end="18"/>
                                            </p:txEl>
                                          </p:spTgt>
                                        </p:tgtEl>
                                        <p:attrNameLst>
                                          <p:attrName>ppt_w</p:attrName>
                                        </p:attrNameLst>
                                      </p:cBhvr>
                                      <p:tavLst>
                                        <p:tav tm="0">
                                          <p:val>
                                            <p:fltVal val="0"/>
                                          </p:val>
                                        </p:tav>
                                        <p:tav tm="100000">
                                          <p:val>
                                            <p:strVal val="#ppt_w"/>
                                          </p:val>
                                        </p:tav>
                                      </p:tavLst>
                                    </p:anim>
                                    <p:anim calcmode="lin" valueType="num">
                                      <p:cBhvr>
                                        <p:cTn id="256" dur="1000" fill="hold"/>
                                        <p:tgtEl>
                                          <p:spTgt spid="4">
                                            <p:txEl>
                                              <p:pRg st="18" end="18"/>
                                            </p:txEl>
                                          </p:spTgt>
                                        </p:tgtEl>
                                        <p:attrNameLst>
                                          <p:attrName>ppt_h</p:attrName>
                                        </p:attrNameLst>
                                      </p:cBhvr>
                                      <p:tavLst>
                                        <p:tav tm="0">
                                          <p:val>
                                            <p:fltVal val="0"/>
                                          </p:val>
                                        </p:tav>
                                        <p:tav tm="100000">
                                          <p:val>
                                            <p:strVal val="#ppt_h"/>
                                          </p:val>
                                        </p:tav>
                                      </p:tavLst>
                                    </p:anim>
                                    <p:anim calcmode="lin" valueType="num">
                                      <p:cBhvr>
                                        <p:cTn id="257" dur="1000" fill="hold"/>
                                        <p:tgtEl>
                                          <p:spTgt spid="4">
                                            <p:txEl>
                                              <p:pRg st="18" end="18"/>
                                            </p:txEl>
                                          </p:spTgt>
                                        </p:tgtEl>
                                        <p:attrNameLst>
                                          <p:attrName>style.rotation</p:attrName>
                                        </p:attrNameLst>
                                      </p:cBhvr>
                                      <p:tavLst>
                                        <p:tav tm="0">
                                          <p:val>
                                            <p:fltVal val="90"/>
                                          </p:val>
                                        </p:tav>
                                        <p:tav tm="100000">
                                          <p:val>
                                            <p:fltVal val="0"/>
                                          </p:val>
                                        </p:tav>
                                      </p:tavLst>
                                    </p:anim>
                                    <p:animEffect transition="in" filter="fade">
                                      <p:cBhvr>
                                        <p:cTn id="258" dur="1000"/>
                                        <p:tgtEl>
                                          <p:spTgt spid="4">
                                            <p:txEl>
                                              <p:pRg st="18" end="18"/>
                                            </p:txEl>
                                          </p:spTgt>
                                        </p:tgtEl>
                                      </p:cBhvr>
                                    </p:animEffect>
                                  </p:childTnLst>
                                </p:cTn>
                              </p:par>
                              <p:par>
                                <p:cTn id="259" presetID="31" presetClass="entr" presetSubtype="0" fill="hold" nodeType="withEffect">
                                  <p:stCondLst>
                                    <p:cond delay="0"/>
                                  </p:stCondLst>
                                  <p:childTnLst>
                                    <p:set>
                                      <p:cBhvr>
                                        <p:cTn id="260" dur="1" fill="hold">
                                          <p:stCondLst>
                                            <p:cond delay="0"/>
                                          </p:stCondLst>
                                        </p:cTn>
                                        <p:tgtEl>
                                          <p:spTgt spid="4">
                                            <p:txEl>
                                              <p:pRg st="19" end="19"/>
                                            </p:txEl>
                                          </p:spTgt>
                                        </p:tgtEl>
                                        <p:attrNameLst>
                                          <p:attrName>style.visibility</p:attrName>
                                        </p:attrNameLst>
                                      </p:cBhvr>
                                      <p:to>
                                        <p:strVal val="visible"/>
                                      </p:to>
                                    </p:set>
                                    <p:anim calcmode="lin" valueType="num">
                                      <p:cBhvr>
                                        <p:cTn id="261" dur="1000" fill="hold"/>
                                        <p:tgtEl>
                                          <p:spTgt spid="4">
                                            <p:txEl>
                                              <p:pRg st="19" end="19"/>
                                            </p:txEl>
                                          </p:spTgt>
                                        </p:tgtEl>
                                        <p:attrNameLst>
                                          <p:attrName>ppt_w</p:attrName>
                                        </p:attrNameLst>
                                      </p:cBhvr>
                                      <p:tavLst>
                                        <p:tav tm="0">
                                          <p:val>
                                            <p:fltVal val="0"/>
                                          </p:val>
                                        </p:tav>
                                        <p:tav tm="100000">
                                          <p:val>
                                            <p:strVal val="#ppt_w"/>
                                          </p:val>
                                        </p:tav>
                                      </p:tavLst>
                                    </p:anim>
                                    <p:anim calcmode="lin" valueType="num">
                                      <p:cBhvr>
                                        <p:cTn id="262" dur="1000" fill="hold"/>
                                        <p:tgtEl>
                                          <p:spTgt spid="4">
                                            <p:txEl>
                                              <p:pRg st="19" end="19"/>
                                            </p:txEl>
                                          </p:spTgt>
                                        </p:tgtEl>
                                        <p:attrNameLst>
                                          <p:attrName>ppt_h</p:attrName>
                                        </p:attrNameLst>
                                      </p:cBhvr>
                                      <p:tavLst>
                                        <p:tav tm="0">
                                          <p:val>
                                            <p:fltVal val="0"/>
                                          </p:val>
                                        </p:tav>
                                        <p:tav tm="100000">
                                          <p:val>
                                            <p:strVal val="#ppt_h"/>
                                          </p:val>
                                        </p:tav>
                                      </p:tavLst>
                                    </p:anim>
                                    <p:anim calcmode="lin" valueType="num">
                                      <p:cBhvr>
                                        <p:cTn id="263" dur="1000" fill="hold"/>
                                        <p:tgtEl>
                                          <p:spTgt spid="4">
                                            <p:txEl>
                                              <p:pRg st="19" end="19"/>
                                            </p:txEl>
                                          </p:spTgt>
                                        </p:tgtEl>
                                        <p:attrNameLst>
                                          <p:attrName>style.rotation</p:attrName>
                                        </p:attrNameLst>
                                      </p:cBhvr>
                                      <p:tavLst>
                                        <p:tav tm="0">
                                          <p:val>
                                            <p:fltVal val="90"/>
                                          </p:val>
                                        </p:tav>
                                        <p:tav tm="100000">
                                          <p:val>
                                            <p:fltVal val="0"/>
                                          </p:val>
                                        </p:tav>
                                      </p:tavLst>
                                    </p:anim>
                                    <p:animEffect transition="in" filter="fade">
                                      <p:cBhvr>
                                        <p:cTn id="264" dur="1000"/>
                                        <p:tgtEl>
                                          <p:spTgt spid="4">
                                            <p:txEl>
                                              <p:pRg st="19" end="19"/>
                                            </p:txEl>
                                          </p:spTgt>
                                        </p:tgtEl>
                                      </p:cBhvr>
                                    </p:animEffect>
                                  </p:childTnLst>
                                </p:cTn>
                              </p:par>
                              <p:par>
                                <p:cTn id="265" presetID="31" presetClass="entr" presetSubtype="0" fill="hold" nodeType="withEffect">
                                  <p:stCondLst>
                                    <p:cond delay="0"/>
                                  </p:stCondLst>
                                  <p:childTnLst>
                                    <p:set>
                                      <p:cBhvr>
                                        <p:cTn id="266" dur="1" fill="hold">
                                          <p:stCondLst>
                                            <p:cond delay="0"/>
                                          </p:stCondLst>
                                        </p:cTn>
                                        <p:tgtEl>
                                          <p:spTgt spid="4">
                                            <p:txEl>
                                              <p:pRg st="20" end="20"/>
                                            </p:txEl>
                                          </p:spTgt>
                                        </p:tgtEl>
                                        <p:attrNameLst>
                                          <p:attrName>style.visibility</p:attrName>
                                        </p:attrNameLst>
                                      </p:cBhvr>
                                      <p:to>
                                        <p:strVal val="visible"/>
                                      </p:to>
                                    </p:set>
                                    <p:anim calcmode="lin" valueType="num">
                                      <p:cBhvr>
                                        <p:cTn id="267" dur="1000" fill="hold"/>
                                        <p:tgtEl>
                                          <p:spTgt spid="4">
                                            <p:txEl>
                                              <p:pRg st="20" end="20"/>
                                            </p:txEl>
                                          </p:spTgt>
                                        </p:tgtEl>
                                        <p:attrNameLst>
                                          <p:attrName>ppt_w</p:attrName>
                                        </p:attrNameLst>
                                      </p:cBhvr>
                                      <p:tavLst>
                                        <p:tav tm="0">
                                          <p:val>
                                            <p:fltVal val="0"/>
                                          </p:val>
                                        </p:tav>
                                        <p:tav tm="100000">
                                          <p:val>
                                            <p:strVal val="#ppt_w"/>
                                          </p:val>
                                        </p:tav>
                                      </p:tavLst>
                                    </p:anim>
                                    <p:anim calcmode="lin" valueType="num">
                                      <p:cBhvr>
                                        <p:cTn id="268" dur="1000" fill="hold"/>
                                        <p:tgtEl>
                                          <p:spTgt spid="4">
                                            <p:txEl>
                                              <p:pRg st="20" end="20"/>
                                            </p:txEl>
                                          </p:spTgt>
                                        </p:tgtEl>
                                        <p:attrNameLst>
                                          <p:attrName>ppt_h</p:attrName>
                                        </p:attrNameLst>
                                      </p:cBhvr>
                                      <p:tavLst>
                                        <p:tav tm="0">
                                          <p:val>
                                            <p:fltVal val="0"/>
                                          </p:val>
                                        </p:tav>
                                        <p:tav tm="100000">
                                          <p:val>
                                            <p:strVal val="#ppt_h"/>
                                          </p:val>
                                        </p:tav>
                                      </p:tavLst>
                                    </p:anim>
                                    <p:anim calcmode="lin" valueType="num">
                                      <p:cBhvr>
                                        <p:cTn id="269" dur="1000" fill="hold"/>
                                        <p:tgtEl>
                                          <p:spTgt spid="4">
                                            <p:txEl>
                                              <p:pRg st="20" end="20"/>
                                            </p:txEl>
                                          </p:spTgt>
                                        </p:tgtEl>
                                        <p:attrNameLst>
                                          <p:attrName>style.rotation</p:attrName>
                                        </p:attrNameLst>
                                      </p:cBhvr>
                                      <p:tavLst>
                                        <p:tav tm="0">
                                          <p:val>
                                            <p:fltVal val="90"/>
                                          </p:val>
                                        </p:tav>
                                        <p:tav tm="100000">
                                          <p:val>
                                            <p:fltVal val="0"/>
                                          </p:val>
                                        </p:tav>
                                      </p:tavLst>
                                    </p:anim>
                                    <p:animEffect transition="in" filter="fade">
                                      <p:cBhvr>
                                        <p:cTn id="270" dur="1000"/>
                                        <p:tgtEl>
                                          <p:spTgt spid="4">
                                            <p:txEl>
                                              <p:pRg st="20" end="20"/>
                                            </p:txEl>
                                          </p:spTgt>
                                        </p:tgtEl>
                                      </p:cBhvr>
                                    </p:animEffect>
                                  </p:childTnLst>
                                </p:cTn>
                              </p:par>
                              <p:par>
                                <p:cTn id="271" presetID="31" presetClass="entr" presetSubtype="0" fill="hold" nodeType="withEffect">
                                  <p:stCondLst>
                                    <p:cond delay="0"/>
                                  </p:stCondLst>
                                  <p:childTnLst>
                                    <p:set>
                                      <p:cBhvr>
                                        <p:cTn id="272" dur="1" fill="hold">
                                          <p:stCondLst>
                                            <p:cond delay="0"/>
                                          </p:stCondLst>
                                        </p:cTn>
                                        <p:tgtEl>
                                          <p:spTgt spid="4">
                                            <p:txEl>
                                              <p:pRg st="21" end="21"/>
                                            </p:txEl>
                                          </p:spTgt>
                                        </p:tgtEl>
                                        <p:attrNameLst>
                                          <p:attrName>style.visibility</p:attrName>
                                        </p:attrNameLst>
                                      </p:cBhvr>
                                      <p:to>
                                        <p:strVal val="visible"/>
                                      </p:to>
                                    </p:set>
                                    <p:anim calcmode="lin" valueType="num">
                                      <p:cBhvr>
                                        <p:cTn id="273" dur="1000" fill="hold"/>
                                        <p:tgtEl>
                                          <p:spTgt spid="4">
                                            <p:txEl>
                                              <p:pRg st="21" end="21"/>
                                            </p:txEl>
                                          </p:spTgt>
                                        </p:tgtEl>
                                        <p:attrNameLst>
                                          <p:attrName>ppt_w</p:attrName>
                                        </p:attrNameLst>
                                      </p:cBhvr>
                                      <p:tavLst>
                                        <p:tav tm="0">
                                          <p:val>
                                            <p:fltVal val="0"/>
                                          </p:val>
                                        </p:tav>
                                        <p:tav tm="100000">
                                          <p:val>
                                            <p:strVal val="#ppt_w"/>
                                          </p:val>
                                        </p:tav>
                                      </p:tavLst>
                                    </p:anim>
                                    <p:anim calcmode="lin" valueType="num">
                                      <p:cBhvr>
                                        <p:cTn id="274" dur="1000" fill="hold"/>
                                        <p:tgtEl>
                                          <p:spTgt spid="4">
                                            <p:txEl>
                                              <p:pRg st="21" end="21"/>
                                            </p:txEl>
                                          </p:spTgt>
                                        </p:tgtEl>
                                        <p:attrNameLst>
                                          <p:attrName>ppt_h</p:attrName>
                                        </p:attrNameLst>
                                      </p:cBhvr>
                                      <p:tavLst>
                                        <p:tav tm="0">
                                          <p:val>
                                            <p:fltVal val="0"/>
                                          </p:val>
                                        </p:tav>
                                        <p:tav tm="100000">
                                          <p:val>
                                            <p:strVal val="#ppt_h"/>
                                          </p:val>
                                        </p:tav>
                                      </p:tavLst>
                                    </p:anim>
                                    <p:anim calcmode="lin" valueType="num">
                                      <p:cBhvr>
                                        <p:cTn id="275" dur="1000" fill="hold"/>
                                        <p:tgtEl>
                                          <p:spTgt spid="4">
                                            <p:txEl>
                                              <p:pRg st="21" end="21"/>
                                            </p:txEl>
                                          </p:spTgt>
                                        </p:tgtEl>
                                        <p:attrNameLst>
                                          <p:attrName>style.rotation</p:attrName>
                                        </p:attrNameLst>
                                      </p:cBhvr>
                                      <p:tavLst>
                                        <p:tav tm="0">
                                          <p:val>
                                            <p:fltVal val="90"/>
                                          </p:val>
                                        </p:tav>
                                        <p:tav tm="100000">
                                          <p:val>
                                            <p:fltVal val="0"/>
                                          </p:val>
                                        </p:tav>
                                      </p:tavLst>
                                    </p:anim>
                                    <p:animEffect transition="in" filter="fade">
                                      <p:cBhvr>
                                        <p:cTn id="276" dur="1000"/>
                                        <p:tgtEl>
                                          <p:spTgt spid="4">
                                            <p:txEl>
                                              <p:pRg st="21" end="21"/>
                                            </p:txEl>
                                          </p:spTgt>
                                        </p:tgtEl>
                                      </p:cBhvr>
                                    </p:animEffect>
                                  </p:childTnLst>
                                </p:cTn>
                              </p:par>
                              <p:par>
                                <p:cTn id="277" presetID="31" presetClass="entr" presetSubtype="0" fill="hold" nodeType="withEffect">
                                  <p:stCondLst>
                                    <p:cond delay="0"/>
                                  </p:stCondLst>
                                  <p:childTnLst>
                                    <p:set>
                                      <p:cBhvr>
                                        <p:cTn id="278" dur="1" fill="hold">
                                          <p:stCondLst>
                                            <p:cond delay="0"/>
                                          </p:stCondLst>
                                        </p:cTn>
                                        <p:tgtEl>
                                          <p:spTgt spid="4">
                                            <p:txEl>
                                              <p:pRg st="22" end="22"/>
                                            </p:txEl>
                                          </p:spTgt>
                                        </p:tgtEl>
                                        <p:attrNameLst>
                                          <p:attrName>style.visibility</p:attrName>
                                        </p:attrNameLst>
                                      </p:cBhvr>
                                      <p:to>
                                        <p:strVal val="visible"/>
                                      </p:to>
                                    </p:set>
                                    <p:anim calcmode="lin" valueType="num">
                                      <p:cBhvr>
                                        <p:cTn id="279" dur="1000" fill="hold"/>
                                        <p:tgtEl>
                                          <p:spTgt spid="4">
                                            <p:txEl>
                                              <p:pRg st="22" end="22"/>
                                            </p:txEl>
                                          </p:spTgt>
                                        </p:tgtEl>
                                        <p:attrNameLst>
                                          <p:attrName>ppt_w</p:attrName>
                                        </p:attrNameLst>
                                      </p:cBhvr>
                                      <p:tavLst>
                                        <p:tav tm="0">
                                          <p:val>
                                            <p:fltVal val="0"/>
                                          </p:val>
                                        </p:tav>
                                        <p:tav tm="100000">
                                          <p:val>
                                            <p:strVal val="#ppt_w"/>
                                          </p:val>
                                        </p:tav>
                                      </p:tavLst>
                                    </p:anim>
                                    <p:anim calcmode="lin" valueType="num">
                                      <p:cBhvr>
                                        <p:cTn id="280" dur="1000" fill="hold"/>
                                        <p:tgtEl>
                                          <p:spTgt spid="4">
                                            <p:txEl>
                                              <p:pRg st="22" end="22"/>
                                            </p:txEl>
                                          </p:spTgt>
                                        </p:tgtEl>
                                        <p:attrNameLst>
                                          <p:attrName>ppt_h</p:attrName>
                                        </p:attrNameLst>
                                      </p:cBhvr>
                                      <p:tavLst>
                                        <p:tav tm="0">
                                          <p:val>
                                            <p:fltVal val="0"/>
                                          </p:val>
                                        </p:tav>
                                        <p:tav tm="100000">
                                          <p:val>
                                            <p:strVal val="#ppt_h"/>
                                          </p:val>
                                        </p:tav>
                                      </p:tavLst>
                                    </p:anim>
                                    <p:anim calcmode="lin" valueType="num">
                                      <p:cBhvr>
                                        <p:cTn id="281" dur="1000" fill="hold"/>
                                        <p:tgtEl>
                                          <p:spTgt spid="4">
                                            <p:txEl>
                                              <p:pRg st="22" end="22"/>
                                            </p:txEl>
                                          </p:spTgt>
                                        </p:tgtEl>
                                        <p:attrNameLst>
                                          <p:attrName>style.rotation</p:attrName>
                                        </p:attrNameLst>
                                      </p:cBhvr>
                                      <p:tavLst>
                                        <p:tav tm="0">
                                          <p:val>
                                            <p:fltVal val="90"/>
                                          </p:val>
                                        </p:tav>
                                        <p:tav tm="100000">
                                          <p:val>
                                            <p:fltVal val="0"/>
                                          </p:val>
                                        </p:tav>
                                      </p:tavLst>
                                    </p:anim>
                                    <p:animEffect transition="in" filter="fade">
                                      <p:cBhvr>
                                        <p:cTn id="282" dur="1000"/>
                                        <p:tgtEl>
                                          <p:spTgt spid="4">
                                            <p:txEl>
                                              <p:pRg st="22" end="22"/>
                                            </p:txEl>
                                          </p:spTgt>
                                        </p:tgtEl>
                                      </p:cBhvr>
                                    </p:animEffect>
                                  </p:childTnLst>
                                </p:cTn>
                              </p:par>
                              <p:par>
                                <p:cTn id="283" presetID="31" presetClass="entr" presetSubtype="0" fill="hold" nodeType="withEffect">
                                  <p:stCondLst>
                                    <p:cond delay="0"/>
                                  </p:stCondLst>
                                  <p:childTnLst>
                                    <p:set>
                                      <p:cBhvr>
                                        <p:cTn id="284" dur="1" fill="hold">
                                          <p:stCondLst>
                                            <p:cond delay="0"/>
                                          </p:stCondLst>
                                        </p:cTn>
                                        <p:tgtEl>
                                          <p:spTgt spid="4">
                                            <p:txEl>
                                              <p:pRg st="24" end="24"/>
                                            </p:txEl>
                                          </p:spTgt>
                                        </p:tgtEl>
                                        <p:attrNameLst>
                                          <p:attrName>style.visibility</p:attrName>
                                        </p:attrNameLst>
                                      </p:cBhvr>
                                      <p:to>
                                        <p:strVal val="visible"/>
                                      </p:to>
                                    </p:set>
                                    <p:anim calcmode="lin" valueType="num">
                                      <p:cBhvr>
                                        <p:cTn id="285" dur="1000" fill="hold"/>
                                        <p:tgtEl>
                                          <p:spTgt spid="4">
                                            <p:txEl>
                                              <p:pRg st="24" end="24"/>
                                            </p:txEl>
                                          </p:spTgt>
                                        </p:tgtEl>
                                        <p:attrNameLst>
                                          <p:attrName>ppt_w</p:attrName>
                                        </p:attrNameLst>
                                      </p:cBhvr>
                                      <p:tavLst>
                                        <p:tav tm="0">
                                          <p:val>
                                            <p:fltVal val="0"/>
                                          </p:val>
                                        </p:tav>
                                        <p:tav tm="100000">
                                          <p:val>
                                            <p:strVal val="#ppt_w"/>
                                          </p:val>
                                        </p:tav>
                                      </p:tavLst>
                                    </p:anim>
                                    <p:anim calcmode="lin" valueType="num">
                                      <p:cBhvr>
                                        <p:cTn id="286" dur="1000" fill="hold"/>
                                        <p:tgtEl>
                                          <p:spTgt spid="4">
                                            <p:txEl>
                                              <p:pRg st="24" end="24"/>
                                            </p:txEl>
                                          </p:spTgt>
                                        </p:tgtEl>
                                        <p:attrNameLst>
                                          <p:attrName>ppt_h</p:attrName>
                                        </p:attrNameLst>
                                      </p:cBhvr>
                                      <p:tavLst>
                                        <p:tav tm="0">
                                          <p:val>
                                            <p:fltVal val="0"/>
                                          </p:val>
                                        </p:tav>
                                        <p:tav tm="100000">
                                          <p:val>
                                            <p:strVal val="#ppt_h"/>
                                          </p:val>
                                        </p:tav>
                                      </p:tavLst>
                                    </p:anim>
                                    <p:anim calcmode="lin" valueType="num">
                                      <p:cBhvr>
                                        <p:cTn id="287" dur="1000" fill="hold"/>
                                        <p:tgtEl>
                                          <p:spTgt spid="4">
                                            <p:txEl>
                                              <p:pRg st="24" end="24"/>
                                            </p:txEl>
                                          </p:spTgt>
                                        </p:tgtEl>
                                        <p:attrNameLst>
                                          <p:attrName>style.rotation</p:attrName>
                                        </p:attrNameLst>
                                      </p:cBhvr>
                                      <p:tavLst>
                                        <p:tav tm="0">
                                          <p:val>
                                            <p:fltVal val="90"/>
                                          </p:val>
                                        </p:tav>
                                        <p:tav tm="100000">
                                          <p:val>
                                            <p:fltVal val="0"/>
                                          </p:val>
                                        </p:tav>
                                      </p:tavLst>
                                    </p:anim>
                                    <p:animEffect transition="in" filter="fade">
                                      <p:cBhvr>
                                        <p:cTn id="288" dur="1000"/>
                                        <p:tgtEl>
                                          <p:spTgt spid="4">
                                            <p:txEl>
                                              <p:pRg st="24" end="24"/>
                                            </p:txEl>
                                          </p:spTgt>
                                        </p:tgtEl>
                                      </p:cBhvr>
                                    </p:animEffect>
                                  </p:childTnLst>
                                </p:cTn>
                              </p:par>
                            </p:childTnLst>
                          </p:cTn>
                        </p:par>
                      </p:childTnLst>
                    </p:cTn>
                  </p:par>
                  <p:par>
                    <p:cTn id="289" fill="hold">
                      <p:stCondLst>
                        <p:cond delay="indefinite"/>
                      </p:stCondLst>
                      <p:childTnLst>
                        <p:par>
                          <p:cTn id="290" fill="hold">
                            <p:stCondLst>
                              <p:cond delay="0"/>
                            </p:stCondLst>
                            <p:childTnLst>
                              <p:par>
                                <p:cTn id="291" presetID="31" presetClass="entr" presetSubtype="0" fill="hold" nodeType="clickEffect">
                                  <p:stCondLst>
                                    <p:cond delay="0"/>
                                  </p:stCondLst>
                                  <p:childTnLst>
                                    <p:set>
                                      <p:cBhvr>
                                        <p:cTn id="292" dur="1" fill="hold">
                                          <p:stCondLst>
                                            <p:cond delay="0"/>
                                          </p:stCondLst>
                                        </p:cTn>
                                        <p:tgtEl>
                                          <p:spTgt spid="4">
                                            <p:txEl>
                                              <p:pRg st="25" end="25"/>
                                            </p:txEl>
                                          </p:spTgt>
                                        </p:tgtEl>
                                        <p:attrNameLst>
                                          <p:attrName>style.visibility</p:attrName>
                                        </p:attrNameLst>
                                      </p:cBhvr>
                                      <p:to>
                                        <p:strVal val="visible"/>
                                      </p:to>
                                    </p:set>
                                    <p:anim calcmode="lin" valueType="num">
                                      <p:cBhvr>
                                        <p:cTn id="293" dur="1000" fill="hold"/>
                                        <p:tgtEl>
                                          <p:spTgt spid="4">
                                            <p:txEl>
                                              <p:pRg st="25" end="25"/>
                                            </p:txEl>
                                          </p:spTgt>
                                        </p:tgtEl>
                                        <p:attrNameLst>
                                          <p:attrName>ppt_w</p:attrName>
                                        </p:attrNameLst>
                                      </p:cBhvr>
                                      <p:tavLst>
                                        <p:tav tm="0">
                                          <p:val>
                                            <p:fltVal val="0"/>
                                          </p:val>
                                        </p:tav>
                                        <p:tav tm="100000">
                                          <p:val>
                                            <p:strVal val="#ppt_w"/>
                                          </p:val>
                                        </p:tav>
                                      </p:tavLst>
                                    </p:anim>
                                    <p:anim calcmode="lin" valueType="num">
                                      <p:cBhvr>
                                        <p:cTn id="294" dur="1000" fill="hold"/>
                                        <p:tgtEl>
                                          <p:spTgt spid="4">
                                            <p:txEl>
                                              <p:pRg st="25" end="25"/>
                                            </p:txEl>
                                          </p:spTgt>
                                        </p:tgtEl>
                                        <p:attrNameLst>
                                          <p:attrName>ppt_h</p:attrName>
                                        </p:attrNameLst>
                                      </p:cBhvr>
                                      <p:tavLst>
                                        <p:tav tm="0">
                                          <p:val>
                                            <p:fltVal val="0"/>
                                          </p:val>
                                        </p:tav>
                                        <p:tav tm="100000">
                                          <p:val>
                                            <p:strVal val="#ppt_h"/>
                                          </p:val>
                                        </p:tav>
                                      </p:tavLst>
                                    </p:anim>
                                    <p:anim calcmode="lin" valueType="num">
                                      <p:cBhvr>
                                        <p:cTn id="295" dur="1000" fill="hold"/>
                                        <p:tgtEl>
                                          <p:spTgt spid="4">
                                            <p:txEl>
                                              <p:pRg st="25" end="25"/>
                                            </p:txEl>
                                          </p:spTgt>
                                        </p:tgtEl>
                                        <p:attrNameLst>
                                          <p:attrName>style.rotation</p:attrName>
                                        </p:attrNameLst>
                                      </p:cBhvr>
                                      <p:tavLst>
                                        <p:tav tm="0">
                                          <p:val>
                                            <p:fltVal val="90"/>
                                          </p:val>
                                        </p:tav>
                                        <p:tav tm="100000">
                                          <p:val>
                                            <p:fltVal val="0"/>
                                          </p:val>
                                        </p:tav>
                                      </p:tavLst>
                                    </p:anim>
                                    <p:animEffect transition="in" filter="fade">
                                      <p:cBhvr>
                                        <p:cTn id="296" dur="1000"/>
                                        <p:tgtEl>
                                          <p:spTgt spid="4">
                                            <p:txEl>
                                              <p:pRg st="25" end="25"/>
                                            </p:txEl>
                                          </p:spTgt>
                                        </p:tgtEl>
                                      </p:cBhvr>
                                    </p:animEffect>
                                  </p:childTnLst>
                                </p:cTn>
                              </p:par>
                              <p:par>
                                <p:cTn id="297" presetID="31" presetClass="entr" presetSubtype="0" fill="hold" nodeType="withEffect">
                                  <p:stCondLst>
                                    <p:cond delay="0"/>
                                  </p:stCondLst>
                                  <p:childTnLst>
                                    <p:set>
                                      <p:cBhvr>
                                        <p:cTn id="298" dur="1" fill="hold">
                                          <p:stCondLst>
                                            <p:cond delay="0"/>
                                          </p:stCondLst>
                                        </p:cTn>
                                        <p:tgtEl>
                                          <p:spTgt spid="4">
                                            <p:txEl>
                                              <p:pRg st="26" end="26"/>
                                            </p:txEl>
                                          </p:spTgt>
                                        </p:tgtEl>
                                        <p:attrNameLst>
                                          <p:attrName>style.visibility</p:attrName>
                                        </p:attrNameLst>
                                      </p:cBhvr>
                                      <p:to>
                                        <p:strVal val="visible"/>
                                      </p:to>
                                    </p:set>
                                    <p:anim calcmode="lin" valueType="num">
                                      <p:cBhvr>
                                        <p:cTn id="299" dur="1000" fill="hold"/>
                                        <p:tgtEl>
                                          <p:spTgt spid="4">
                                            <p:txEl>
                                              <p:pRg st="26" end="26"/>
                                            </p:txEl>
                                          </p:spTgt>
                                        </p:tgtEl>
                                        <p:attrNameLst>
                                          <p:attrName>ppt_w</p:attrName>
                                        </p:attrNameLst>
                                      </p:cBhvr>
                                      <p:tavLst>
                                        <p:tav tm="0">
                                          <p:val>
                                            <p:fltVal val="0"/>
                                          </p:val>
                                        </p:tav>
                                        <p:tav tm="100000">
                                          <p:val>
                                            <p:strVal val="#ppt_w"/>
                                          </p:val>
                                        </p:tav>
                                      </p:tavLst>
                                    </p:anim>
                                    <p:anim calcmode="lin" valueType="num">
                                      <p:cBhvr>
                                        <p:cTn id="300" dur="1000" fill="hold"/>
                                        <p:tgtEl>
                                          <p:spTgt spid="4">
                                            <p:txEl>
                                              <p:pRg st="26" end="26"/>
                                            </p:txEl>
                                          </p:spTgt>
                                        </p:tgtEl>
                                        <p:attrNameLst>
                                          <p:attrName>ppt_h</p:attrName>
                                        </p:attrNameLst>
                                      </p:cBhvr>
                                      <p:tavLst>
                                        <p:tav tm="0">
                                          <p:val>
                                            <p:fltVal val="0"/>
                                          </p:val>
                                        </p:tav>
                                        <p:tav tm="100000">
                                          <p:val>
                                            <p:strVal val="#ppt_h"/>
                                          </p:val>
                                        </p:tav>
                                      </p:tavLst>
                                    </p:anim>
                                    <p:anim calcmode="lin" valueType="num">
                                      <p:cBhvr>
                                        <p:cTn id="301" dur="1000" fill="hold"/>
                                        <p:tgtEl>
                                          <p:spTgt spid="4">
                                            <p:txEl>
                                              <p:pRg st="26" end="26"/>
                                            </p:txEl>
                                          </p:spTgt>
                                        </p:tgtEl>
                                        <p:attrNameLst>
                                          <p:attrName>style.rotation</p:attrName>
                                        </p:attrNameLst>
                                      </p:cBhvr>
                                      <p:tavLst>
                                        <p:tav tm="0">
                                          <p:val>
                                            <p:fltVal val="90"/>
                                          </p:val>
                                        </p:tav>
                                        <p:tav tm="100000">
                                          <p:val>
                                            <p:fltVal val="0"/>
                                          </p:val>
                                        </p:tav>
                                      </p:tavLst>
                                    </p:anim>
                                    <p:animEffect transition="in" filter="fade">
                                      <p:cBhvr>
                                        <p:cTn id="302" dur="1000"/>
                                        <p:tgtEl>
                                          <p:spTgt spid="4">
                                            <p:txEl>
                                              <p:pRg st="26" end="26"/>
                                            </p:txEl>
                                          </p:spTgt>
                                        </p:tgtEl>
                                      </p:cBhvr>
                                    </p:animEffect>
                                  </p:childTnLst>
                                </p:cTn>
                              </p:par>
                              <p:par>
                                <p:cTn id="303" presetID="31" presetClass="entr" presetSubtype="0" fill="hold" nodeType="withEffect">
                                  <p:stCondLst>
                                    <p:cond delay="0"/>
                                  </p:stCondLst>
                                  <p:childTnLst>
                                    <p:set>
                                      <p:cBhvr>
                                        <p:cTn id="304" dur="1" fill="hold">
                                          <p:stCondLst>
                                            <p:cond delay="0"/>
                                          </p:stCondLst>
                                        </p:cTn>
                                        <p:tgtEl>
                                          <p:spTgt spid="4">
                                            <p:txEl>
                                              <p:pRg st="27" end="27"/>
                                            </p:txEl>
                                          </p:spTgt>
                                        </p:tgtEl>
                                        <p:attrNameLst>
                                          <p:attrName>style.visibility</p:attrName>
                                        </p:attrNameLst>
                                      </p:cBhvr>
                                      <p:to>
                                        <p:strVal val="visible"/>
                                      </p:to>
                                    </p:set>
                                    <p:anim calcmode="lin" valueType="num">
                                      <p:cBhvr>
                                        <p:cTn id="305" dur="1000" fill="hold"/>
                                        <p:tgtEl>
                                          <p:spTgt spid="4">
                                            <p:txEl>
                                              <p:pRg st="27" end="27"/>
                                            </p:txEl>
                                          </p:spTgt>
                                        </p:tgtEl>
                                        <p:attrNameLst>
                                          <p:attrName>ppt_w</p:attrName>
                                        </p:attrNameLst>
                                      </p:cBhvr>
                                      <p:tavLst>
                                        <p:tav tm="0">
                                          <p:val>
                                            <p:fltVal val="0"/>
                                          </p:val>
                                        </p:tav>
                                        <p:tav tm="100000">
                                          <p:val>
                                            <p:strVal val="#ppt_w"/>
                                          </p:val>
                                        </p:tav>
                                      </p:tavLst>
                                    </p:anim>
                                    <p:anim calcmode="lin" valueType="num">
                                      <p:cBhvr>
                                        <p:cTn id="306" dur="1000" fill="hold"/>
                                        <p:tgtEl>
                                          <p:spTgt spid="4">
                                            <p:txEl>
                                              <p:pRg st="27" end="27"/>
                                            </p:txEl>
                                          </p:spTgt>
                                        </p:tgtEl>
                                        <p:attrNameLst>
                                          <p:attrName>ppt_h</p:attrName>
                                        </p:attrNameLst>
                                      </p:cBhvr>
                                      <p:tavLst>
                                        <p:tav tm="0">
                                          <p:val>
                                            <p:fltVal val="0"/>
                                          </p:val>
                                        </p:tav>
                                        <p:tav tm="100000">
                                          <p:val>
                                            <p:strVal val="#ppt_h"/>
                                          </p:val>
                                        </p:tav>
                                      </p:tavLst>
                                    </p:anim>
                                    <p:anim calcmode="lin" valueType="num">
                                      <p:cBhvr>
                                        <p:cTn id="307" dur="1000" fill="hold"/>
                                        <p:tgtEl>
                                          <p:spTgt spid="4">
                                            <p:txEl>
                                              <p:pRg st="27" end="27"/>
                                            </p:txEl>
                                          </p:spTgt>
                                        </p:tgtEl>
                                        <p:attrNameLst>
                                          <p:attrName>style.rotation</p:attrName>
                                        </p:attrNameLst>
                                      </p:cBhvr>
                                      <p:tavLst>
                                        <p:tav tm="0">
                                          <p:val>
                                            <p:fltVal val="90"/>
                                          </p:val>
                                        </p:tav>
                                        <p:tav tm="100000">
                                          <p:val>
                                            <p:fltVal val="0"/>
                                          </p:val>
                                        </p:tav>
                                      </p:tavLst>
                                    </p:anim>
                                    <p:animEffect transition="in" filter="fade">
                                      <p:cBhvr>
                                        <p:cTn id="308" dur="1000"/>
                                        <p:tgtEl>
                                          <p:spTgt spid="4">
                                            <p:txEl>
                                              <p:pRg st="27" end="27"/>
                                            </p:txEl>
                                          </p:spTgt>
                                        </p:tgtEl>
                                      </p:cBhvr>
                                    </p:animEffect>
                                  </p:childTnLst>
                                </p:cTn>
                              </p:par>
                              <p:par>
                                <p:cTn id="309" presetID="31" presetClass="entr" presetSubtype="0" fill="hold" nodeType="withEffect">
                                  <p:stCondLst>
                                    <p:cond delay="0"/>
                                  </p:stCondLst>
                                  <p:childTnLst>
                                    <p:set>
                                      <p:cBhvr>
                                        <p:cTn id="310" dur="1" fill="hold">
                                          <p:stCondLst>
                                            <p:cond delay="0"/>
                                          </p:stCondLst>
                                        </p:cTn>
                                        <p:tgtEl>
                                          <p:spTgt spid="4">
                                            <p:txEl>
                                              <p:pRg st="28" end="28"/>
                                            </p:txEl>
                                          </p:spTgt>
                                        </p:tgtEl>
                                        <p:attrNameLst>
                                          <p:attrName>style.visibility</p:attrName>
                                        </p:attrNameLst>
                                      </p:cBhvr>
                                      <p:to>
                                        <p:strVal val="visible"/>
                                      </p:to>
                                    </p:set>
                                    <p:anim calcmode="lin" valueType="num">
                                      <p:cBhvr>
                                        <p:cTn id="311" dur="1000" fill="hold"/>
                                        <p:tgtEl>
                                          <p:spTgt spid="4">
                                            <p:txEl>
                                              <p:pRg st="28" end="28"/>
                                            </p:txEl>
                                          </p:spTgt>
                                        </p:tgtEl>
                                        <p:attrNameLst>
                                          <p:attrName>ppt_w</p:attrName>
                                        </p:attrNameLst>
                                      </p:cBhvr>
                                      <p:tavLst>
                                        <p:tav tm="0">
                                          <p:val>
                                            <p:fltVal val="0"/>
                                          </p:val>
                                        </p:tav>
                                        <p:tav tm="100000">
                                          <p:val>
                                            <p:strVal val="#ppt_w"/>
                                          </p:val>
                                        </p:tav>
                                      </p:tavLst>
                                    </p:anim>
                                    <p:anim calcmode="lin" valueType="num">
                                      <p:cBhvr>
                                        <p:cTn id="312" dur="1000" fill="hold"/>
                                        <p:tgtEl>
                                          <p:spTgt spid="4">
                                            <p:txEl>
                                              <p:pRg st="28" end="28"/>
                                            </p:txEl>
                                          </p:spTgt>
                                        </p:tgtEl>
                                        <p:attrNameLst>
                                          <p:attrName>ppt_h</p:attrName>
                                        </p:attrNameLst>
                                      </p:cBhvr>
                                      <p:tavLst>
                                        <p:tav tm="0">
                                          <p:val>
                                            <p:fltVal val="0"/>
                                          </p:val>
                                        </p:tav>
                                        <p:tav tm="100000">
                                          <p:val>
                                            <p:strVal val="#ppt_h"/>
                                          </p:val>
                                        </p:tav>
                                      </p:tavLst>
                                    </p:anim>
                                    <p:anim calcmode="lin" valueType="num">
                                      <p:cBhvr>
                                        <p:cTn id="313" dur="1000" fill="hold"/>
                                        <p:tgtEl>
                                          <p:spTgt spid="4">
                                            <p:txEl>
                                              <p:pRg st="28" end="28"/>
                                            </p:txEl>
                                          </p:spTgt>
                                        </p:tgtEl>
                                        <p:attrNameLst>
                                          <p:attrName>style.rotation</p:attrName>
                                        </p:attrNameLst>
                                      </p:cBhvr>
                                      <p:tavLst>
                                        <p:tav tm="0">
                                          <p:val>
                                            <p:fltVal val="90"/>
                                          </p:val>
                                        </p:tav>
                                        <p:tav tm="100000">
                                          <p:val>
                                            <p:fltVal val="0"/>
                                          </p:val>
                                        </p:tav>
                                      </p:tavLst>
                                    </p:anim>
                                    <p:animEffect transition="in" filter="fade">
                                      <p:cBhvr>
                                        <p:cTn id="314" dur="1000"/>
                                        <p:tgtEl>
                                          <p:spTgt spid="4">
                                            <p:txEl>
                                              <p:pRg st="28" end="28"/>
                                            </p:txEl>
                                          </p:spTgt>
                                        </p:tgtEl>
                                      </p:cBhvr>
                                    </p:animEffect>
                                  </p:childTnLst>
                                </p:cTn>
                              </p:par>
                              <p:par>
                                <p:cTn id="315" presetID="31" presetClass="entr" presetSubtype="0" fill="hold" nodeType="withEffect">
                                  <p:stCondLst>
                                    <p:cond delay="0"/>
                                  </p:stCondLst>
                                  <p:childTnLst>
                                    <p:set>
                                      <p:cBhvr>
                                        <p:cTn id="316" dur="1" fill="hold">
                                          <p:stCondLst>
                                            <p:cond delay="0"/>
                                          </p:stCondLst>
                                        </p:cTn>
                                        <p:tgtEl>
                                          <p:spTgt spid="4">
                                            <p:txEl>
                                              <p:pRg st="29" end="29"/>
                                            </p:txEl>
                                          </p:spTgt>
                                        </p:tgtEl>
                                        <p:attrNameLst>
                                          <p:attrName>style.visibility</p:attrName>
                                        </p:attrNameLst>
                                      </p:cBhvr>
                                      <p:to>
                                        <p:strVal val="visible"/>
                                      </p:to>
                                    </p:set>
                                    <p:anim calcmode="lin" valueType="num">
                                      <p:cBhvr>
                                        <p:cTn id="317" dur="1000" fill="hold"/>
                                        <p:tgtEl>
                                          <p:spTgt spid="4">
                                            <p:txEl>
                                              <p:pRg st="29" end="29"/>
                                            </p:txEl>
                                          </p:spTgt>
                                        </p:tgtEl>
                                        <p:attrNameLst>
                                          <p:attrName>ppt_w</p:attrName>
                                        </p:attrNameLst>
                                      </p:cBhvr>
                                      <p:tavLst>
                                        <p:tav tm="0">
                                          <p:val>
                                            <p:fltVal val="0"/>
                                          </p:val>
                                        </p:tav>
                                        <p:tav tm="100000">
                                          <p:val>
                                            <p:strVal val="#ppt_w"/>
                                          </p:val>
                                        </p:tav>
                                      </p:tavLst>
                                    </p:anim>
                                    <p:anim calcmode="lin" valueType="num">
                                      <p:cBhvr>
                                        <p:cTn id="318" dur="1000" fill="hold"/>
                                        <p:tgtEl>
                                          <p:spTgt spid="4">
                                            <p:txEl>
                                              <p:pRg st="29" end="29"/>
                                            </p:txEl>
                                          </p:spTgt>
                                        </p:tgtEl>
                                        <p:attrNameLst>
                                          <p:attrName>ppt_h</p:attrName>
                                        </p:attrNameLst>
                                      </p:cBhvr>
                                      <p:tavLst>
                                        <p:tav tm="0">
                                          <p:val>
                                            <p:fltVal val="0"/>
                                          </p:val>
                                        </p:tav>
                                        <p:tav tm="100000">
                                          <p:val>
                                            <p:strVal val="#ppt_h"/>
                                          </p:val>
                                        </p:tav>
                                      </p:tavLst>
                                    </p:anim>
                                    <p:anim calcmode="lin" valueType="num">
                                      <p:cBhvr>
                                        <p:cTn id="319" dur="1000" fill="hold"/>
                                        <p:tgtEl>
                                          <p:spTgt spid="4">
                                            <p:txEl>
                                              <p:pRg st="29" end="29"/>
                                            </p:txEl>
                                          </p:spTgt>
                                        </p:tgtEl>
                                        <p:attrNameLst>
                                          <p:attrName>style.rotation</p:attrName>
                                        </p:attrNameLst>
                                      </p:cBhvr>
                                      <p:tavLst>
                                        <p:tav tm="0">
                                          <p:val>
                                            <p:fltVal val="90"/>
                                          </p:val>
                                        </p:tav>
                                        <p:tav tm="100000">
                                          <p:val>
                                            <p:fltVal val="0"/>
                                          </p:val>
                                        </p:tav>
                                      </p:tavLst>
                                    </p:anim>
                                    <p:animEffect transition="in" filter="fade">
                                      <p:cBhvr>
                                        <p:cTn id="320" dur="1000"/>
                                        <p:tgtEl>
                                          <p:spTgt spid="4">
                                            <p:txEl>
                                              <p:pRg st="29" end="29"/>
                                            </p:txEl>
                                          </p:spTgt>
                                        </p:tgtEl>
                                      </p:cBhvr>
                                    </p:animEffect>
                                  </p:childTnLst>
                                </p:cTn>
                              </p:par>
                              <p:par>
                                <p:cTn id="321" presetID="31" presetClass="entr" presetSubtype="0" fill="hold" nodeType="withEffect">
                                  <p:stCondLst>
                                    <p:cond delay="0"/>
                                  </p:stCondLst>
                                  <p:childTnLst>
                                    <p:set>
                                      <p:cBhvr>
                                        <p:cTn id="322" dur="1" fill="hold">
                                          <p:stCondLst>
                                            <p:cond delay="0"/>
                                          </p:stCondLst>
                                        </p:cTn>
                                        <p:tgtEl>
                                          <p:spTgt spid="4">
                                            <p:txEl>
                                              <p:pRg st="30" end="30"/>
                                            </p:txEl>
                                          </p:spTgt>
                                        </p:tgtEl>
                                        <p:attrNameLst>
                                          <p:attrName>style.visibility</p:attrName>
                                        </p:attrNameLst>
                                      </p:cBhvr>
                                      <p:to>
                                        <p:strVal val="visible"/>
                                      </p:to>
                                    </p:set>
                                    <p:anim calcmode="lin" valueType="num">
                                      <p:cBhvr>
                                        <p:cTn id="323" dur="1000" fill="hold"/>
                                        <p:tgtEl>
                                          <p:spTgt spid="4">
                                            <p:txEl>
                                              <p:pRg st="30" end="30"/>
                                            </p:txEl>
                                          </p:spTgt>
                                        </p:tgtEl>
                                        <p:attrNameLst>
                                          <p:attrName>ppt_w</p:attrName>
                                        </p:attrNameLst>
                                      </p:cBhvr>
                                      <p:tavLst>
                                        <p:tav tm="0">
                                          <p:val>
                                            <p:fltVal val="0"/>
                                          </p:val>
                                        </p:tav>
                                        <p:tav tm="100000">
                                          <p:val>
                                            <p:strVal val="#ppt_w"/>
                                          </p:val>
                                        </p:tav>
                                      </p:tavLst>
                                    </p:anim>
                                    <p:anim calcmode="lin" valueType="num">
                                      <p:cBhvr>
                                        <p:cTn id="324" dur="1000" fill="hold"/>
                                        <p:tgtEl>
                                          <p:spTgt spid="4">
                                            <p:txEl>
                                              <p:pRg st="30" end="30"/>
                                            </p:txEl>
                                          </p:spTgt>
                                        </p:tgtEl>
                                        <p:attrNameLst>
                                          <p:attrName>ppt_h</p:attrName>
                                        </p:attrNameLst>
                                      </p:cBhvr>
                                      <p:tavLst>
                                        <p:tav tm="0">
                                          <p:val>
                                            <p:fltVal val="0"/>
                                          </p:val>
                                        </p:tav>
                                        <p:tav tm="100000">
                                          <p:val>
                                            <p:strVal val="#ppt_h"/>
                                          </p:val>
                                        </p:tav>
                                      </p:tavLst>
                                    </p:anim>
                                    <p:anim calcmode="lin" valueType="num">
                                      <p:cBhvr>
                                        <p:cTn id="325" dur="1000" fill="hold"/>
                                        <p:tgtEl>
                                          <p:spTgt spid="4">
                                            <p:txEl>
                                              <p:pRg st="30" end="30"/>
                                            </p:txEl>
                                          </p:spTgt>
                                        </p:tgtEl>
                                        <p:attrNameLst>
                                          <p:attrName>style.rotation</p:attrName>
                                        </p:attrNameLst>
                                      </p:cBhvr>
                                      <p:tavLst>
                                        <p:tav tm="0">
                                          <p:val>
                                            <p:fltVal val="90"/>
                                          </p:val>
                                        </p:tav>
                                        <p:tav tm="100000">
                                          <p:val>
                                            <p:fltVal val="0"/>
                                          </p:val>
                                        </p:tav>
                                      </p:tavLst>
                                    </p:anim>
                                    <p:animEffect transition="in" filter="fade">
                                      <p:cBhvr>
                                        <p:cTn id="326" dur="1000"/>
                                        <p:tgtEl>
                                          <p:spTgt spid="4">
                                            <p:txEl>
                                              <p:pRg st="30" end="30"/>
                                            </p:txEl>
                                          </p:spTgt>
                                        </p:tgtEl>
                                      </p:cBhvr>
                                    </p:animEffect>
                                  </p:childTnLst>
                                </p:cTn>
                              </p:par>
                              <p:par>
                                <p:cTn id="327" presetID="31" presetClass="entr" presetSubtype="0" fill="hold" nodeType="withEffect">
                                  <p:stCondLst>
                                    <p:cond delay="0"/>
                                  </p:stCondLst>
                                  <p:childTnLst>
                                    <p:set>
                                      <p:cBhvr>
                                        <p:cTn id="328" dur="1" fill="hold">
                                          <p:stCondLst>
                                            <p:cond delay="0"/>
                                          </p:stCondLst>
                                        </p:cTn>
                                        <p:tgtEl>
                                          <p:spTgt spid="4">
                                            <p:txEl>
                                              <p:pRg st="31" end="31"/>
                                            </p:txEl>
                                          </p:spTgt>
                                        </p:tgtEl>
                                        <p:attrNameLst>
                                          <p:attrName>style.visibility</p:attrName>
                                        </p:attrNameLst>
                                      </p:cBhvr>
                                      <p:to>
                                        <p:strVal val="visible"/>
                                      </p:to>
                                    </p:set>
                                    <p:anim calcmode="lin" valueType="num">
                                      <p:cBhvr>
                                        <p:cTn id="329" dur="1000" fill="hold"/>
                                        <p:tgtEl>
                                          <p:spTgt spid="4">
                                            <p:txEl>
                                              <p:pRg st="31" end="31"/>
                                            </p:txEl>
                                          </p:spTgt>
                                        </p:tgtEl>
                                        <p:attrNameLst>
                                          <p:attrName>ppt_w</p:attrName>
                                        </p:attrNameLst>
                                      </p:cBhvr>
                                      <p:tavLst>
                                        <p:tav tm="0">
                                          <p:val>
                                            <p:fltVal val="0"/>
                                          </p:val>
                                        </p:tav>
                                        <p:tav tm="100000">
                                          <p:val>
                                            <p:strVal val="#ppt_w"/>
                                          </p:val>
                                        </p:tav>
                                      </p:tavLst>
                                    </p:anim>
                                    <p:anim calcmode="lin" valueType="num">
                                      <p:cBhvr>
                                        <p:cTn id="330" dur="1000" fill="hold"/>
                                        <p:tgtEl>
                                          <p:spTgt spid="4">
                                            <p:txEl>
                                              <p:pRg st="31" end="31"/>
                                            </p:txEl>
                                          </p:spTgt>
                                        </p:tgtEl>
                                        <p:attrNameLst>
                                          <p:attrName>ppt_h</p:attrName>
                                        </p:attrNameLst>
                                      </p:cBhvr>
                                      <p:tavLst>
                                        <p:tav tm="0">
                                          <p:val>
                                            <p:fltVal val="0"/>
                                          </p:val>
                                        </p:tav>
                                        <p:tav tm="100000">
                                          <p:val>
                                            <p:strVal val="#ppt_h"/>
                                          </p:val>
                                        </p:tav>
                                      </p:tavLst>
                                    </p:anim>
                                    <p:anim calcmode="lin" valueType="num">
                                      <p:cBhvr>
                                        <p:cTn id="331" dur="1000" fill="hold"/>
                                        <p:tgtEl>
                                          <p:spTgt spid="4">
                                            <p:txEl>
                                              <p:pRg st="31" end="31"/>
                                            </p:txEl>
                                          </p:spTgt>
                                        </p:tgtEl>
                                        <p:attrNameLst>
                                          <p:attrName>style.rotation</p:attrName>
                                        </p:attrNameLst>
                                      </p:cBhvr>
                                      <p:tavLst>
                                        <p:tav tm="0">
                                          <p:val>
                                            <p:fltVal val="90"/>
                                          </p:val>
                                        </p:tav>
                                        <p:tav tm="100000">
                                          <p:val>
                                            <p:fltVal val="0"/>
                                          </p:val>
                                        </p:tav>
                                      </p:tavLst>
                                    </p:anim>
                                    <p:animEffect transition="in" filter="fade">
                                      <p:cBhvr>
                                        <p:cTn id="332" dur="1000"/>
                                        <p:tgtEl>
                                          <p:spTgt spid="4">
                                            <p:txEl>
                                              <p:pRg st="31" end="31"/>
                                            </p:txEl>
                                          </p:spTgt>
                                        </p:tgtEl>
                                      </p:cBhvr>
                                    </p:animEffect>
                                  </p:childTnLst>
                                </p:cTn>
                              </p:par>
                              <p:par>
                                <p:cTn id="333" presetID="31" presetClass="entr" presetSubtype="0" fill="hold" nodeType="withEffect">
                                  <p:stCondLst>
                                    <p:cond delay="0"/>
                                  </p:stCondLst>
                                  <p:childTnLst>
                                    <p:set>
                                      <p:cBhvr>
                                        <p:cTn id="334" dur="1" fill="hold">
                                          <p:stCondLst>
                                            <p:cond delay="0"/>
                                          </p:stCondLst>
                                        </p:cTn>
                                        <p:tgtEl>
                                          <p:spTgt spid="4">
                                            <p:txEl>
                                              <p:pRg st="32" end="32"/>
                                            </p:txEl>
                                          </p:spTgt>
                                        </p:tgtEl>
                                        <p:attrNameLst>
                                          <p:attrName>style.visibility</p:attrName>
                                        </p:attrNameLst>
                                      </p:cBhvr>
                                      <p:to>
                                        <p:strVal val="visible"/>
                                      </p:to>
                                    </p:set>
                                    <p:anim calcmode="lin" valueType="num">
                                      <p:cBhvr>
                                        <p:cTn id="335" dur="1000" fill="hold"/>
                                        <p:tgtEl>
                                          <p:spTgt spid="4">
                                            <p:txEl>
                                              <p:pRg st="32" end="32"/>
                                            </p:txEl>
                                          </p:spTgt>
                                        </p:tgtEl>
                                        <p:attrNameLst>
                                          <p:attrName>ppt_w</p:attrName>
                                        </p:attrNameLst>
                                      </p:cBhvr>
                                      <p:tavLst>
                                        <p:tav tm="0">
                                          <p:val>
                                            <p:fltVal val="0"/>
                                          </p:val>
                                        </p:tav>
                                        <p:tav tm="100000">
                                          <p:val>
                                            <p:strVal val="#ppt_w"/>
                                          </p:val>
                                        </p:tav>
                                      </p:tavLst>
                                    </p:anim>
                                    <p:anim calcmode="lin" valueType="num">
                                      <p:cBhvr>
                                        <p:cTn id="336" dur="1000" fill="hold"/>
                                        <p:tgtEl>
                                          <p:spTgt spid="4">
                                            <p:txEl>
                                              <p:pRg st="32" end="32"/>
                                            </p:txEl>
                                          </p:spTgt>
                                        </p:tgtEl>
                                        <p:attrNameLst>
                                          <p:attrName>ppt_h</p:attrName>
                                        </p:attrNameLst>
                                      </p:cBhvr>
                                      <p:tavLst>
                                        <p:tav tm="0">
                                          <p:val>
                                            <p:fltVal val="0"/>
                                          </p:val>
                                        </p:tav>
                                        <p:tav tm="100000">
                                          <p:val>
                                            <p:strVal val="#ppt_h"/>
                                          </p:val>
                                        </p:tav>
                                      </p:tavLst>
                                    </p:anim>
                                    <p:anim calcmode="lin" valueType="num">
                                      <p:cBhvr>
                                        <p:cTn id="337" dur="1000" fill="hold"/>
                                        <p:tgtEl>
                                          <p:spTgt spid="4">
                                            <p:txEl>
                                              <p:pRg st="32" end="32"/>
                                            </p:txEl>
                                          </p:spTgt>
                                        </p:tgtEl>
                                        <p:attrNameLst>
                                          <p:attrName>style.rotation</p:attrName>
                                        </p:attrNameLst>
                                      </p:cBhvr>
                                      <p:tavLst>
                                        <p:tav tm="0">
                                          <p:val>
                                            <p:fltVal val="90"/>
                                          </p:val>
                                        </p:tav>
                                        <p:tav tm="100000">
                                          <p:val>
                                            <p:fltVal val="0"/>
                                          </p:val>
                                        </p:tav>
                                      </p:tavLst>
                                    </p:anim>
                                    <p:animEffect transition="in" filter="fade">
                                      <p:cBhvr>
                                        <p:cTn id="338" dur="1000"/>
                                        <p:tgtEl>
                                          <p:spTgt spid="4">
                                            <p:txEl>
                                              <p:pRg st="32" end="32"/>
                                            </p:txEl>
                                          </p:spTgt>
                                        </p:tgtEl>
                                      </p:cBhvr>
                                    </p:animEffect>
                                  </p:childTnLst>
                                </p:cTn>
                              </p:par>
                              <p:par>
                                <p:cTn id="339" presetID="31" presetClass="entr" presetSubtype="0" fill="hold" nodeType="withEffect">
                                  <p:stCondLst>
                                    <p:cond delay="0"/>
                                  </p:stCondLst>
                                  <p:childTnLst>
                                    <p:set>
                                      <p:cBhvr>
                                        <p:cTn id="340" dur="1" fill="hold">
                                          <p:stCondLst>
                                            <p:cond delay="0"/>
                                          </p:stCondLst>
                                        </p:cTn>
                                        <p:tgtEl>
                                          <p:spTgt spid="4">
                                            <p:txEl>
                                              <p:pRg st="33" end="33"/>
                                            </p:txEl>
                                          </p:spTgt>
                                        </p:tgtEl>
                                        <p:attrNameLst>
                                          <p:attrName>style.visibility</p:attrName>
                                        </p:attrNameLst>
                                      </p:cBhvr>
                                      <p:to>
                                        <p:strVal val="visible"/>
                                      </p:to>
                                    </p:set>
                                    <p:anim calcmode="lin" valueType="num">
                                      <p:cBhvr>
                                        <p:cTn id="341" dur="1000" fill="hold"/>
                                        <p:tgtEl>
                                          <p:spTgt spid="4">
                                            <p:txEl>
                                              <p:pRg st="33" end="33"/>
                                            </p:txEl>
                                          </p:spTgt>
                                        </p:tgtEl>
                                        <p:attrNameLst>
                                          <p:attrName>ppt_w</p:attrName>
                                        </p:attrNameLst>
                                      </p:cBhvr>
                                      <p:tavLst>
                                        <p:tav tm="0">
                                          <p:val>
                                            <p:fltVal val="0"/>
                                          </p:val>
                                        </p:tav>
                                        <p:tav tm="100000">
                                          <p:val>
                                            <p:strVal val="#ppt_w"/>
                                          </p:val>
                                        </p:tav>
                                      </p:tavLst>
                                    </p:anim>
                                    <p:anim calcmode="lin" valueType="num">
                                      <p:cBhvr>
                                        <p:cTn id="342" dur="1000" fill="hold"/>
                                        <p:tgtEl>
                                          <p:spTgt spid="4">
                                            <p:txEl>
                                              <p:pRg st="33" end="33"/>
                                            </p:txEl>
                                          </p:spTgt>
                                        </p:tgtEl>
                                        <p:attrNameLst>
                                          <p:attrName>ppt_h</p:attrName>
                                        </p:attrNameLst>
                                      </p:cBhvr>
                                      <p:tavLst>
                                        <p:tav tm="0">
                                          <p:val>
                                            <p:fltVal val="0"/>
                                          </p:val>
                                        </p:tav>
                                        <p:tav tm="100000">
                                          <p:val>
                                            <p:strVal val="#ppt_h"/>
                                          </p:val>
                                        </p:tav>
                                      </p:tavLst>
                                    </p:anim>
                                    <p:anim calcmode="lin" valueType="num">
                                      <p:cBhvr>
                                        <p:cTn id="343" dur="1000" fill="hold"/>
                                        <p:tgtEl>
                                          <p:spTgt spid="4">
                                            <p:txEl>
                                              <p:pRg st="33" end="33"/>
                                            </p:txEl>
                                          </p:spTgt>
                                        </p:tgtEl>
                                        <p:attrNameLst>
                                          <p:attrName>style.rotation</p:attrName>
                                        </p:attrNameLst>
                                      </p:cBhvr>
                                      <p:tavLst>
                                        <p:tav tm="0">
                                          <p:val>
                                            <p:fltVal val="90"/>
                                          </p:val>
                                        </p:tav>
                                        <p:tav tm="100000">
                                          <p:val>
                                            <p:fltVal val="0"/>
                                          </p:val>
                                        </p:tav>
                                      </p:tavLst>
                                    </p:anim>
                                    <p:animEffect transition="in" filter="fade">
                                      <p:cBhvr>
                                        <p:cTn id="344" dur="1000"/>
                                        <p:tgtEl>
                                          <p:spTgt spid="4">
                                            <p:txEl>
                                              <p:pRg st="33" end="33"/>
                                            </p:txEl>
                                          </p:spTgt>
                                        </p:tgtEl>
                                      </p:cBhvr>
                                    </p:animEffect>
                                  </p:childTnLst>
                                </p:cTn>
                              </p:par>
                              <p:par>
                                <p:cTn id="345" presetID="31" presetClass="entr" presetSubtype="0" fill="hold" nodeType="withEffect">
                                  <p:stCondLst>
                                    <p:cond delay="0"/>
                                  </p:stCondLst>
                                  <p:childTnLst>
                                    <p:set>
                                      <p:cBhvr>
                                        <p:cTn id="346" dur="1" fill="hold">
                                          <p:stCondLst>
                                            <p:cond delay="0"/>
                                          </p:stCondLst>
                                        </p:cTn>
                                        <p:tgtEl>
                                          <p:spTgt spid="4">
                                            <p:txEl>
                                              <p:pRg st="34" end="34"/>
                                            </p:txEl>
                                          </p:spTgt>
                                        </p:tgtEl>
                                        <p:attrNameLst>
                                          <p:attrName>style.visibility</p:attrName>
                                        </p:attrNameLst>
                                      </p:cBhvr>
                                      <p:to>
                                        <p:strVal val="visible"/>
                                      </p:to>
                                    </p:set>
                                    <p:anim calcmode="lin" valueType="num">
                                      <p:cBhvr>
                                        <p:cTn id="347" dur="1000" fill="hold"/>
                                        <p:tgtEl>
                                          <p:spTgt spid="4">
                                            <p:txEl>
                                              <p:pRg st="34" end="34"/>
                                            </p:txEl>
                                          </p:spTgt>
                                        </p:tgtEl>
                                        <p:attrNameLst>
                                          <p:attrName>ppt_w</p:attrName>
                                        </p:attrNameLst>
                                      </p:cBhvr>
                                      <p:tavLst>
                                        <p:tav tm="0">
                                          <p:val>
                                            <p:fltVal val="0"/>
                                          </p:val>
                                        </p:tav>
                                        <p:tav tm="100000">
                                          <p:val>
                                            <p:strVal val="#ppt_w"/>
                                          </p:val>
                                        </p:tav>
                                      </p:tavLst>
                                    </p:anim>
                                    <p:anim calcmode="lin" valueType="num">
                                      <p:cBhvr>
                                        <p:cTn id="348" dur="1000" fill="hold"/>
                                        <p:tgtEl>
                                          <p:spTgt spid="4">
                                            <p:txEl>
                                              <p:pRg st="34" end="34"/>
                                            </p:txEl>
                                          </p:spTgt>
                                        </p:tgtEl>
                                        <p:attrNameLst>
                                          <p:attrName>ppt_h</p:attrName>
                                        </p:attrNameLst>
                                      </p:cBhvr>
                                      <p:tavLst>
                                        <p:tav tm="0">
                                          <p:val>
                                            <p:fltVal val="0"/>
                                          </p:val>
                                        </p:tav>
                                        <p:tav tm="100000">
                                          <p:val>
                                            <p:strVal val="#ppt_h"/>
                                          </p:val>
                                        </p:tav>
                                      </p:tavLst>
                                    </p:anim>
                                    <p:anim calcmode="lin" valueType="num">
                                      <p:cBhvr>
                                        <p:cTn id="349" dur="1000" fill="hold"/>
                                        <p:tgtEl>
                                          <p:spTgt spid="4">
                                            <p:txEl>
                                              <p:pRg st="34" end="34"/>
                                            </p:txEl>
                                          </p:spTgt>
                                        </p:tgtEl>
                                        <p:attrNameLst>
                                          <p:attrName>style.rotation</p:attrName>
                                        </p:attrNameLst>
                                      </p:cBhvr>
                                      <p:tavLst>
                                        <p:tav tm="0">
                                          <p:val>
                                            <p:fltVal val="90"/>
                                          </p:val>
                                        </p:tav>
                                        <p:tav tm="100000">
                                          <p:val>
                                            <p:fltVal val="0"/>
                                          </p:val>
                                        </p:tav>
                                      </p:tavLst>
                                    </p:anim>
                                    <p:animEffect transition="in" filter="fade">
                                      <p:cBhvr>
                                        <p:cTn id="350" dur="1000"/>
                                        <p:tgtEl>
                                          <p:spTgt spid="4">
                                            <p:txEl>
                                              <p:pRg st="34" end="34"/>
                                            </p:txEl>
                                          </p:spTgt>
                                        </p:tgtEl>
                                      </p:cBhvr>
                                    </p:animEffect>
                                  </p:childTnLst>
                                </p:cTn>
                              </p:par>
                              <p:par>
                                <p:cTn id="351" presetID="31" presetClass="entr" presetSubtype="0" fill="hold" nodeType="withEffect">
                                  <p:stCondLst>
                                    <p:cond delay="0"/>
                                  </p:stCondLst>
                                  <p:childTnLst>
                                    <p:set>
                                      <p:cBhvr>
                                        <p:cTn id="352" dur="1" fill="hold">
                                          <p:stCondLst>
                                            <p:cond delay="0"/>
                                          </p:stCondLst>
                                        </p:cTn>
                                        <p:tgtEl>
                                          <p:spTgt spid="4">
                                            <p:txEl>
                                              <p:pRg st="35" end="35"/>
                                            </p:txEl>
                                          </p:spTgt>
                                        </p:tgtEl>
                                        <p:attrNameLst>
                                          <p:attrName>style.visibility</p:attrName>
                                        </p:attrNameLst>
                                      </p:cBhvr>
                                      <p:to>
                                        <p:strVal val="visible"/>
                                      </p:to>
                                    </p:set>
                                    <p:anim calcmode="lin" valueType="num">
                                      <p:cBhvr>
                                        <p:cTn id="353" dur="1000" fill="hold"/>
                                        <p:tgtEl>
                                          <p:spTgt spid="4">
                                            <p:txEl>
                                              <p:pRg st="35" end="35"/>
                                            </p:txEl>
                                          </p:spTgt>
                                        </p:tgtEl>
                                        <p:attrNameLst>
                                          <p:attrName>ppt_w</p:attrName>
                                        </p:attrNameLst>
                                      </p:cBhvr>
                                      <p:tavLst>
                                        <p:tav tm="0">
                                          <p:val>
                                            <p:fltVal val="0"/>
                                          </p:val>
                                        </p:tav>
                                        <p:tav tm="100000">
                                          <p:val>
                                            <p:strVal val="#ppt_w"/>
                                          </p:val>
                                        </p:tav>
                                      </p:tavLst>
                                    </p:anim>
                                    <p:anim calcmode="lin" valueType="num">
                                      <p:cBhvr>
                                        <p:cTn id="354" dur="1000" fill="hold"/>
                                        <p:tgtEl>
                                          <p:spTgt spid="4">
                                            <p:txEl>
                                              <p:pRg st="35" end="35"/>
                                            </p:txEl>
                                          </p:spTgt>
                                        </p:tgtEl>
                                        <p:attrNameLst>
                                          <p:attrName>ppt_h</p:attrName>
                                        </p:attrNameLst>
                                      </p:cBhvr>
                                      <p:tavLst>
                                        <p:tav tm="0">
                                          <p:val>
                                            <p:fltVal val="0"/>
                                          </p:val>
                                        </p:tav>
                                        <p:tav tm="100000">
                                          <p:val>
                                            <p:strVal val="#ppt_h"/>
                                          </p:val>
                                        </p:tav>
                                      </p:tavLst>
                                    </p:anim>
                                    <p:anim calcmode="lin" valueType="num">
                                      <p:cBhvr>
                                        <p:cTn id="355" dur="1000" fill="hold"/>
                                        <p:tgtEl>
                                          <p:spTgt spid="4">
                                            <p:txEl>
                                              <p:pRg st="35" end="35"/>
                                            </p:txEl>
                                          </p:spTgt>
                                        </p:tgtEl>
                                        <p:attrNameLst>
                                          <p:attrName>style.rotation</p:attrName>
                                        </p:attrNameLst>
                                      </p:cBhvr>
                                      <p:tavLst>
                                        <p:tav tm="0">
                                          <p:val>
                                            <p:fltVal val="90"/>
                                          </p:val>
                                        </p:tav>
                                        <p:tav tm="100000">
                                          <p:val>
                                            <p:fltVal val="0"/>
                                          </p:val>
                                        </p:tav>
                                      </p:tavLst>
                                    </p:anim>
                                    <p:animEffect transition="in" filter="fade">
                                      <p:cBhvr>
                                        <p:cTn id="356" dur="1000"/>
                                        <p:tgtEl>
                                          <p:spTgt spid="4">
                                            <p:txEl>
                                              <p:pRg st="35" end="35"/>
                                            </p:txEl>
                                          </p:spTgt>
                                        </p:tgtEl>
                                      </p:cBhvr>
                                    </p:animEffect>
                                  </p:childTnLst>
                                </p:cTn>
                              </p:par>
                              <p:par>
                                <p:cTn id="357" presetID="31" presetClass="entr" presetSubtype="0" fill="hold" nodeType="withEffect">
                                  <p:stCondLst>
                                    <p:cond delay="0"/>
                                  </p:stCondLst>
                                  <p:childTnLst>
                                    <p:set>
                                      <p:cBhvr>
                                        <p:cTn id="358" dur="1" fill="hold">
                                          <p:stCondLst>
                                            <p:cond delay="0"/>
                                          </p:stCondLst>
                                        </p:cTn>
                                        <p:tgtEl>
                                          <p:spTgt spid="4">
                                            <p:txEl>
                                              <p:pRg st="36" end="36"/>
                                            </p:txEl>
                                          </p:spTgt>
                                        </p:tgtEl>
                                        <p:attrNameLst>
                                          <p:attrName>style.visibility</p:attrName>
                                        </p:attrNameLst>
                                      </p:cBhvr>
                                      <p:to>
                                        <p:strVal val="visible"/>
                                      </p:to>
                                    </p:set>
                                    <p:anim calcmode="lin" valueType="num">
                                      <p:cBhvr>
                                        <p:cTn id="359" dur="1000" fill="hold"/>
                                        <p:tgtEl>
                                          <p:spTgt spid="4">
                                            <p:txEl>
                                              <p:pRg st="36" end="36"/>
                                            </p:txEl>
                                          </p:spTgt>
                                        </p:tgtEl>
                                        <p:attrNameLst>
                                          <p:attrName>ppt_w</p:attrName>
                                        </p:attrNameLst>
                                      </p:cBhvr>
                                      <p:tavLst>
                                        <p:tav tm="0">
                                          <p:val>
                                            <p:fltVal val="0"/>
                                          </p:val>
                                        </p:tav>
                                        <p:tav tm="100000">
                                          <p:val>
                                            <p:strVal val="#ppt_w"/>
                                          </p:val>
                                        </p:tav>
                                      </p:tavLst>
                                    </p:anim>
                                    <p:anim calcmode="lin" valueType="num">
                                      <p:cBhvr>
                                        <p:cTn id="360" dur="1000" fill="hold"/>
                                        <p:tgtEl>
                                          <p:spTgt spid="4">
                                            <p:txEl>
                                              <p:pRg st="36" end="36"/>
                                            </p:txEl>
                                          </p:spTgt>
                                        </p:tgtEl>
                                        <p:attrNameLst>
                                          <p:attrName>ppt_h</p:attrName>
                                        </p:attrNameLst>
                                      </p:cBhvr>
                                      <p:tavLst>
                                        <p:tav tm="0">
                                          <p:val>
                                            <p:fltVal val="0"/>
                                          </p:val>
                                        </p:tav>
                                        <p:tav tm="100000">
                                          <p:val>
                                            <p:strVal val="#ppt_h"/>
                                          </p:val>
                                        </p:tav>
                                      </p:tavLst>
                                    </p:anim>
                                    <p:anim calcmode="lin" valueType="num">
                                      <p:cBhvr>
                                        <p:cTn id="361" dur="1000" fill="hold"/>
                                        <p:tgtEl>
                                          <p:spTgt spid="4">
                                            <p:txEl>
                                              <p:pRg st="36" end="36"/>
                                            </p:txEl>
                                          </p:spTgt>
                                        </p:tgtEl>
                                        <p:attrNameLst>
                                          <p:attrName>style.rotation</p:attrName>
                                        </p:attrNameLst>
                                      </p:cBhvr>
                                      <p:tavLst>
                                        <p:tav tm="0">
                                          <p:val>
                                            <p:fltVal val="90"/>
                                          </p:val>
                                        </p:tav>
                                        <p:tav tm="100000">
                                          <p:val>
                                            <p:fltVal val="0"/>
                                          </p:val>
                                        </p:tav>
                                      </p:tavLst>
                                    </p:anim>
                                    <p:animEffect transition="in" filter="fade">
                                      <p:cBhvr>
                                        <p:cTn id="362" dur="1000"/>
                                        <p:tgtEl>
                                          <p:spTgt spid="4">
                                            <p:txEl>
                                              <p:pRg st="36" end="36"/>
                                            </p:txEl>
                                          </p:spTgt>
                                        </p:tgtEl>
                                      </p:cBhvr>
                                    </p:animEffect>
                                  </p:childTnLst>
                                </p:cTn>
                              </p:par>
                              <p:par>
                                <p:cTn id="363" presetID="31" presetClass="entr" presetSubtype="0" fill="hold" nodeType="withEffect">
                                  <p:stCondLst>
                                    <p:cond delay="0"/>
                                  </p:stCondLst>
                                  <p:childTnLst>
                                    <p:set>
                                      <p:cBhvr>
                                        <p:cTn id="364" dur="1" fill="hold">
                                          <p:stCondLst>
                                            <p:cond delay="0"/>
                                          </p:stCondLst>
                                        </p:cTn>
                                        <p:tgtEl>
                                          <p:spTgt spid="4">
                                            <p:txEl>
                                              <p:pRg st="37" end="37"/>
                                            </p:txEl>
                                          </p:spTgt>
                                        </p:tgtEl>
                                        <p:attrNameLst>
                                          <p:attrName>style.visibility</p:attrName>
                                        </p:attrNameLst>
                                      </p:cBhvr>
                                      <p:to>
                                        <p:strVal val="visible"/>
                                      </p:to>
                                    </p:set>
                                    <p:anim calcmode="lin" valueType="num">
                                      <p:cBhvr>
                                        <p:cTn id="365" dur="1000" fill="hold"/>
                                        <p:tgtEl>
                                          <p:spTgt spid="4">
                                            <p:txEl>
                                              <p:pRg st="37" end="37"/>
                                            </p:txEl>
                                          </p:spTgt>
                                        </p:tgtEl>
                                        <p:attrNameLst>
                                          <p:attrName>ppt_w</p:attrName>
                                        </p:attrNameLst>
                                      </p:cBhvr>
                                      <p:tavLst>
                                        <p:tav tm="0">
                                          <p:val>
                                            <p:fltVal val="0"/>
                                          </p:val>
                                        </p:tav>
                                        <p:tav tm="100000">
                                          <p:val>
                                            <p:strVal val="#ppt_w"/>
                                          </p:val>
                                        </p:tav>
                                      </p:tavLst>
                                    </p:anim>
                                    <p:anim calcmode="lin" valueType="num">
                                      <p:cBhvr>
                                        <p:cTn id="366" dur="1000" fill="hold"/>
                                        <p:tgtEl>
                                          <p:spTgt spid="4">
                                            <p:txEl>
                                              <p:pRg st="37" end="37"/>
                                            </p:txEl>
                                          </p:spTgt>
                                        </p:tgtEl>
                                        <p:attrNameLst>
                                          <p:attrName>ppt_h</p:attrName>
                                        </p:attrNameLst>
                                      </p:cBhvr>
                                      <p:tavLst>
                                        <p:tav tm="0">
                                          <p:val>
                                            <p:fltVal val="0"/>
                                          </p:val>
                                        </p:tav>
                                        <p:tav tm="100000">
                                          <p:val>
                                            <p:strVal val="#ppt_h"/>
                                          </p:val>
                                        </p:tav>
                                      </p:tavLst>
                                    </p:anim>
                                    <p:anim calcmode="lin" valueType="num">
                                      <p:cBhvr>
                                        <p:cTn id="367" dur="1000" fill="hold"/>
                                        <p:tgtEl>
                                          <p:spTgt spid="4">
                                            <p:txEl>
                                              <p:pRg st="37" end="37"/>
                                            </p:txEl>
                                          </p:spTgt>
                                        </p:tgtEl>
                                        <p:attrNameLst>
                                          <p:attrName>style.rotation</p:attrName>
                                        </p:attrNameLst>
                                      </p:cBhvr>
                                      <p:tavLst>
                                        <p:tav tm="0">
                                          <p:val>
                                            <p:fltVal val="90"/>
                                          </p:val>
                                        </p:tav>
                                        <p:tav tm="100000">
                                          <p:val>
                                            <p:fltVal val="0"/>
                                          </p:val>
                                        </p:tav>
                                      </p:tavLst>
                                    </p:anim>
                                    <p:animEffect transition="in" filter="fade">
                                      <p:cBhvr>
                                        <p:cTn id="368" dur="1000"/>
                                        <p:tgtEl>
                                          <p:spTgt spid="4">
                                            <p:txEl>
                                              <p:pRg st="37" end="37"/>
                                            </p:txEl>
                                          </p:spTgt>
                                        </p:tgtEl>
                                      </p:cBhvr>
                                    </p:animEffect>
                                  </p:childTnLst>
                                </p:cTn>
                              </p:par>
                              <p:par>
                                <p:cTn id="369" presetID="31" presetClass="entr" presetSubtype="0" fill="hold" nodeType="withEffect">
                                  <p:stCondLst>
                                    <p:cond delay="0"/>
                                  </p:stCondLst>
                                  <p:childTnLst>
                                    <p:set>
                                      <p:cBhvr>
                                        <p:cTn id="370" dur="1" fill="hold">
                                          <p:stCondLst>
                                            <p:cond delay="0"/>
                                          </p:stCondLst>
                                        </p:cTn>
                                        <p:tgtEl>
                                          <p:spTgt spid="4">
                                            <p:txEl>
                                              <p:pRg st="38" end="38"/>
                                            </p:txEl>
                                          </p:spTgt>
                                        </p:tgtEl>
                                        <p:attrNameLst>
                                          <p:attrName>style.visibility</p:attrName>
                                        </p:attrNameLst>
                                      </p:cBhvr>
                                      <p:to>
                                        <p:strVal val="visible"/>
                                      </p:to>
                                    </p:set>
                                    <p:anim calcmode="lin" valueType="num">
                                      <p:cBhvr>
                                        <p:cTn id="371" dur="1000" fill="hold"/>
                                        <p:tgtEl>
                                          <p:spTgt spid="4">
                                            <p:txEl>
                                              <p:pRg st="38" end="38"/>
                                            </p:txEl>
                                          </p:spTgt>
                                        </p:tgtEl>
                                        <p:attrNameLst>
                                          <p:attrName>ppt_w</p:attrName>
                                        </p:attrNameLst>
                                      </p:cBhvr>
                                      <p:tavLst>
                                        <p:tav tm="0">
                                          <p:val>
                                            <p:fltVal val="0"/>
                                          </p:val>
                                        </p:tav>
                                        <p:tav tm="100000">
                                          <p:val>
                                            <p:strVal val="#ppt_w"/>
                                          </p:val>
                                        </p:tav>
                                      </p:tavLst>
                                    </p:anim>
                                    <p:anim calcmode="lin" valueType="num">
                                      <p:cBhvr>
                                        <p:cTn id="372" dur="1000" fill="hold"/>
                                        <p:tgtEl>
                                          <p:spTgt spid="4">
                                            <p:txEl>
                                              <p:pRg st="38" end="38"/>
                                            </p:txEl>
                                          </p:spTgt>
                                        </p:tgtEl>
                                        <p:attrNameLst>
                                          <p:attrName>ppt_h</p:attrName>
                                        </p:attrNameLst>
                                      </p:cBhvr>
                                      <p:tavLst>
                                        <p:tav tm="0">
                                          <p:val>
                                            <p:fltVal val="0"/>
                                          </p:val>
                                        </p:tav>
                                        <p:tav tm="100000">
                                          <p:val>
                                            <p:strVal val="#ppt_h"/>
                                          </p:val>
                                        </p:tav>
                                      </p:tavLst>
                                    </p:anim>
                                    <p:anim calcmode="lin" valueType="num">
                                      <p:cBhvr>
                                        <p:cTn id="373" dur="1000" fill="hold"/>
                                        <p:tgtEl>
                                          <p:spTgt spid="4">
                                            <p:txEl>
                                              <p:pRg st="38" end="38"/>
                                            </p:txEl>
                                          </p:spTgt>
                                        </p:tgtEl>
                                        <p:attrNameLst>
                                          <p:attrName>style.rotation</p:attrName>
                                        </p:attrNameLst>
                                      </p:cBhvr>
                                      <p:tavLst>
                                        <p:tav tm="0">
                                          <p:val>
                                            <p:fltVal val="90"/>
                                          </p:val>
                                        </p:tav>
                                        <p:tav tm="100000">
                                          <p:val>
                                            <p:fltVal val="0"/>
                                          </p:val>
                                        </p:tav>
                                      </p:tavLst>
                                    </p:anim>
                                    <p:animEffect transition="in" filter="fade">
                                      <p:cBhvr>
                                        <p:cTn id="374" dur="1000"/>
                                        <p:tgtEl>
                                          <p:spTgt spid="4">
                                            <p:txEl>
                                              <p:pRg st="38" end="38"/>
                                            </p:txEl>
                                          </p:spTgt>
                                        </p:tgtEl>
                                      </p:cBhvr>
                                    </p:animEffect>
                                  </p:childTnLst>
                                </p:cTn>
                              </p:par>
                              <p:par>
                                <p:cTn id="375" presetID="31" presetClass="entr" presetSubtype="0" fill="hold" nodeType="withEffect">
                                  <p:stCondLst>
                                    <p:cond delay="0"/>
                                  </p:stCondLst>
                                  <p:childTnLst>
                                    <p:set>
                                      <p:cBhvr>
                                        <p:cTn id="376" dur="1" fill="hold">
                                          <p:stCondLst>
                                            <p:cond delay="0"/>
                                          </p:stCondLst>
                                        </p:cTn>
                                        <p:tgtEl>
                                          <p:spTgt spid="4">
                                            <p:txEl>
                                              <p:pRg st="39" end="39"/>
                                            </p:txEl>
                                          </p:spTgt>
                                        </p:tgtEl>
                                        <p:attrNameLst>
                                          <p:attrName>style.visibility</p:attrName>
                                        </p:attrNameLst>
                                      </p:cBhvr>
                                      <p:to>
                                        <p:strVal val="visible"/>
                                      </p:to>
                                    </p:set>
                                    <p:anim calcmode="lin" valueType="num">
                                      <p:cBhvr>
                                        <p:cTn id="377" dur="1000" fill="hold"/>
                                        <p:tgtEl>
                                          <p:spTgt spid="4">
                                            <p:txEl>
                                              <p:pRg st="39" end="39"/>
                                            </p:txEl>
                                          </p:spTgt>
                                        </p:tgtEl>
                                        <p:attrNameLst>
                                          <p:attrName>ppt_w</p:attrName>
                                        </p:attrNameLst>
                                      </p:cBhvr>
                                      <p:tavLst>
                                        <p:tav tm="0">
                                          <p:val>
                                            <p:fltVal val="0"/>
                                          </p:val>
                                        </p:tav>
                                        <p:tav tm="100000">
                                          <p:val>
                                            <p:strVal val="#ppt_w"/>
                                          </p:val>
                                        </p:tav>
                                      </p:tavLst>
                                    </p:anim>
                                    <p:anim calcmode="lin" valueType="num">
                                      <p:cBhvr>
                                        <p:cTn id="378" dur="1000" fill="hold"/>
                                        <p:tgtEl>
                                          <p:spTgt spid="4">
                                            <p:txEl>
                                              <p:pRg st="39" end="39"/>
                                            </p:txEl>
                                          </p:spTgt>
                                        </p:tgtEl>
                                        <p:attrNameLst>
                                          <p:attrName>ppt_h</p:attrName>
                                        </p:attrNameLst>
                                      </p:cBhvr>
                                      <p:tavLst>
                                        <p:tav tm="0">
                                          <p:val>
                                            <p:fltVal val="0"/>
                                          </p:val>
                                        </p:tav>
                                        <p:tav tm="100000">
                                          <p:val>
                                            <p:strVal val="#ppt_h"/>
                                          </p:val>
                                        </p:tav>
                                      </p:tavLst>
                                    </p:anim>
                                    <p:anim calcmode="lin" valueType="num">
                                      <p:cBhvr>
                                        <p:cTn id="379" dur="1000" fill="hold"/>
                                        <p:tgtEl>
                                          <p:spTgt spid="4">
                                            <p:txEl>
                                              <p:pRg st="39" end="39"/>
                                            </p:txEl>
                                          </p:spTgt>
                                        </p:tgtEl>
                                        <p:attrNameLst>
                                          <p:attrName>style.rotation</p:attrName>
                                        </p:attrNameLst>
                                      </p:cBhvr>
                                      <p:tavLst>
                                        <p:tav tm="0">
                                          <p:val>
                                            <p:fltVal val="90"/>
                                          </p:val>
                                        </p:tav>
                                        <p:tav tm="100000">
                                          <p:val>
                                            <p:fltVal val="0"/>
                                          </p:val>
                                        </p:tav>
                                      </p:tavLst>
                                    </p:anim>
                                    <p:animEffect transition="in" filter="fade">
                                      <p:cBhvr>
                                        <p:cTn id="380" dur="1000"/>
                                        <p:tgtEl>
                                          <p:spTgt spid="4">
                                            <p:txEl>
                                              <p:pRg st="39" end="39"/>
                                            </p:txEl>
                                          </p:spTgt>
                                        </p:tgtEl>
                                      </p:cBhvr>
                                    </p:animEffect>
                                  </p:childTnLst>
                                </p:cTn>
                              </p:par>
                              <p:par>
                                <p:cTn id="381" presetID="31" presetClass="entr" presetSubtype="0" fill="hold" nodeType="withEffect">
                                  <p:stCondLst>
                                    <p:cond delay="0"/>
                                  </p:stCondLst>
                                  <p:childTnLst>
                                    <p:set>
                                      <p:cBhvr>
                                        <p:cTn id="382" dur="1" fill="hold">
                                          <p:stCondLst>
                                            <p:cond delay="0"/>
                                          </p:stCondLst>
                                        </p:cTn>
                                        <p:tgtEl>
                                          <p:spTgt spid="4">
                                            <p:txEl>
                                              <p:pRg st="40" end="40"/>
                                            </p:txEl>
                                          </p:spTgt>
                                        </p:tgtEl>
                                        <p:attrNameLst>
                                          <p:attrName>style.visibility</p:attrName>
                                        </p:attrNameLst>
                                      </p:cBhvr>
                                      <p:to>
                                        <p:strVal val="visible"/>
                                      </p:to>
                                    </p:set>
                                    <p:anim calcmode="lin" valueType="num">
                                      <p:cBhvr>
                                        <p:cTn id="383" dur="1000" fill="hold"/>
                                        <p:tgtEl>
                                          <p:spTgt spid="4">
                                            <p:txEl>
                                              <p:pRg st="40" end="40"/>
                                            </p:txEl>
                                          </p:spTgt>
                                        </p:tgtEl>
                                        <p:attrNameLst>
                                          <p:attrName>ppt_w</p:attrName>
                                        </p:attrNameLst>
                                      </p:cBhvr>
                                      <p:tavLst>
                                        <p:tav tm="0">
                                          <p:val>
                                            <p:fltVal val="0"/>
                                          </p:val>
                                        </p:tav>
                                        <p:tav tm="100000">
                                          <p:val>
                                            <p:strVal val="#ppt_w"/>
                                          </p:val>
                                        </p:tav>
                                      </p:tavLst>
                                    </p:anim>
                                    <p:anim calcmode="lin" valueType="num">
                                      <p:cBhvr>
                                        <p:cTn id="384" dur="1000" fill="hold"/>
                                        <p:tgtEl>
                                          <p:spTgt spid="4">
                                            <p:txEl>
                                              <p:pRg st="40" end="40"/>
                                            </p:txEl>
                                          </p:spTgt>
                                        </p:tgtEl>
                                        <p:attrNameLst>
                                          <p:attrName>ppt_h</p:attrName>
                                        </p:attrNameLst>
                                      </p:cBhvr>
                                      <p:tavLst>
                                        <p:tav tm="0">
                                          <p:val>
                                            <p:fltVal val="0"/>
                                          </p:val>
                                        </p:tav>
                                        <p:tav tm="100000">
                                          <p:val>
                                            <p:strVal val="#ppt_h"/>
                                          </p:val>
                                        </p:tav>
                                      </p:tavLst>
                                    </p:anim>
                                    <p:anim calcmode="lin" valueType="num">
                                      <p:cBhvr>
                                        <p:cTn id="385" dur="1000" fill="hold"/>
                                        <p:tgtEl>
                                          <p:spTgt spid="4">
                                            <p:txEl>
                                              <p:pRg st="40" end="40"/>
                                            </p:txEl>
                                          </p:spTgt>
                                        </p:tgtEl>
                                        <p:attrNameLst>
                                          <p:attrName>style.rotation</p:attrName>
                                        </p:attrNameLst>
                                      </p:cBhvr>
                                      <p:tavLst>
                                        <p:tav tm="0">
                                          <p:val>
                                            <p:fltVal val="90"/>
                                          </p:val>
                                        </p:tav>
                                        <p:tav tm="100000">
                                          <p:val>
                                            <p:fltVal val="0"/>
                                          </p:val>
                                        </p:tav>
                                      </p:tavLst>
                                    </p:anim>
                                    <p:animEffect transition="in" filter="fade">
                                      <p:cBhvr>
                                        <p:cTn id="386" dur="1000"/>
                                        <p:tgtEl>
                                          <p:spTgt spid="4">
                                            <p:txEl>
                                              <p:pRg st="40" end="40"/>
                                            </p:txEl>
                                          </p:spTgt>
                                        </p:tgtEl>
                                      </p:cBhvr>
                                    </p:animEffect>
                                  </p:childTnLst>
                                </p:cTn>
                              </p:par>
                              <p:par>
                                <p:cTn id="387" presetID="31" presetClass="entr" presetSubtype="0" fill="hold" nodeType="withEffect">
                                  <p:stCondLst>
                                    <p:cond delay="0"/>
                                  </p:stCondLst>
                                  <p:childTnLst>
                                    <p:set>
                                      <p:cBhvr>
                                        <p:cTn id="388" dur="1" fill="hold">
                                          <p:stCondLst>
                                            <p:cond delay="0"/>
                                          </p:stCondLst>
                                        </p:cTn>
                                        <p:tgtEl>
                                          <p:spTgt spid="4">
                                            <p:txEl>
                                              <p:pRg st="41" end="41"/>
                                            </p:txEl>
                                          </p:spTgt>
                                        </p:tgtEl>
                                        <p:attrNameLst>
                                          <p:attrName>style.visibility</p:attrName>
                                        </p:attrNameLst>
                                      </p:cBhvr>
                                      <p:to>
                                        <p:strVal val="visible"/>
                                      </p:to>
                                    </p:set>
                                    <p:anim calcmode="lin" valueType="num">
                                      <p:cBhvr>
                                        <p:cTn id="389" dur="1000" fill="hold"/>
                                        <p:tgtEl>
                                          <p:spTgt spid="4">
                                            <p:txEl>
                                              <p:pRg st="41" end="41"/>
                                            </p:txEl>
                                          </p:spTgt>
                                        </p:tgtEl>
                                        <p:attrNameLst>
                                          <p:attrName>ppt_w</p:attrName>
                                        </p:attrNameLst>
                                      </p:cBhvr>
                                      <p:tavLst>
                                        <p:tav tm="0">
                                          <p:val>
                                            <p:fltVal val="0"/>
                                          </p:val>
                                        </p:tav>
                                        <p:tav tm="100000">
                                          <p:val>
                                            <p:strVal val="#ppt_w"/>
                                          </p:val>
                                        </p:tav>
                                      </p:tavLst>
                                    </p:anim>
                                    <p:anim calcmode="lin" valueType="num">
                                      <p:cBhvr>
                                        <p:cTn id="390" dur="1000" fill="hold"/>
                                        <p:tgtEl>
                                          <p:spTgt spid="4">
                                            <p:txEl>
                                              <p:pRg st="41" end="41"/>
                                            </p:txEl>
                                          </p:spTgt>
                                        </p:tgtEl>
                                        <p:attrNameLst>
                                          <p:attrName>ppt_h</p:attrName>
                                        </p:attrNameLst>
                                      </p:cBhvr>
                                      <p:tavLst>
                                        <p:tav tm="0">
                                          <p:val>
                                            <p:fltVal val="0"/>
                                          </p:val>
                                        </p:tav>
                                        <p:tav tm="100000">
                                          <p:val>
                                            <p:strVal val="#ppt_h"/>
                                          </p:val>
                                        </p:tav>
                                      </p:tavLst>
                                    </p:anim>
                                    <p:anim calcmode="lin" valueType="num">
                                      <p:cBhvr>
                                        <p:cTn id="391" dur="1000" fill="hold"/>
                                        <p:tgtEl>
                                          <p:spTgt spid="4">
                                            <p:txEl>
                                              <p:pRg st="41" end="41"/>
                                            </p:txEl>
                                          </p:spTgt>
                                        </p:tgtEl>
                                        <p:attrNameLst>
                                          <p:attrName>style.rotation</p:attrName>
                                        </p:attrNameLst>
                                      </p:cBhvr>
                                      <p:tavLst>
                                        <p:tav tm="0">
                                          <p:val>
                                            <p:fltVal val="90"/>
                                          </p:val>
                                        </p:tav>
                                        <p:tav tm="100000">
                                          <p:val>
                                            <p:fltVal val="0"/>
                                          </p:val>
                                        </p:tav>
                                      </p:tavLst>
                                    </p:anim>
                                    <p:animEffect transition="in" filter="fade">
                                      <p:cBhvr>
                                        <p:cTn id="392" dur="1000"/>
                                        <p:tgtEl>
                                          <p:spTgt spid="4">
                                            <p:txEl>
                                              <p:pRg st="41" end="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18892"/>
            <a:ext cx="8089855" cy="6168232"/>
          </a:xfrm>
        </p:spPr>
        <p:txBody>
          <a:bodyPr numCol="2">
            <a:noAutofit/>
          </a:bodyPr>
          <a:lstStyle/>
          <a:p>
            <a:pPr marL="0" lvl="0" indent="0">
              <a:buNone/>
            </a:pPr>
            <a:r>
              <a:rPr lang="en-US" b="1" dirty="0"/>
              <a:t>March 4, 2015 - </a:t>
            </a:r>
            <a:r>
              <a:rPr lang="en-US" dirty="0"/>
              <a:t>Sacramento</a:t>
            </a:r>
            <a:br>
              <a:rPr lang="en-US" dirty="0"/>
            </a:br>
            <a:r>
              <a:rPr lang="en-US" b="1" dirty="0"/>
              <a:t>March 10, 2015 - </a:t>
            </a:r>
            <a:r>
              <a:rPr lang="en-US" dirty="0"/>
              <a:t>Sacramento</a:t>
            </a:r>
            <a:br>
              <a:rPr lang="en-US" b="1" dirty="0"/>
            </a:br>
            <a:r>
              <a:rPr lang="en-US" b="1" dirty="0"/>
              <a:t>June 16, 2015</a:t>
            </a:r>
          </a:p>
          <a:p>
            <a:pPr lvl="1"/>
            <a:r>
              <a:rPr lang="en-US" sz="2000" dirty="0"/>
              <a:t>San Diego</a:t>
            </a:r>
          </a:p>
          <a:p>
            <a:pPr lvl="1"/>
            <a:r>
              <a:rPr lang="en-US" sz="2000" dirty="0"/>
              <a:t>Los Angeles</a:t>
            </a:r>
          </a:p>
          <a:p>
            <a:pPr lvl="1"/>
            <a:r>
              <a:rPr lang="en-US" sz="2000" dirty="0"/>
              <a:t>Whittier</a:t>
            </a:r>
          </a:p>
          <a:p>
            <a:pPr lvl="1"/>
            <a:r>
              <a:rPr lang="en-US" sz="2000" dirty="0"/>
              <a:t>Sacramento</a:t>
            </a:r>
          </a:p>
          <a:p>
            <a:pPr lvl="1"/>
            <a:r>
              <a:rPr lang="en-US" sz="2000" dirty="0"/>
              <a:t>Oakland</a:t>
            </a:r>
          </a:p>
          <a:p>
            <a:pPr lvl="1"/>
            <a:r>
              <a:rPr lang="en-US" sz="2000" dirty="0"/>
              <a:t>San Francisco</a:t>
            </a:r>
            <a:endParaRPr lang="en-US" sz="2000" b="1" dirty="0"/>
          </a:p>
          <a:p>
            <a:pPr marL="228600" lvl="1" indent="0">
              <a:buNone/>
            </a:pPr>
            <a:r>
              <a:rPr lang="en-US" sz="2000" b="1" dirty="0"/>
              <a:t>September 2, 2015</a:t>
            </a:r>
          </a:p>
          <a:p>
            <a:pPr lvl="2"/>
            <a:r>
              <a:rPr lang="en-US" sz="2000" dirty="0"/>
              <a:t>San Diego</a:t>
            </a:r>
          </a:p>
          <a:p>
            <a:pPr lvl="2"/>
            <a:r>
              <a:rPr lang="en-US" sz="2000" dirty="0"/>
              <a:t>Los Angeles</a:t>
            </a:r>
          </a:p>
          <a:p>
            <a:pPr marL="228600" lvl="1" indent="0">
              <a:buNone/>
            </a:pPr>
            <a:r>
              <a:rPr lang="en-US" sz="2000" b="1" dirty="0"/>
              <a:t>September 3, 2015</a:t>
            </a:r>
          </a:p>
          <a:p>
            <a:pPr lvl="2"/>
            <a:r>
              <a:rPr lang="en-US" sz="2000" dirty="0"/>
              <a:t>Santa Barbara</a:t>
            </a:r>
          </a:p>
          <a:p>
            <a:pPr lvl="2"/>
            <a:r>
              <a:rPr lang="en-US" sz="2000" dirty="0"/>
              <a:t>Bakersfield</a:t>
            </a:r>
          </a:p>
          <a:p>
            <a:pPr lvl="2"/>
            <a:r>
              <a:rPr lang="en-US" sz="2000" dirty="0"/>
              <a:t>Sacramento</a:t>
            </a:r>
          </a:p>
          <a:p>
            <a:pPr marL="457200" lvl="2" indent="0">
              <a:buNone/>
            </a:pPr>
            <a:r>
              <a:rPr lang="en-US" sz="2000" b="1" dirty="0"/>
              <a:t>December 10, 2015</a:t>
            </a:r>
          </a:p>
          <a:p>
            <a:pPr lvl="2"/>
            <a:r>
              <a:rPr lang="en-US" sz="2000" dirty="0"/>
              <a:t>San Diego</a:t>
            </a:r>
          </a:p>
          <a:p>
            <a:pPr lvl="2"/>
            <a:r>
              <a:rPr lang="en-US" sz="2000" dirty="0"/>
              <a:t>Berkeley</a:t>
            </a:r>
          </a:p>
          <a:p>
            <a:pPr lvl="2"/>
            <a:r>
              <a:rPr lang="en-US" sz="2000" dirty="0"/>
              <a:t>Sacramento</a:t>
            </a:r>
          </a:p>
          <a:p>
            <a:pPr marL="457200" lvl="2" indent="0">
              <a:buNone/>
            </a:pPr>
            <a:r>
              <a:rPr lang="en-US" sz="2000" b="1" dirty="0"/>
              <a:t>January 19, 2016</a:t>
            </a:r>
          </a:p>
          <a:p>
            <a:pPr marL="457200" lvl="2" indent="0">
              <a:buNone/>
            </a:pPr>
            <a:r>
              <a:rPr lang="en-US" sz="2000" dirty="0"/>
              <a:t>State of the State</a:t>
            </a:r>
          </a:p>
          <a:p>
            <a:pPr marL="457200" lvl="2" indent="0">
              <a:buNone/>
            </a:pPr>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52988" y="2326640"/>
            <a:ext cx="5340141" cy="2905760"/>
          </a:xfrm>
          <a:prstGeom prst="rect">
            <a:avLst/>
          </a:prstGeom>
        </p:spPr>
      </p:pic>
    </p:spTree>
    <p:extLst>
      <p:ext uri="{BB962C8B-B14F-4D97-AF65-F5344CB8AC3E}">
        <p14:creationId xmlns:p14="http://schemas.microsoft.com/office/powerpoint/2010/main" val="340782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b="1" dirty="0" err="1"/>
              <a:t>Mitines</a:t>
            </a:r>
            <a:r>
              <a:rPr lang="es-ES" b="1" dirty="0"/>
              <a:t> de la Coalición </a:t>
            </a:r>
            <a:r>
              <a:rPr lang="es-ES" b="1" dirty="0" err="1"/>
              <a:t>Lanterman</a:t>
            </a:r>
            <a:r>
              <a:rPr lang="es-ES" b="1" dirty="0"/>
              <a:t>: 4 de marzo de 2015 (Audiencia del presupuesto de apertura)</a:t>
            </a:r>
            <a:endParaRPr lang="en-US" sz="3100" b="1" dirty="0"/>
          </a:p>
        </p:txBody>
      </p:sp>
      <p:pic>
        <p:nvPicPr>
          <p:cNvPr id="4" name="Picture 3" descr="IMG_3017.JPG"/>
          <p:cNvPicPr>
            <a:picLocks noChangeAspect="1"/>
          </p:cNvPicPr>
          <p:nvPr/>
        </p:nvPicPr>
        <p:blipFill rotWithShape="1">
          <a:blip r:embed="rId3">
            <a:extLst>
              <a:ext uri="{28A0092B-C50C-407E-A947-70E740481C1C}">
                <a14:useLocalDpi xmlns:a14="http://schemas.microsoft.com/office/drawing/2010/main" val="0"/>
              </a:ext>
            </a:extLst>
          </a:blip>
          <a:srcRect r="17928"/>
          <a:stretch/>
        </p:blipFill>
        <p:spPr>
          <a:xfrm>
            <a:off x="360948" y="1954135"/>
            <a:ext cx="8355262" cy="4676602"/>
          </a:xfrm>
          <a:prstGeom prst="rect">
            <a:avLst/>
          </a:prstGeom>
        </p:spPr>
      </p:pic>
    </p:spTree>
    <p:extLst>
      <p:ext uri="{BB962C8B-B14F-4D97-AF65-F5344CB8AC3E}">
        <p14:creationId xmlns:p14="http://schemas.microsoft.com/office/powerpoint/2010/main" val="24185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50" y="68798"/>
            <a:ext cx="3958319" cy="1450757"/>
          </a:xfrm>
        </p:spPr>
        <p:txBody>
          <a:bodyPr>
            <a:normAutofit/>
          </a:bodyPr>
          <a:lstStyle/>
          <a:p>
            <a:pPr algn="ctr"/>
            <a:r>
              <a:rPr lang="en-US" b="1" dirty="0"/>
              <a:t>March 10, 2015</a:t>
            </a:r>
            <a:br>
              <a:rPr lang="en-US" dirty="0"/>
            </a:br>
            <a:r>
              <a:rPr lang="en-US" sz="2000" b="1" dirty="0"/>
              <a:t>(30</a:t>
            </a:r>
            <a:r>
              <a:rPr lang="en-US" sz="2000" b="1" baseline="30000" dirty="0"/>
              <a:t>th</a:t>
            </a:r>
            <a:r>
              <a:rPr lang="en-US" sz="2000" b="1" dirty="0"/>
              <a:t> Anniversary of Arc v DDS: the Entitlement Decision)</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b="40197"/>
          <a:stretch/>
        </p:blipFill>
        <p:spPr>
          <a:xfrm>
            <a:off x="6980" y="2298557"/>
            <a:ext cx="2559150" cy="2040600"/>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b="34064"/>
          <a:stretch/>
        </p:blipFill>
        <p:spPr>
          <a:xfrm>
            <a:off x="0" y="68798"/>
            <a:ext cx="2559150" cy="224985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80" y="4339157"/>
            <a:ext cx="2559150" cy="3412200"/>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3998" b="7255"/>
          <a:stretch/>
        </p:blipFill>
        <p:spPr>
          <a:xfrm>
            <a:off x="2550043" y="3256916"/>
            <a:ext cx="2200929" cy="3164652"/>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16534" y="0"/>
            <a:ext cx="2561712" cy="3412200"/>
          </a:xfrm>
          <a:prstGeom prst="rect">
            <a:avLst/>
          </a:prstGeom>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val="0"/>
              </a:ext>
            </a:extLst>
          </a:blip>
          <a:srcRect l="10853" t="7762" r="35386" b="33195"/>
          <a:stretch/>
        </p:blipFill>
        <p:spPr>
          <a:xfrm>
            <a:off x="4722316" y="3241108"/>
            <a:ext cx="2171948" cy="3180459"/>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23514" y="5118575"/>
            <a:ext cx="2593270" cy="1944953"/>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623514" y="3381214"/>
            <a:ext cx="2554732" cy="1915886"/>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val="0"/>
              </a:ext>
            </a:extLst>
          </a:blip>
          <a:srcRect l="5409" t="49911" r="2328" b="5714"/>
          <a:stretch/>
        </p:blipFill>
        <p:spPr>
          <a:xfrm>
            <a:off x="2208750" y="1543412"/>
            <a:ext cx="4750215" cy="1713504"/>
          </a:xfrm>
          <a:prstGeom prst="rect">
            <a:avLst/>
          </a:prstGeom>
        </p:spPr>
      </p:pic>
    </p:spTree>
    <p:extLst>
      <p:ext uri="{BB962C8B-B14F-4D97-AF65-F5344CB8AC3E}">
        <p14:creationId xmlns:p14="http://schemas.microsoft.com/office/powerpoint/2010/main" val="190738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May 2015:  Senate Proposal</a:t>
            </a:r>
            <a:endParaRPr lang="en-US" sz="2700" b="1" dirty="0"/>
          </a:p>
        </p:txBody>
      </p:sp>
      <p:sp>
        <p:nvSpPr>
          <p:cNvPr id="3" name="Rectangle 2"/>
          <p:cNvSpPr/>
          <p:nvPr/>
        </p:nvSpPr>
        <p:spPr>
          <a:xfrm>
            <a:off x="139424" y="1737361"/>
            <a:ext cx="5507422" cy="4401205"/>
          </a:xfrm>
          <a:prstGeom prst="rect">
            <a:avLst/>
          </a:prstGeom>
        </p:spPr>
        <p:txBody>
          <a:bodyPr wrap="square">
            <a:spAutoFit/>
          </a:bodyPr>
          <a:lstStyle/>
          <a:p>
            <a:r>
              <a:rPr lang="es-ES" sz="2000" dirty="0"/>
              <a:t>El Senado dispuso, a partir del 1 de julio de 2015, un aumento de la tarifa del 10 por ciento para los servicios de vida asistida, empleo asistido y descanso, y un aumento de la tarifa del cinco por ciento para los servicios de transporte; proporcionó a cada uno de los 21 centros regionales un puesto de coordinador dental y un puesto de coordinador forense, y aprobó un aumento del 10 por ciento en el contrato de defensa de los derechos del cliente. El Senado también otorgó un aumento correspondiente del 10 por ciento a la parte del programa de empleo respaldado financiado por el Departamento de Rehabilitación (consulte la discusión en ese punto).</a:t>
            </a:r>
            <a:endParaRPr lang="en-US" sz="2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6846" y="2046462"/>
            <a:ext cx="2909100" cy="3765586"/>
          </a:xfrm>
        </p:spPr>
      </p:pic>
    </p:spTree>
    <p:extLst>
      <p:ext uri="{BB962C8B-B14F-4D97-AF65-F5344CB8AC3E}">
        <p14:creationId xmlns:p14="http://schemas.microsoft.com/office/powerpoint/2010/main" val="395579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May 2015:  Assembly Proposal</a:t>
            </a:r>
            <a:endParaRPr lang="en-US" sz="27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6041" y="2049516"/>
            <a:ext cx="3025504" cy="4039205"/>
          </a:xfrm>
        </p:spPr>
      </p:pic>
      <p:sp>
        <p:nvSpPr>
          <p:cNvPr id="3" name="Rectangle 2"/>
          <p:cNvSpPr/>
          <p:nvPr/>
        </p:nvSpPr>
        <p:spPr>
          <a:xfrm>
            <a:off x="-1" y="1737361"/>
            <a:ext cx="5360277" cy="4524315"/>
          </a:xfrm>
          <a:prstGeom prst="rect">
            <a:avLst/>
          </a:prstGeom>
        </p:spPr>
        <p:txBody>
          <a:bodyPr wrap="square">
            <a:spAutoFit/>
          </a:bodyPr>
          <a:lstStyle/>
          <a:p>
            <a:r>
              <a:rPr lang="es-ES" dirty="0"/>
              <a:t>Aunque la Agencia de Salud y Servicios Humanos y el DDS han estado trabajando junto con las partes interesadas para analizar las tarifas y posiblemente establecer una nueva estructura de tarifas, no se ha presentado ninguna propuesta en este momento. Este Subcomité sostuvo una conversación detallada sobre las tarifas en su audiencia del 4 de marzo de 2015 y afirmó su firme apoyo a esta propuesta en la audiencia del 18 de mayo de 2015.</a:t>
            </a:r>
          </a:p>
          <a:p>
            <a:r>
              <a:rPr lang="es-ES" dirty="0"/>
              <a:t>En este momento, al Subcomité le gustaría proponer un aumento de $82,5 millones del Fondo General para gastos de POS y OPS para proporcionar un aumento de tarifa del diez por ciento en etapas durante dos años. Las tarifas aumentarían cinco por ciento el 1 de enero de 2016 y aumentarían otro cinco por ciento en 2016-17.</a:t>
            </a:r>
            <a:endParaRPr lang="en-US" dirty="0"/>
          </a:p>
        </p:txBody>
      </p:sp>
    </p:spTree>
    <p:extLst>
      <p:ext uri="{BB962C8B-B14F-4D97-AF65-F5344CB8AC3E}">
        <p14:creationId xmlns:p14="http://schemas.microsoft.com/office/powerpoint/2010/main" val="135964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June 2015:  Agreement</a:t>
            </a:r>
            <a:endParaRPr lang="en-US" sz="2700" b="1" dirty="0"/>
          </a:p>
        </p:txBody>
      </p:sp>
      <p:sp>
        <p:nvSpPr>
          <p:cNvPr id="3" name="Rectangle 2"/>
          <p:cNvSpPr/>
          <p:nvPr/>
        </p:nvSpPr>
        <p:spPr>
          <a:xfrm>
            <a:off x="-1" y="1619196"/>
            <a:ext cx="5250427" cy="4401205"/>
          </a:xfrm>
          <a:prstGeom prst="rect">
            <a:avLst/>
          </a:prstGeom>
        </p:spPr>
        <p:txBody>
          <a:bodyPr wrap="square">
            <a:spAutoFit/>
          </a:bodyPr>
          <a:lstStyle/>
          <a:p>
            <a:r>
              <a:rPr lang="es-ES" sz="2000" dirty="0"/>
              <a:t>El comité de conferencia de la Asamblea y el Senado acordaron un compromiso de un aumento del 2,5 % para </a:t>
            </a:r>
            <a:r>
              <a:rPr lang="es-ES" sz="2000" dirty="0" err="1"/>
              <a:t>Respite</a:t>
            </a:r>
            <a:r>
              <a:rPr lang="es-ES" sz="2000" dirty="0"/>
              <a:t> y SLS a partir del 1 de julio de 2016 y luego aumentaron en enero de 2017. Los Centros Regionales 2,5 % y todos los demás servicios comenzaron en enero de 2016 con la intención de aumentar el próximo año . El gobernador Brown convenció a los líderes de eliminar las partidas presupuestarias del DDS y colocarlas en una sesión "especial" extraordinaria para que se resuelva después de que se resolviera el problema del impuesto a las organizaciones de atención administrada. La MCO valía más de mil millones de dólares.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5890" y="2474399"/>
            <a:ext cx="3439938" cy="2576633"/>
          </a:xfrm>
        </p:spPr>
      </p:pic>
    </p:spTree>
    <p:extLst>
      <p:ext uri="{BB962C8B-B14F-4D97-AF65-F5344CB8AC3E}">
        <p14:creationId xmlns:p14="http://schemas.microsoft.com/office/powerpoint/2010/main" val="19925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June 16, 2015: San Diego </a:t>
            </a:r>
            <a:br>
              <a:rPr lang="en-US" b="1" dirty="0"/>
            </a:br>
            <a:r>
              <a:rPr lang="en-US" sz="2700" b="1" dirty="0"/>
              <a:t>(statewide reaction to removing us from the budget)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075" y="1737361"/>
            <a:ext cx="6074592" cy="5048070"/>
          </a:xfrm>
        </p:spPr>
      </p:pic>
    </p:spTree>
    <p:extLst>
      <p:ext uri="{BB962C8B-B14F-4D97-AF65-F5344CB8AC3E}">
        <p14:creationId xmlns:p14="http://schemas.microsoft.com/office/powerpoint/2010/main" val="212933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Los Angeles </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791" y="1737361"/>
            <a:ext cx="8384138" cy="4670952"/>
          </a:xfrm>
        </p:spPr>
      </p:pic>
    </p:spTree>
    <p:extLst>
      <p:ext uri="{BB962C8B-B14F-4D97-AF65-F5344CB8AC3E}">
        <p14:creationId xmlns:p14="http://schemas.microsoft.com/office/powerpoint/2010/main" val="247230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278792" y="453772"/>
            <a:ext cx="8424941" cy="3908762"/>
          </a:xfrm>
          <a:prstGeom prst="rect">
            <a:avLst/>
          </a:prstGeom>
          <a:noFill/>
        </p:spPr>
        <p:txBody>
          <a:bodyPr wrap="square" rtlCol="0">
            <a:spAutoFit/>
          </a:bodyPr>
          <a:lstStyle/>
          <a:p>
            <a:pPr algn="ctr"/>
            <a:r>
              <a:rPr lang="es-ES" sz="5400" dirty="0">
                <a:latin typeface="Bradley Hand ITC" panose="03070402050302030203" pitchFamily="66" charset="0"/>
              </a:rPr>
              <a:t>Ir juntos es un comienzo; mantenerse juntos es progreso; trabajar juntos es el éxito.</a:t>
            </a:r>
            <a:r>
              <a:rPr lang="en-US" sz="5400" dirty="0">
                <a:latin typeface="Bradley Hand ITC" panose="03070402050302030203" pitchFamily="66" charset="0"/>
              </a:rPr>
              <a:t>. </a:t>
            </a:r>
          </a:p>
          <a:p>
            <a:pPr algn="ctr"/>
            <a:r>
              <a:rPr lang="en-US" sz="3200" b="1" i="1" dirty="0">
                <a:latin typeface="Bradley Hand ITC" panose="03070402050302030203" pitchFamily="66" charset="0"/>
              </a:rPr>
              <a:t>Henry Ford</a:t>
            </a:r>
            <a:endParaRPr lang="en-US" sz="3200" b="1" i="1" dirty="0">
              <a:effectLst/>
              <a:latin typeface="Bradley Hand ITC" panose="03070402050302030203" pitchFamily="66" charset="0"/>
            </a:endParaRPr>
          </a:p>
        </p:txBody>
      </p:sp>
    </p:spTree>
    <p:extLst>
      <p:ext uri="{BB962C8B-B14F-4D97-AF65-F5344CB8AC3E}">
        <p14:creationId xmlns:p14="http://schemas.microsoft.com/office/powerpoint/2010/main" val="1166096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Whittier</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784" t="20607" r="6341" b="25731"/>
          <a:stretch/>
        </p:blipFill>
        <p:spPr>
          <a:xfrm>
            <a:off x="822960" y="1692881"/>
            <a:ext cx="7518400" cy="5141894"/>
          </a:xfrm>
        </p:spPr>
      </p:pic>
    </p:spTree>
    <p:extLst>
      <p:ext uri="{BB962C8B-B14F-4D97-AF65-F5344CB8AC3E}">
        <p14:creationId xmlns:p14="http://schemas.microsoft.com/office/powerpoint/2010/main" val="1015514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Oakland</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69065" y="1855335"/>
            <a:ext cx="5363633" cy="4022725"/>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3703" y="1846263"/>
            <a:ext cx="3023848" cy="4031797"/>
          </a:xfrm>
          <a:prstGeom prst="rect">
            <a:avLst/>
          </a:prstGeom>
        </p:spPr>
      </p:pic>
    </p:spTree>
    <p:extLst>
      <p:ext uri="{BB962C8B-B14F-4D97-AF65-F5344CB8AC3E}">
        <p14:creationId xmlns:p14="http://schemas.microsoft.com/office/powerpoint/2010/main" val="1120163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San Francisco</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043093" y="1737361"/>
            <a:ext cx="6847840" cy="5135880"/>
          </a:xfrm>
        </p:spPr>
      </p:pic>
    </p:spTree>
    <p:extLst>
      <p:ext uri="{BB962C8B-B14F-4D97-AF65-F5344CB8AC3E}">
        <p14:creationId xmlns:p14="http://schemas.microsoft.com/office/powerpoint/2010/main" val="2398434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Sacramento</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47370" y="1846263"/>
            <a:ext cx="5894979" cy="4436889"/>
          </a:xfrm>
        </p:spPr>
      </p:pic>
    </p:spTree>
    <p:extLst>
      <p:ext uri="{BB962C8B-B14F-4D97-AF65-F5344CB8AC3E}">
        <p14:creationId xmlns:p14="http://schemas.microsoft.com/office/powerpoint/2010/main" val="3892011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September 3, 2015 </a:t>
            </a:r>
            <a:br>
              <a:rPr lang="en-US" b="1" dirty="0"/>
            </a:br>
            <a:r>
              <a:rPr lang="en-US" sz="3100" b="1" i="1" dirty="0"/>
              <a:t>(We’re Here to Speak for justice Rallies – Includes “Build Up” rallies on the 2nd) </a:t>
            </a:r>
            <a:endParaRPr lang="en-US" sz="3100" i="1" dirty="0"/>
          </a:p>
        </p:txBody>
      </p:sp>
      <p:pic>
        <p:nvPicPr>
          <p:cNvPr id="5" name="Content Placeholder 4" descr="Postcard Front.jp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318260" y="1737361"/>
            <a:ext cx="6553200" cy="5051668"/>
          </a:xfrm>
          <a:prstGeom prst="rect">
            <a:avLst/>
          </a:prstGeom>
        </p:spPr>
      </p:pic>
    </p:spTree>
    <p:extLst>
      <p:ext uri="{BB962C8B-B14F-4D97-AF65-F5344CB8AC3E}">
        <p14:creationId xmlns:p14="http://schemas.microsoft.com/office/powerpoint/2010/main" val="22623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September 2, 2015: San Diego</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84914" y="1846263"/>
            <a:ext cx="4461101" cy="4461101"/>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958" y="2294845"/>
            <a:ext cx="4224197" cy="3126241"/>
          </a:xfrm>
          <a:prstGeom prst="rect">
            <a:avLst/>
          </a:prstGeom>
        </p:spPr>
      </p:pic>
    </p:spTree>
    <p:extLst>
      <p:ext uri="{BB962C8B-B14F-4D97-AF65-F5344CB8AC3E}">
        <p14:creationId xmlns:p14="http://schemas.microsoft.com/office/powerpoint/2010/main" val="1139632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6604"/>
            <a:ext cx="7680960" cy="1450757"/>
          </a:xfrm>
        </p:spPr>
        <p:txBody>
          <a:bodyPr/>
          <a:lstStyle/>
          <a:p>
            <a:r>
              <a:rPr lang="en-US" b="1" dirty="0"/>
              <a:t>September 2, 2015: Los Angeles</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4645" y="1813561"/>
            <a:ext cx="2983098" cy="446070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897" y="2068286"/>
            <a:ext cx="5537969" cy="3794351"/>
          </a:xfrm>
          <a:prstGeom prst="rect">
            <a:avLst/>
          </a:prstGeom>
        </p:spPr>
      </p:pic>
    </p:spTree>
    <p:extLst>
      <p:ext uri="{BB962C8B-B14F-4D97-AF65-F5344CB8AC3E}">
        <p14:creationId xmlns:p14="http://schemas.microsoft.com/office/powerpoint/2010/main" val="366524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286604"/>
            <a:ext cx="8382000" cy="1450757"/>
          </a:xfrm>
        </p:spPr>
        <p:txBody>
          <a:bodyPr/>
          <a:lstStyle/>
          <a:p>
            <a:r>
              <a:rPr lang="en-US" b="1" dirty="0"/>
              <a:t>September 3, 2015: Santa Barbara</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85467" y="2511907"/>
            <a:ext cx="4311032" cy="2381826"/>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6499" y="2511907"/>
            <a:ext cx="4449650" cy="2381826"/>
          </a:xfrm>
          <a:prstGeom prst="rect">
            <a:avLst/>
          </a:prstGeom>
        </p:spPr>
      </p:pic>
    </p:spTree>
    <p:extLst>
      <p:ext uri="{BB962C8B-B14F-4D97-AF65-F5344CB8AC3E}">
        <p14:creationId xmlns:p14="http://schemas.microsoft.com/office/powerpoint/2010/main" val="159603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September 3, 2015: Bakersfield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82297" y="1846263"/>
            <a:ext cx="5839731" cy="4379798"/>
          </a:xfrm>
        </p:spPr>
      </p:pic>
    </p:spTree>
    <p:extLst>
      <p:ext uri="{BB962C8B-B14F-4D97-AF65-F5344CB8AC3E}">
        <p14:creationId xmlns:p14="http://schemas.microsoft.com/office/powerpoint/2010/main" val="946956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286604"/>
            <a:ext cx="7822474" cy="1450757"/>
          </a:xfrm>
        </p:spPr>
        <p:txBody>
          <a:bodyPr/>
          <a:lstStyle/>
          <a:p>
            <a:r>
              <a:rPr lang="en-US" b="1" dirty="0"/>
              <a:t>September 3, 2015: Sacramento </a:t>
            </a:r>
            <a:endParaRPr lang="en-US" dirty="0"/>
          </a:p>
        </p:txBody>
      </p:sp>
      <p:pic>
        <p:nvPicPr>
          <p:cNvPr id="4" name="Content Placeholder 3" descr="Sept3_4.jp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590801" y="1846262"/>
            <a:ext cx="3640666" cy="4854223"/>
          </a:xfrm>
        </p:spPr>
      </p:pic>
    </p:spTree>
    <p:extLst>
      <p:ext uri="{BB962C8B-B14F-4D97-AF65-F5344CB8AC3E}">
        <p14:creationId xmlns:p14="http://schemas.microsoft.com/office/powerpoint/2010/main" val="302014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59" y="375919"/>
            <a:ext cx="7728373" cy="907628"/>
          </a:xfrm>
        </p:spPr>
        <p:txBody>
          <a:bodyPr/>
          <a:lstStyle/>
          <a:p>
            <a:r>
              <a:rPr lang="en-US" b="1" dirty="0"/>
              <a:t>Year One: “8 Points Campaign”</a:t>
            </a:r>
            <a:endParaRPr lang="en-US" dirty="0"/>
          </a:p>
        </p:txBody>
      </p:sp>
      <p:sp>
        <p:nvSpPr>
          <p:cNvPr id="3" name="Content Placeholder 2"/>
          <p:cNvSpPr>
            <a:spLocks noGrp="1"/>
          </p:cNvSpPr>
          <p:nvPr>
            <p:ph idx="1"/>
          </p:nvPr>
        </p:nvSpPr>
        <p:spPr>
          <a:xfrm>
            <a:off x="270933" y="1788161"/>
            <a:ext cx="8686800" cy="4893733"/>
          </a:xfrm>
        </p:spPr>
        <p:txBody>
          <a:bodyPr>
            <a:normAutofit/>
          </a:bodyPr>
          <a:lstStyle/>
          <a:p>
            <a:r>
              <a:rPr lang="es-ES" sz="2400" dirty="0"/>
              <a:t>(1) Cierres de CC,</a:t>
            </a:r>
          </a:p>
          <a:p>
            <a:r>
              <a:rPr lang="es-ES" sz="2400" dirty="0"/>
              <a:t>(2) aumento de la tasa del 5%,</a:t>
            </a:r>
          </a:p>
          <a:p>
            <a:r>
              <a:rPr lang="es-ES" sz="2400" dirty="0"/>
              <a:t>(3) reforma tarifaria,</a:t>
            </a:r>
          </a:p>
          <a:p>
            <a:r>
              <a:rPr lang="es-ES" sz="2400" dirty="0"/>
              <a:t>(4) revertir el inicio anticipado,</a:t>
            </a:r>
          </a:p>
          <a:p>
            <a:r>
              <a:rPr lang="es-ES" sz="2400" dirty="0"/>
              <a:t>(5) revertir el Empleo con Apoyo,</a:t>
            </a:r>
          </a:p>
          <a:p>
            <a:r>
              <a:rPr lang="es-ES" sz="2400" dirty="0"/>
              <a:t>(6) apoyar a las familias a través de mejoras de relevo, incluida la eliminación de las tapas,</a:t>
            </a:r>
          </a:p>
          <a:p>
            <a:r>
              <a:rPr lang="es-ES" sz="2400" dirty="0"/>
              <a:t>(7) terminar con los copagos y corregir el problema de los deducibles,</a:t>
            </a:r>
          </a:p>
          <a:p>
            <a:r>
              <a:rPr lang="es-ES" sz="2400" dirty="0"/>
              <a:t>(8) arreglar otras auditorías de cambios administrativos, pagos familiares y porcentajes de gastos generales.</a:t>
            </a:r>
            <a:endParaRPr lang="en-US" sz="2400" dirty="0"/>
          </a:p>
        </p:txBody>
      </p:sp>
    </p:spTree>
    <p:extLst>
      <p:ext uri="{BB962C8B-B14F-4D97-AF65-F5344CB8AC3E}">
        <p14:creationId xmlns:p14="http://schemas.microsoft.com/office/powerpoint/2010/main" val="27109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4133.JPG"/>
          <p:cNvPicPr>
            <a:picLocks noGrp="1" noChangeAspect="1"/>
          </p:cNvPicPr>
          <p:nvPr>
            <p:ph idx="1"/>
          </p:nvPr>
        </p:nvPicPr>
        <p:blipFill>
          <a:blip r:embed="rId2">
            <a:extLst>
              <a:ext uri="{28A0092B-C50C-407E-A947-70E740481C1C}">
                <a14:useLocalDpi xmlns:a14="http://schemas.microsoft.com/office/drawing/2010/main" val="0"/>
              </a:ext>
            </a:extLst>
          </a:blip>
          <a:srcRect l="5316" r="5316"/>
          <a:stretch>
            <a:fillRect/>
          </a:stretch>
        </p:blipFill>
        <p:spPr>
          <a:xfrm>
            <a:off x="-49213" y="0"/>
            <a:ext cx="9193213" cy="6858000"/>
          </a:xfrm>
        </p:spPr>
      </p:pic>
      <p:sp>
        <p:nvSpPr>
          <p:cNvPr id="2" name="TextBox 1"/>
          <p:cNvSpPr txBox="1"/>
          <p:nvPr/>
        </p:nvSpPr>
        <p:spPr>
          <a:xfrm>
            <a:off x="359228" y="457199"/>
            <a:ext cx="3418115" cy="1569660"/>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Sacramento</a:t>
            </a:r>
          </a:p>
          <a:p>
            <a:r>
              <a:rPr lang="en-US" sz="4800" b="1" dirty="0">
                <a:solidFill>
                  <a:schemeClr val="bg1"/>
                </a:solidFill>
                <a:effectLst>
                  <a:outerShdw blurRad="38100" dist="38100" dir="2700000" algn="tl">
                    <a:srgbClr val="000000">
                      <a:alpha val="43137"/>
                    </a:srgbClr>
                  </a:outerShdw>
                </a:effectLst>
              </a:rPr>
              <a:t>Sept 3, 2015</a:t>
            </a:r>
          </a:p>
        </p:txBody>
      </p:sp>
    </p:spTree>
    <p:extLst>
      <p:ext uri="{BB962C8B-B14F-4D97-AF65-F5344CB8AC3E}">
        <p14:creationId xmlns:p14="http://schemas.microsoft.com/office/powerpoint/2010/main" val="7373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4146.JPG"/>
          <p:cNvPicPr>
            <a:picLocks noGrp="1" noChangeAspect="1"/>
          </p:cNvPicPr>
          <p:nvPr>
            <p:ph idx="1"/>
          </p:nvPr>
        </p:nvPicPr>
        <p:blipFill>
          <a:blip r:embed="rId2">
            <a:extLst>
              <a:ext uri="{28A0092B-C50C-407E-A947-70E740481C1C}">
                <a14:useLocalDpi xmlns:a14="http://schemas.microsoft.com/office/drawing/2010/main" val="0"/>
              </a:ext>
            </a:extLst>
          </a:blip>
          <a:srcRect t="25000" b="25000"/>
          <a:stretch>
            <a:fillRect/>
          </a:stretch>
        </p:blipFill>
        <p:spPr>
          <a:xfrm>
            <a:off x="0" y="0"/>
            <a:ext cx="9144000" cy="6858000"/>
          </a:xfrm>
        </p:spPr>
      </p:pic>
    </p:spTree>
    <p:extLst>
      <p:ext uri="{BB962C8B-B14F-4D97-AF65-F5344CB8AC3E}">
        <p14:creationId xmlns:p14="http://schemas.microsoft.com/office/powerpoint/2010/main" val="1288274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here to Speak for Justice Rally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 y="1"/>
            <a:ext cx="9244965" cy="6323965"/>
          </a:xfrm>
          <a:prstGeom prst="rect">
            <a:avLst/>
          </a:prstGeom>
        </p:spPr>
      </p:pic>
    </p:spTree>
    <p:extLst>
      <p:ext uri="{BB962C8B-B14F-4D97-AF65-F5344CB8AC3E}">
        <p14:creationId xmlns:p14="http://schemas.microsoft.com/office/powerpoint/2010/main" val="1411069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here to Speak for Justice Rally</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3" y="1"/>
            <a:ext cx="9244965" cy="6323965"/>
          </a:xfrm>
          <a:prstGeom prst="rect">
            <a:avLst/>
          </a:prstGeom>
        </p:spPr>
      </p:pic>
    </p:spTree>
    <p:extLst>
      <p:ext uri="{BB962C8B-B14F-4D97-AF65-F5344CB8AC3E}">
        <p14:creationId xmlns:p14="http://schemas.microsoft.com/office/powerpoint/2010/main" val="3339173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941" y="239058"/>
            <a:ext cx="7530353" cy="1323439"/>
          </a:xfrm>
          <a:prstGeom prst="rect">
            <a:avLst/>
          </a:prstGeom>
          <a:noFill/>
        </p:spPr>
        <p:txBody>
          <a:bodyPr wrap="square" rtlCol="0">
            <a:spAutoFit/>
          </a:bodyPr>
          <a:lstStyle/>
          <a:p>
            <a:r>
              <a:rPr lang="en-US" sz="4000" dirty="0"/>
              <a:t>We’re Here to Speak for Justice Rally September 3, 2015</a:t>
            </a:r>
          </a:p>
        </p:txBody>
      </p:sp>
      <p:pic>
        <p:nvPicPr>
          <p:cNvPr id="6" name="Content Placeholder 3" descr="Sept3rally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5" y="2376622"/>
            <a:ext cx="9218105" cy="3283949"/>
          </a:xfrm>
          <a:prstGeom prst="rect">
            <a:avLst/>
          </a:prstGeom>
        </p:spPr>
      </p:pic>
    </p:spTree>
    <p:extLst>
      <p:ext uri="{BB962C8B-B14F-4D97-AF65-F5344CB8AC3E}">
        <p14:creationId xmlns:p14="http://schemas.microsoft.com/office/powerpoint/2010/main" val="2790854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llySept3_1.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225" y="2159997"/>
            <a:ext cx="10979150" cy="3293745"/>
          </a:xfrm>
        </p:spPr>
      </p:pic>
      <p:sp>
        <p:nvSpPr>
          <p:cNvPr id="5" name="TextBox 4"/>
          <p:cNvSpPr txBox="1"/>
          <p:nvPr/>
        </p:nvSpPr>
        <p:spPr>
          <a:xfrm>
            <a:off x="522941" y="239058"/>
            <a:ext cx="7530353" cy="1323439"/>
          </a:xfrm>
          <a:prstGeom prst="rect">
            <a:avLst/>
          </a:prstGeom>
          <a:noFill/>
        </p:spPr>
        <p:txBody>
          <a:bodyPr wrap="square" rtlCol="0">
            <a:spAutoFit/>
          </a:bodyPr>
          <a:lstStyle/>
          <a:p>
            <a:r>
              <a:rPr lang="en-US" sz="4000" dirty="0"/>
              <a:t>We’re Here to Speak for Justice Rally September 3, 2015</a:t>
            </a:r>
          </a:p>
        </p:txBody>
      </p:sp>
    </p:spTree>
    <p:extLst>
      <p:ext uri="{BB962C8B-B14F-4D97-AF65-F5344CB8AC3E}">
        <p14:creationId xmlns:p14="http://schemas.microsoft.com/office/powerpoint/2010/main" val="2568376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4" y="0"/>
            <a:ext cx="3117291" cy="1801906"/>
          </a:xfrm>
        </p:spPr>
        <p:txBody>
          <a:bodyPr/>
          <a:lstStyle/>
          <a:p>
            <a:r>
              <a:rPr lang="en-US" dirty="0"/>
              <a:t>Oakland Rally</a:t>
            </a:r>
          </a:p>
        </p:txBody>
      </p:sp>
      <p:pic>
        <p:nvPicPr>
          <p:cNvPr id="4" name="Content Placeholder 3" descr="IMG_9762.JPG"/>
          <p:cNvPicPr>
            <a:picLocks noGrp="1" noChangeAspect="1"/>
          </p:cNvPicPr>
          <p:nvPr>
            <p:ph idx="1"/>
          </p:nvPr>
        </p:nvPicPr>
        <p:blipFill>
          <a:blip r:embed="rId2">
            <a:extLst>
              <a:ext uri="{28A0092B-C50C-407E-A947-70E740481C1C}">
                <a14:useLocalDpi xmlns:a14="http://schemas.microsoft.com/office/drawing/2010/main" val="0"/>
              </a:ext>
            </a:extLst>
          </a:blip>
          <a:srcRect t="13431" b="13431"/>
          <a:stretch>
            <a:fillRect/>
          </a:stretch>
        </p:blipFill>
        <p:spPr>
          <a:xfrm rot="5400000">
            <a:off x="2204149" y="1705675"/>
            <a:ext cx="7556313" cy="4144963"/>
          </a:xfrm>
        </p:spPr>
      </p:pic>
      <p:pic>
        <p:nvPicPr>
          <p:cNvPr id="5" name="Picture 4" descr="IMG_975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65815" y="2428874"/>
            <a:ext cx="5326529" cy="3994897"/>
          </a:xfrm>
          <a:prstGeom prst="rect">
            <a:avLst/>
          </a:prstGeom>
        </p:spPr>
      </p:pic>
    </p:spTree>
    <p:extLst>
      <p:ext uri="{BB962C8B-B14F-4D97-AF65-F5344CB8AC3E}">
        <p14:creationId xmlns:p14="http://schemas.microsoft.com/office/powerpoint/2010/main" val="2700823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286605"/>
            <a:ext cx="8186057" cy="1248282"/>
          </a:xfrm>
        </p:spPr>
        <p:txBody>
          <a:bodyPr>
            <a:normAutofit fontScale="90000"/>
          </a:bodyPr>
          <a:lstStyle/>
          <a:p>
            <a:r>
              <a:rPr lang="en-US" b="1" dirty="0">
                <a:effectLst>
                  <a:outerShdw blurRad="38100" dist="38100" dir="2700000" algn="tl">
                    <a:srgbClr val="000000">
                      <a:alpha val="43137"/>
                    </a:srgbClr>
                  </a:outerShdw>
                </a:effectLst>
              </a:rPr>
              <a:t>Contracted with Experienced Media Professionals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140968" y="2080531"/>
            <a:ext cx="2495217" cy="312031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390" y="2080532"/>
            <a:ext cx="2693126" cy="3120312"/>
          </a:xfrm>
          <a:prstGeom prst="rect">
            <a:avLst/>
          </a:prstGeom>
        </p:spPr>
      </p:pic>
      <p:sp>
        <p:nvSpPr>
          <p:cNvPr id="7" name="TextBox 6"/>
          <p:cNvSpPr txBox="1"/>
          <p:nvPr/>
        </p:nvSpPr>
        <p:spPr>
          <a:xfrm>
            <a:off x="1023257" y="5200844"/>
            <a:ext cx="3320143" cy="1200329"/>
          </a:xfrm>
          <a:prstGeom prst="rect">
            <a:avLst/>
          </a:prstGeom>
          <a:noFill/>
        </p:spPr>
        <p:txBody>
          <a:bodyPr wrap="square" rtlCol="0">
            <a:spAutoFit/>
          </a:bodyPr>
          <a:lstStyle/>
          <a:p>
            <a:pPr algn="ctr"/>
            <a:r>
              <a:rPr lang="en-US" sz="3600" dirty="0"/>
              <a:t>Marcey Brightwell</a:t>
            </a:r>
          </a:p>
        </p:txBody>
      </p:sp>
      <p:sp>
        <p:nvSpPr>
          <p:cNvPr id="8" name="TextBox 7"/>
          <p:cNvSpPr txBox="1"/>
          <p:nvPr/>
        </p:nvSpPr>
        <p:spPr>
          <a:xfrm>
            <a:off x="4728504" y="5200844"/>
            <a:ext cx="3320143" cy="646331"/>
          </a:xfrm>
          <a:prstGeom prst="rect">
            <a:avLst/>
          </a:prstGeom>
          <a:noFill/>
        </p:spPr>
        <p:txBody>
          <a:bodyPr wrap="square" rtlCol="0">
            <a:spAutoFit/>
          </a:bodyPr>
          <a:lstStyle/>
          <a:p>
            <a:pPr algn="ctr"/>
            <a:r>
              <a:rPr lang="en-US" sz="3600" dirty="0"/>
              <a:t>Karen Hanretty</a:t>
            </a:r>
          </a:p>
        </p:txBody>
      </p:sp>
    </p:spTree>
    <p:extLst>
      <p:ext uri="{BB962C8B-B14F-4D97-AF65-F5344CB8AC3E}">
        <p14:creationId xmlns:p14="http://schemas.microsoft.com/office/powerpoint/2010/main" val="3361023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584253"/>
          </a:xfrm>
        </p:spPr>
        <p:txBody>
          <a:bodyPr>
            <a:normAutofit fontScale="90000"/>
          </a:bodyPr>
          <a:lstStyle/>
          <a:p>
            <a:r>
              <a:rPr lang="en-US" b="1" dirty="0">
                <a:hlinkClick r:id="rId3"/>
              </a:rPr>
              <a:t>www.LantermanCoalition.org</a:t>
            </a:r>
            <a:r>
              <a:rPr lang="en-US" b="1" dirty="0"/>
              <a:t> </a:t>
            </a:r>
          </a:p>
        </p:txBody>
      </p:sp>
      <p:pic>
        <p:nvPicPr>
          <p:cNvPr id="4" name="Content Placeholder 3" descr="Screen Shot 2014-11-17 at 6.21.28 PM.png"/>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605247" y="870857"/>
            <a:ext cx="7580812" cy="5931152"/>
          </a:xfrm>
        </p:spPr>
      </p:pic>
    </p:spTree>
    <p:extLst>
      <p:ext uri="{BB962C8B-B14F-4D97-AF65-F5344CB8AC3E}">
        <p14:creationId xmlns:p14="http://schemas.microsoft.com/office/powerpoint/2010/main" val="1326594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963334" y="95667"/>
            <a:ext cx="6754090" cy="6664362"/>
          </a:xfrm>
        </p:spPr>
      </p:pic>
    </p:spTree>
    <p:extLst>
      <p:ext uri="{BB962C8B-B14F-4D97-AF65-F5344CB8AC3E}">
        <p14:creationId xmlns:p14="http://schemas.microsoft.com/office/powerpoint/2010/main" val="45738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3" y="286604"/>
            <a:ext cx="8545287" cy="899939"/>
          </a:xfrm>
        </p:spPr>
        <p:txBody>
          <a:bodyPr>
            <a:normAutofit fontScale="90000"/>
          </a:bodyPr>
          <a:lstStyle/>
          <a:p>
            <a:r>
              <a:rPr lang="es-ES" b="1" dirty="0"/>
              <a:t>Resultados de la Campaña “8 Puntos”</a:t>
            </a:r>
            <a:endParaRPr lang="en-US" dirty="0"/>
          </a:p>
        </p:txBody>
      </p:sp>
      <p:sp>
        <p:nvSpPr>
          <p:cNvPr id="3" name="Content Placeholder 2"/>
          <p:cNvSpPr>
            <a:spLocks noGrp="1"/>
          </p:cNvSpPr>
          <p:nvPr>
            <p:ph idx="1"/>
          </p:nvPr>
        </p:nvSpPr>
        <p:spPr>
          <a:xfrm>
            <a:off x="287867" y="1337733"/>
            <a:ext cx="8703733" cy="5350934"/>
          </a:xfrm>
        </p:spPr>
        <p:txBody>
          <a:bodyPr>
            <a:normAutofit fontScale="92500" lnSpcReduction="10000"/>
          </a:bodyPr>
          <a:lstStyle/>
          <a:p>
            <a:r>
              <a:rPr lang="es-ES" sz="3000" b="1" dirty="0"/>
              <a:t>La Campaña 8 Puntos 2014 fue demasiado complicada:</a:t>
            </a:r>
          </a:p>
          <a:p>
            <a:r>
              <a:rPr lang="es-ES" sz="3000" b="1" dirty="0"/>
              <a:t>(1) Cierres de DC: moratoria en las colocaciones de DC (una especie de victoria),</a:t>
            </a:r>
          </a:p>
          <a:p>
            <a:r>
              <a:rPr lang="es-ES" sz="3000" b="1" dirty="0"/>
              <a:t>(2) aumento de la tasa del 5%,</a:t>
            </a:r>
          </a:p>
          <a:p>
            <a:r>
              <a:rPr lang="es-ES" sz="3000" b="1" dirty="0"/>
              <a:t>(3) reforma tarifaria: la idea fue aprobada por la legislatura pero el gobernador la vetó. En cambio, asignó al secretario del HHS para crear un grupo de trabajo para trabajar en esto (una especie de victoria).</a:t>
            </a:r>
          </a:p>
          <a:p>
            <a:r>
              <a:rPr lang="es-ES" sz="3000" b="1" dirty="0"/>
              <a:t>(4) revertir Comienzo anticipado: victoria, se revirtió la elegibilidad Atrás</a:t>
            </a:r>
            <a:r>
              <a:rPr lang="en-US" sz="1200" strike="sngStrike" dirty="0"/>
              <a:t>(5) revert Supported Employment, </a:t>
            </a:r>
          </a:p>
          <a:p>
            <a:r>
              <a:rPr lang="en-US" sz="1200" strike="sngStrike" dirty="0"/>
              <a:t>(6) support families through respite improvements including removing the caps, </a:t>
            </a:r>
          </a:p>
          <a:p>
            <a:r>
              <a:rPr lang="en-US" sz="1200" strike="sngStrike" dirty="0"/>
              <a:t>(7) end co-pays &amp; </a:t>
            </a:r>
            <a:r>
              <a:rPr lang="en-US" sz="1200" dirty="0"/>
              <a:t>fix deductibles issue, </a:t>
            </a:r>
          </a:p>
          <a:p>
            <a:r>
              <a:rPr lang="en-US" sz="1200" strike="sngStrike" dirty="0"/>
              <a:t>(8) fix other admin changes audits, family payments and overhead percentages.</a:t>
            </a:r>
          </a:p>
        </p:txBody>
      </p:sp>
    </p:spTree>
    <p:extLst>
      <p:ext uri="{BB962C8B-B14F-4D97-AF65-F5344CB8AC3E}">
        <p14:creationId xmlns:p14="http://schemas.microsoft.com/office/powerpoint/2010/main" val="25916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414" y="2321924"/>
            <a:ext cx="3284672" cy="2925842"/>
          </a:xfrm>
          <a:prstGeom prst="rect">
            <a:avLst/>
          </a:prstGeom>
        </p:spPr>
      </p:pic>
      <p:sp>
        <p:nvSpPr>
          <p:cNvPr id="7" name="Title 1"/>
          <p:cNvSpPr>
            <a:spLocks noGrp="1"/>
          </p:cNvSpPr>
          <p:nvPr>
            <p:ph type="title"/>
          </p:nvPr>
        </p:nvSpPr>
        <p:spPr>
          <a:xfrm>
            <a:off x="1409791" y="763008"/>
            <a:ext cx="6376511" cy="906471"/>
          </a:xfrm>
        </p:spPr>
        <p:txBody>
          <a:bodyPr>
            <a:normAutofit/>
          </a:bodyPr>
          <a:lstStyle/>
          <a:p>
            <a:r>
              <a:rPr lang="en-US" sz="4400" b="1" dirty="0"/>
              <a:t>How We Used You Tube</a:t>
            </a:r>
            <a:endParaRPr lang="en-US" sz="4400" dirty="0"/>
          </a:p>
        </p:txBody>
      </p:sp>
    </p:spTree>
    <p:extLst>
      <p:ext uri="{BB962C8B-B14F-4D97-AF65-F5344CB8AC3E}">
        <p14:creationId xmlns:p14="http://schemas.microsoft.com/office/powerpoint/2010/main" val="1991235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505" y="1216244"/>
            <a:ext cx="6376511" cy="906471"/>
          </a:xfrm>
        </p:spPr>
        <p:txBody>
          <a:bodyPr>
            <a:normAutofit fontScale="90000"/>
          </a:bodyPr>
          <a:lstStyle/>
          <a:p>
            <a:r>
              <a:rPr lang="en-US" sz="2000" b="1" u="sng" dirty="0">
                <a:hlinkClick r:id="rId2"/>
              </a:rPr>
              <a:t>https://www.youtube.com/channel/UCgWIZuZffZHTqMW2Eta6HXw</a:t>
            </a:r>
            <a:br>
              <a:rPr lang="en-US" dirty="0"/>
            </a:b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2011680"/>
            <a:ext cx="9147015" cy="392176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5" y="-7620"/>
            <a:ext cx="2266950" cy="2019300"/>
          </a:xfrm>
          <a:prstGeom prst="rect">
            <a:avLst/>
          </a:prstGeom>
        </p:spPr>
      </p:pic>
    </p:spTree>
    <p:extLst>
      <p:ext uri="{BB962C8B-B14F-4D97-AF65-F5344CB8AC3E}">
        <p14:creationId xmlns:p14="http://schemas.microsoft.com/office/powerpoint/2010/main" val="187133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4171" y="218198"/>
            <a:ext cx="8839200" cy="5973184"/>
          </a:xfrm>
        </p:spPr>
      </p:pic>
    </p:spTree>
    <p:extLst>
      <p:ext uri="{BB962C8B-B14F-4D97-AF65-F5344CB8AC3E}">
        <p14:creationId xmlns:p14="http://schemas.microsoft.com/office/powerpoint/2010/main" val="1001865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epThePromi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91886"/>
            <a:ext cx="9153903" cy="5148943"/>
          </a:xfrm>
        </p:spPr>
      </p:pic>
      <p:pic>
        <p:nvPicPr>
          <p:cNvPr id="2" name="puaAS16BEbk"/>
          <p:cNvPicPr>
            <a:picLocks noRot="1" noChangeAspect="1"/>
          </p:cNvPicPr>
          <p:nvPr>
            <a:videoFile r:link="rId3"/>
          </p:nvPr>
        </p:nvPicPr>
        <p:blipFill>
          <a:blip r:embed="rId6"/>
          <a:stretch>
            <a:fillRect/>
          </a:stretch>
        </p:blipFill>
        <p:spPr>
          <a:xfrm>
            <a:off x="69629" y="411405"/>
            <a:ext cx="9084274" cy="5109904"/>
          </a:xfrm>
          <a:prstGeom prst="rect">
            <a:avLst/>
          </a:prstGeom>
        </p:spPr>
      </p:pic>
    </p:spTree>
    <p:extLst>
      <p:ext uri="{BB962C8B-B14F-4D97-AF65-F5344CB8AC3E}">
        <p14:creationId xmlns:p14="http://schemas.microsoft.com/office/powerpoint/2010/main" val="1149239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174167" y="324671"/>
            <a:ext cx="5660573" cy="21814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a:solidFill>
                  <a:srgbClr val="002060"/>
                </a:solidFill>
              </a:rPr>
              <a:t>Watch – Record – Quote – Post Everywhere – Land on You Tube</a:t>
            </a:r>
          </a:p>
        </p:txBody>
      </p:sp>
      <p:sp>
        <p:nvSpPr>
          <p:cNvPr id="5" name="Rectangular Callout 4"/>
          <p:cNvSpPr/>
          <p:nvPr/>
        </p:nvSpPr>
        <p:spPr>
          <a:xfrm>
            <a:off x="658584" y="959578"/>
            <a:ext cx="5660573" cy="2181496"/>
          </a:xfrm>
          <a:prstGeom prst="wedgeRect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Senator Nielsen: This testimony focuses on the fact that when we de-institutionalized in the past we did not have adequate resource for the community.  He mentions the local providers but I don’t think he realizes day programs, group homes, and regional centers will not receive help in the Senate version. </a:t>
            </a:r>
            <a:r>
              <a:rPr lang="en-US" b="1" i="1" u="sng" dirty="0">
                <a:hlinkClick r:id="rId2"/>
              </a:rPr>
              <a:t>https://youtu.be/P9H7Am2qFMk</a:t>
            </a:r>
            <a:endParaRPr lang="en-US" b="1" i="1" dirty="0"/>
          </a:p>
        </p:txBody>
      </p:sp>
      <p:sp>
        <p:nvSpPr>
          <p:cNvPr id="6" name="Rectangular Callout 5"/>
          <p:cNvSpPr/>
          <p:nvPr/>
        </p:nvSpPr>
        <p:spPr>
          <a:xfrm>
            <a:off x="1066796" y="1520738"/>
            <a:ext cx="5660573" cy="2181496"/>
          </a:xfrm>
          <a:prstGeom prst="wedgeRect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Assembly member Bloom: This testimony is globally supportive but looks at both proposals equally.  My impression is that he doesn’t realize that so many people will be left out of the Senate approach. </a:t>
            </a:r>
            <a:r>
              <a:rPr lang="en-US" b="1" i="1" u="sng" dirty="0">
                <a:hlinkClick r:id="rId3"/>
              </a:rPr>
              <a:t>https://youtu.be/i3OR-caDjVw</a:t>
            </a:r>
            <a:endParaRPr lang="en-US" b="1" i="1" dirty="0"/>
          </a:p>
        </p:txBody>
      </p:sp>
      <p:sp>
        <p:nvSpPr>
          <p:cNvPr id="7" name="Rectangular Callout 6"/>
          <p:cNvSpPr/>
          <p:nvPr/>
        </p:nvSpPr>
        <p:spPr>
          <a:xfrm>
            <a:off x="1551213" y="1973582"/>
            <a:ext cx="5660573" cy="2181496"/>
          </a:xfrm>
          <a:prstGeom prst="wedgeRect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chemeClr val="tx1"/>
                </a:solidFill>
              </a:rPr>
              <a:t>Assembly Melendez: This testimony just flat out supports the Lanterman Coalition it is the most on-target statement. </a:t>
            </a:r>
            <a:r>
              <a:rPr lang="en-US" b="1" i="1" u="sng" dirty="0">
                <a:solidFill>
                  <a:schemeClr val="tx1"/>
                </a:solidFill>
                <a:hlinkClick r:id="rId4"/>
              </a:rPr>
              <a:t>https://youtu.be/j1jNcyKRyus</a:t>
            </a:r>
            <a:endParaRPr lang="en-US" b="1" i="1" dirty="0">
              <a:solidFill>
                <a:schemeClr val="tx1"/>
              </a:solidFill>
            </a:endParaRPr>
          </a:p>
        </p:txBody>
      </p:sp>
      <p:sp>
        <p:nvSpPr>
          <p:cNvPr id="8" name="Rectangular Callout 7"/>
          <p:cNvSpPr/>
          <p:nvPr/>
        </p:nvSpPr>
        <p:spPr>
          <a:xfrm>
            <a:off x="2179863" y="2674626"/>
            <a:ext cx="5660573" cy="2181496"/>
          </a:xfrm>
          <a:prstGeom prst="wedge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Assembly Member Dr. Shirley Weber:  This is the only mention of why the across the board approach is better than the targeted Senate version.  We must support her for this stance.  It is still a delayed approach so she should be encouraged to push for an earlier implementation.  </a:t>
            </a:r>
            <a:r>
              <a:rPr lang="en-US" u="sng" dirty="0">
                <a:hlinkClick r:id="rId5"/>
              </a:rPr>
              <a:t>https://youtu.be/LaiAEx3yQcU</a:t>
            </a:r>
            <a:endParaRPr lang="en-US" dirty="0"/>
          </a:p>
        </p:txBody>
      </p:sp>
      <p:sp>
        <p:nvSpPr>
          <p:cNvPr id="9" name="Rectangular Callout 8"/>
          <p:cNvSpPr/>
          <p:nvPr/>
        </p:nvSpPr>
        <p:spPr>
          <a:xfrm>
            <a:off x="2808513" y="3414852"/>
            <a:ext cx="5660573" cy="2181496"/>
          </a:xfrm>
          <a:prstGeom prst="wedge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Senate Lara supports the Senate version but says it will help regional centers (it does not) and he thinks the Senate version is targeted to the only programs the Feds will support.  He doesn’t realize the group homes and day programs will be fully funded under the new HCBS rules.  </a:t>
            </a:r>
            <a:r>
              <a:rPr lang="en-US" b="1" i="1" u="sng" dirty="0">
                <a:hlinkClick r:id="rId6"/>
              </a:rPr>
              <a:t>https://youtu.be/O9q76LKryns</a:t>
            </a:r>
            <a:endParaRPr lang="en-US" b="1" i="1" dirty="0"/>
          </a:p>
        </p:txBody>
      </p:sp>
      <p:sp>
        <p:nvSpPr>
          <p:cNvPr id="10" name="Rectangular Callout 9"/>
          <p:cNvSpPr/>
          <p:nvPr/>
        </p:nvSpPr>
        <p:spPr>
          <a:xfrm>
            <a:off x="3437163" y="4039152"/>
            <a:ext cx="5660573" cy="21814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rPr>
              <a:t>Mark Leno: Everything here is right on message.  He should be commended for this TBL at some point it really is historic and will have a major long term impact. However, the Senate immediate relief is targeted and leaves out group Homes, Day Programs, and regional centers. </a:t>
            </a:r>
            <a:r>
              <a:rPr lang="en-US" b="1" i="1" u="sng" dirty="0">
                <a:solidFill>
                  <a:srgbClr val="002060"/>
                </a:solidFill>
                <a:hlinkClick r:id="rId7"/>
              </a:rPr>
              <a:t>https://youtu.be/swc9egVohCI</a:t>
            </a:r>
            <a:endParaRPr lang="en-US" b="1" i="1" dirty="0">
              <a:solidFill>
                <a:srgbClr val="002060"/>
              </a:solidFill>
            </a:endParaRPr>
          </a:p>
        </p:txBody>
      </p:sp>
    </p:spTree>
    <p:extLst>
      <p:ext uri="{BB962C8B-B14F-4D97-AF65-F5344CB8AC3E}">
        <p14:creationId xmlns:p14="http://schemas.microsoft.com/office/powerpoint/2010/main" val="22300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948765"/>
            <a:ext cx="5257800" cy="651435"/>
          </a:xfrm>
        </p:spPr>
        <p:txBody>
          <a:bodyPr>
            <a:noAutofit/>
          </a:bodyPr>
          <a:lstStyle/>
          <a:p>
            <a:r>
              <a:rPr lang="en-US" sz="4400" b="1" dirty="0">
                <a:effectLst>
                  <a:outerShdw blurRad="38100" dist="38100" dir="2700000" algn="tl">
                    <a:srgbClr val="000000">
                      <a:alpha val="43137"/>
                    </a:srgbClr>
                  </a:outerShdw>
                </a:effectLst>
              </a:rPr>
              <a:t>How We Used Twitter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2082801"/>
            <a:ext cx="3701143" cy="3701143"/>
          </a:xfrm>
        </p:spPr>
      </p:pic>
    </p:spTree>
    <p:extLst>
      <p:ext uri="{BB962C8B-B14F-4D97-AF65-F5344CB8AC3E}">
        <p14:creationId xmlns:p14="http://schemas.microsoft.com/office/powerpoint/2010/main" val="273552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79"/>
            <a:ext cx="8958796" cy="651435"/>
          </a:xfrm>
        </p:spPr>
        <p:txBody>
          <a:bodyPr>
            <a:noAutofit/>
          </a:bodyPr>
          <a:lstStyle/>
          <a:p>
            <a:r>
              <a:rPr lang="en-US" sz="4000" b="1" dirty="0">
                <a:effectLst>
                  <a:outerShdw blurRad="38100" dist="38100" dir="2700000" algn="tl">
                    <a:srgbClr val="000000">
                      <a:alpha val="43137"/>
                    </a:srgbClr>
                  </a:outerShdw>
                </a:effectLst>
              </a:rPr>
              <a:t>Twitter: </a:t>
            </a:r>
            <a:r>
              <a:rPr lang="en-US" sz="4000" b="1" dirty="0" err="1">
                <a:effectLst>
                  <a:outerShdw blurRad="38100" dist="38100" dir="2700000" algn="tl">
                    <a:srgbClr val="000000">
                      <a:alpha val="43137"/>
                    </a:srgbClr>
                  </a:outerShdw>
                </a:effectLst>
                <a:hlinkClick r:id="rId2"/>
              </a:rPr>
              <a:t>CoalitionPLA</a:t>
            </a:r>
            <a:r>
              <a:rPr lang="en-US" sz="4000" b="1" dirty="0">
                <a:effectLst>
                  <a:outerShdw blurRad="38100" dist="38100" dir="2700000" algn="tl">
                    <a:srgbClr val="000000">
                      <a:alpha val="43137"/>
                    </a:srgbClr>
                  </a:outerShdw>
                </a:effectLst>
              </a:rPr>
              <a:t>  </a:t>
            </a:r>
          </a:p>
        </p:txBody>
      </p:sp>
      <p:pic>
        <p:nvPicPr>
          <p:cNvPr id="5" name="Content Placeholder 4" descr="Screen Shot 2015-09-21 at 9.51.19 AM.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5979" y="965200"/>
            <a:ext cx="9264350" cy="5792636"/>
          </a:xfrm>
        </p:spPr>
      </p:pic>
    </p:spTree>
    <p:extLst>
      <p:ext uri="{BB962C8B-B14F-4D97-AF65-F5344CB8AC3E}">
        <p14:creationId xmlns:p14="http://schemas.microsoft.com/office/powerpoint/2010/main" val="1923048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34" y="0"/>
            <a:ext cx="9693276" cy="7269957"/>
          </a:xfrm>
        </p:spPr>
      </p:pic>
    </p:spTree>
    <p:extLst>
      <p:ext uri="{BB962C8B-B14F-4D97-AF65-F5344CB8AC3E}">
        <p14:creationId xmlns:p14="http://schemas.microsoft.com/office/powerpoint/2010/main" val="47735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54678"/>
            <a:ext cx="7543800" cy="788455"/>
          </a:xfrm>
        </p:spPr>
        <p:txBody>
          <a:bodyPr/>
          <a:lstStyle/>
          <a:p>
            <a:r>
              <a:rPr lang="en-US" dirty="0"/>
              <a:t>Twitter Tips</a:t>
            </a:r>
          </a:p>
        </p:txBody>
      </p:sp>
      <p:sp>
        <p:nvSpPr>
          <p:cNvPr id="3" name="Content Placeholder 2"/>
          <p:cNvSpPr>
            <a:spLocks noGrp="1"/>
          </p:cNvSpPr>
          <p:nvPr>
            <p:ph idx="1"/>
          </p:nvPr>
        </p:nvSpPr>
        <p:spPr>
          <a:xfrm>
            <a:off x="822960" y="1845733"/>
            <a:ext cx="8027742" cy="4693089"/>
          </a:xfrm>
        </p:spPr>
        <p:txBody>
          <a:bodyPr numCol="1">
            <a:normAutofit fontScale="92500" lnSpcReduction="20000"/>
          </a:bodyPr>
          <a:lstStyle/>
          <a:p>
            <a:pPr marL="457200" indent="-457200">
              <a:buFont typeface="+mj-lt"/>
              <a:buAutoNum type="arabicPeriod"/>
            </a:pPr>
            <a:r>
              <a:rPr lang="en-US" sz="5100" dirty="0"/>
              <a:t>Tag People</a:t>
            </a:r>
          </a:p>
          <a:p>
            <a:pPr marL="457200" indent="-457200">
              <a:buFont typeface="+mj-lt"/>
              <a:buAutoNum type="arabicPeriod"/>
            </a:pPr>
            <a:r>
              <a:rPr lang="en-US" sz="5100" dirty="0"/>
              <a:t>. Before @</a:t>
            </a:r>
          </a:p>
          <a:p>
            <a:pPr marL="457200" indent="-457200">
              <a:buFont typeface="+mj-lt"/>
              <a:buAutoNum type="arabicPeriod"/>
            </a:pPr>
            <a:r>
              <a:rPr lang="en-US" sz="5100" dirty="0"/>
              <a:t>@ to lead the tweet</a:t>
            </a:r>
          </a:p>
          <a:p>
            <a:pPr marL="457200" indent="-457200">
              <a:buFont typeface="+mj-lt"/>
              <a:buAutoNum type="arabicPeriod"/>
            </a:pPr>
            <a:r>
              <a:rPr lang="en-US" sz="5100" dirty="0"/>
              <a:t>Always Use a Picture or graphic</a:t>
            </a:r>
          </a:p>
          <a:p>
            <a:pPr marL="457200" indent="-457200">
              <a:buFont typeface="+mj-lt"/>
              <a:buAutoNum type="arabicPeriod"/>
            </a:pPr>
            <a:r>
              <a:rPr lang="en-US" sz="5100" dirty="0"/>
              <a:t>Be careful not to incite a riot – twitter advocacy is much more aggressive</a:t>
            </a:r>
          </a:p>
          <a:p>
            <a:endParaRPr lang="en-US" sz="5100" dirty="0"/>
          </a:p>
          <a:p>
            <a:endParaRPr lang="en-US" sz="5100" dirty="0"/>
          </a:p>
          <a:p>
            <a:endParaRPr lang="en-US" sz="5100" dirty="0"/>
          </a:p>
          <a:p>
            <a:endParaRPr lang="en-US" dirty="0"/>
          </a:p>
        </p:txBody>
      </p:sp>
    </p:spTree>
    <p:extLst>
      <p:ext uri="{BB962C8B-B14F-4D97-AF65-F5344CB8AC3E}">
        <p14:creationId xmlns:p14="http://schemas.microsoft.com/office/powerpoint/2010/main" val="2200065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54678"/>
            <a:ext cx="7543800" cy="788455"/>
          </a:xfrm>
        </p:spPr>
        <p:txBody>
          <a:bodyPr/>
          <a:lstStyle/>
          <a:p>
            <a:r>
              <a:rPr lang="en-US" dirty="0"/>
              <a:t>Twitter Tips (five more…)</a:t>
            </a:r>
          </a:p>
        </p:txBody>
      </p:sp>
      <p:sp>
        <p:nvSpPr>
          <p:cNvPr id="3" name="Content Placeholder 2"/>
          <p:cNvSpPr>
            <a:spLocks noGrp="1"/>
          </p:cNvSpPr>
          <p:nvPr>
            <p:ph idx="1"/>
          </p:nvPr>
        </p:nvSpPr>
        <p:spPr>
          <a:xfrm>
            <a:off x="822960" y="1845733"/>
            <a:ext cx="7543800" cy="4693089"/>
          </a:xfrm>
        </p:spPr>
        <p:txBody>
          <a:bodyPr numCol="1">
            <a:normAutofit fontScale="55000" lnSpcReduction="20000"/>
          </a:bodyPr>
          <a:lstStyle/>
          <a:p>
            <a:pPr marL="457200" indent="-457200">
              <a:buFont typeface="+mj-lt"/>
              <a:buAutoNum type="arabicPeriod"/>
            </a:pPr>
            <a:r>
              <a:rPr lang="en-US" sz="5100" dirty="0"/>
              <a:t>We were told by some of the Republican members that their constituents were mainly on Facebook</a:t>
            </a:r>
          </a:p>
          <a:p>
            <a:pPr marL="457200" indent="-457200">
              <a:buFont typeface="+mj-lt"/>
              <a:buAutoNum type="arabicPeriod"/>
            </a:pPr>
            <a:r>
              <a:rPr lang="en-US" sz="5100" dirty="0"/>
              <a:t>Make sure to comment on some of your retweets</a:t>
            </a:r>
          </a:p>
          <a:p>
            <a:pPr marL="457200" indent="-457200">
              <a:buFont typeface="+mj-lt"/>
              <a:buAutoNum type="arabicPeriod"/>
            </a:pPr>
            <a:r>
              <a:rPr lang="en-US" sz="5100" dirty="0"/>
              <a:t>Make legislators comments relevant to your issue (</a:t>
            </a:r>
            <a:r>
              <a:rPr lang="en-US" sz="5100" dirty="0" err="1"/>
              <a:t>ie</a:t>
            </a:r>
            <a:r>
              <a:rPr lang="en-US" sz="5100" dirty="0"/>
              <a:t>. Just got appointed to Asian Caucus DYK CA has 18,000 API with IDD)</a:t>
            </a:r>
          </a:p>
          <a:p>
            <a:pPr marL="457200" indent="-457200">
              <a:buFont typeface="+mj-lt"/>
              <a:buAutoNum type="arabicPeriod"/>
            </a:pPr>
            <a:r>
              <a:rPr lang="en-US" sz="5100" dirty="0"/>
              <a:t>Occasionally tweet questions to legislators and reporters they respond</a:t>
            </a:r>
          </a:p>
          <a:p>
            <a:pPr marL="457200" indent="-457200">
              <a:buFont typeface="+mj-lt"/>
              <a:buAutoNum type="arabicPeriod"/>
            </a:pPr>
            <a:r>
              <a:rPr lang="en-US" sz="5100" dirty="0"/>
              <a:t>Landscape Oriented Images (2:1) work best, portrait photo usually don’t show top 1/3</a:t>
            </a:r>
          </a:p>
          <a:p>
            <a:endParaRPr lang="en-US" sz="5100" dirty="0"/>
          </a:p>
          <a:p>
            <a:endParaRPr lang="en-US" sz="5100" dirty="0"/>
          </a:p>
          <a:p>
            <a:endParaRPr lang="en-US" sz="5100" dirty="0"/>
          </a:p>
          <a:p>
            <a:endParaRPr lang="en-US" dirty="0"/>
          </a:p>
        </p:txBody>
      </p:sp>
    </p:spTree>
    <p:extLst>
      <p:ext uri="{BB962C8B-B14F-4D97-AF65-F5344CB8AC3E}">
        <p14:creationId xmlns:p14="http://schemas.microsoft.com/office/powerpoint/2010/main" val="381529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De los “8 Puntos” a la “Campaña 10”</a:t>
            </a:r>
            <a:endParaRPr lang="en-US" dirty="0"/>
          </a:p>
        </p:txBody>
      </p:sp>
      <p:sp>
        <p:nvSpPr>
          <p:cNvPr id="3" name="Content Placeholder 2"/>
          <p:cNvSpPr>
            <a:spLocks noGrp="1"/>
          </p:cNvSpPr>
          <p:nvPr>
            <p:ph idx="1"/>
          </p:nvPr>
        </p:nvSpPr>
        <p:spPr/>
        <p:txBody>
          <a:bodyPr>
            <a:normAutofit/>
          </a:bodyPr>
          <a:lstStyle/>
          <a:p>
            <a:r>
              <a:rPr lang="es-ES" sz="2800" b="1" dirty="0"/>
              <a:t>Los 10 Campaña Año 2</a:t>
            </a:r>
          </a:p>
          <a:p>
            <a:r>
              <a:rPr lang="es-ES" sz="2800" b="1" dirty="0"/>
              <a:t>Estamos pidiendo un aumento del 10% para todos los servicios comunitarios (nadie se queda atrás) y todas las operaciones del Centro Regional (ningún centro regional o funciones se quedan atrás)</a:t>
            </a:r>
          </a:p>
          <a:p>
            <a:r>
              <a:rPr lang="es-ES" sz="2800" b="1" dirty="0"/>
              <a:t>El 10% no era un objetivo final, el propósito del 10% es evitar que la crisis actual siga aumentando y comenzar a estabilizar el sistema comunitario.</a:t>
            </a:r>
            <a:endParaRPr lang="en-US" dirty="0"/>
          </a:p>
        </p:txBody>
      </p:sp>
    </p:spTree>
    <p:extLst>
      <p:ext uri="{BB962C8B-B14F-4D97-AF65-F5344CB8AC3E}">
        <p14:creationId xmlns:p14="http://schemas.microsoft.com/office/powerpoint/2010/main" val="33112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3" y="1099457"/>
            <a:ext cx="7293428" cy="511628"/>
          </a:xfrm>
        </p:spPr>
        <p:txBody>
          <a:bodyPr>
            <a:noAutofit/>
          </a:bodyPr>
          <a:lstStyle/>
          <a:p>
            <a:r>
              <a:rPr lang="en-US" sz="4400" b="1" dirty="0">
                <a:effectLst>
                  <a:outerShdw blurRad="38100" dist="38100" dir="2700000" algn="tl">
                    <a:srgbClr val="000000">
                      <a:alpha val="43137"/>
                    </a:srgbClr>
                  </a:outerShdw>
                </a:effectLst>
              </a:rPr>
              <a:t>How We Used </a:t>
            </a:r>
            <a:r>
              <a:rPr lang="en-US" sz="4400" b="1" dirty="0" err="1">
                <a:effectLst>
                  <a:outerShdw blurRad="38100" dist="38100" dir="2700000" algn="tl">
                    <a:srgbClr val="000000">
                      <a:alpha val="43137"/>
                    </a:srgbClr>
                  </a:outerShdw>
                </a:effectLst>
              </a:rPr>
              <a:t>FaceBook</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657" y="2304370"/>
            <a:ext cx="3996733" cy="3247346"/>
          </a:xfrm>
          <a:prstGeom prst="rect">
            <a:avLst/>
          </a:prstGeom>
        </p:spPr>
      </p:pic>
    </p:spTree>
    <p:extLst>
      <p:ext uri="{BB962C8B-B14F-4D97-AF65-F5344CB8AC3E}">
        <p14:creationId xmlns:p14="http://schemas.microsoft.com/office/powerpoint/2010/main" val="1437084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80"/>
            <a:ext cx="9028562" cy="593591"/>
          </a:xfrm>
        </p:spPr>
        <p:txBody>
          <a:bodyPr>
            <a:noAutofit/>
          </a:bodyPr>
          <a:lstStyle/>
          <a:p>
            <a:r>
              <a:rPr lang="en-US" sz="2800" b="1" dirty="0" err="1">
                <a:effectLst>
                  <a:outerShdw blurRad="38100" dist="38100" dir="2700000" algn="tl">
                    <a:srgbClr val="000000">
                      <a:alpha val="43137"/>
                    </a:srgbClr>
                  </a:outerShdw>
                </a:effectLst>
              </a:rPr>
              <a:t>FaceBook</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hlinkClick r:id="rId2"/>
              </a:rPr>
              <a:t>lantermancoalition</a:t>
            </a:r>
            <a:r>
              <a:rPr lang="en-US" sz="2800" b="1" dirty="0">
                <a:effectLst>
                  <a:outerShdw blurRad="38100" dist="38100" dir="2700000" algn="tl">
                    <a:srgbClr val="000000">
                      <a:alpha val="43137"/>
                    </a:srgbClr>
                  </a:outerShdw>
                </a:effectLst>
              </a:rPr>
              <a:t> </a:t>
            </a:r>
            <a:endParaRPr lang="en-US" sz="2800" dirty="0"/>
          </a:p>
        </p:txBody>
      </p:sp>
      <p:pic>
        <p:nvPicPr>
          <p:cNvPr id="3" name="Picture 2" descr="Screen Shot 2015-09-21 at 9.55.48 AM.png"/>
          <p:cNvPicPr>
            <a:picLocks noChangeAspect="1"/>
          </p:cNvPicPr>
          <p:nvPr/>
        </p:nvPicPr>
        <p:blipFill rotWithShape="1">
          <a:blip r:embed="rId3" cstate="email">
            <a:extLst>
              <a:ext uri="{28A0092B-C50C-407E-A947-70E740481C1C}">
                <a14:useLocalDpi xmlns:a14="http://schemas.microsoft.com/office/drawing/2010/main" val="0"/>
              </a:ext>
            </a:extLst>
          </a:blip>
          <a:srcRect l="12745" t="18000" r="10295"/>
          <a:stretch/>
        </p:blipFill>
        <p:spPr>
          <a:xfrm>
            <a:off x="70520" y="805544"/>
            <a:ext cx="8958042" cy="5965372"/>
          </a:xfrm>
          <a:prstGeom prst="rect">
            <a:avLst/>
          </a:prstGeom>
        </p:spPr>
      </p:pic>
    </p:spTree>
    <p:extLst>
      <p:ext uri="{BB962C8B-B14F-4D97-AF65-F5344CB8AC3E}">
        <p14:creationId xmlns:p14="http://schemas.microsoft.com/office/powerpoint/2010/main" val="3104852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5" y="87086"/>
            <a:ext cx="8490856" cy="779463"/>
          </a:xfrm>
        </p:spPr>
        <p:txBody>
          <a:bodyPr>
            <a:normAutofit fontScale="90000"/>
          </a:bodyPr>
          <a:lstStyle/>
          <a:p>
            <a:r>
              <a:rPr lang="en-US" b="1" dirty="0">
                <a:effectLst>
                  <a:outerShdw blurRad="38100" dist="38100" dir="2700000" algn="tl">
                    <a:srgbClr val="000000">
                      <a:alpha val="43137"/>
                    </a:srgbClr>
                  </a:outerShdw>
                </a:effectLst>
              </a:rPr>
              <a:t>Senator Mitchell Engages on Facebook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43" y="862241"/>
            <a:ext cx="7930148" cy="5991451"/>
          </a:xfrm>
        </p:spPr>
      </p:pic>
    </p:spTree>
    <p:extLst>
      <p:ext uri="{BB962C8B-B14F-4D97-AF65-F5344CB8AC3E}">
        <p14:creationId xmlns:p14="http://schemas.microsoft.com/office/powerpoint/2010/main" val="1728883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preferRelativeResize="0">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7085" y="-76201"/>
            <a:ext cx="9231086" cy="6934201"/>
          </a:xfrm>
        </p:spPr>
      </p:pic>
    </p:spTree>
    <p:extLst>
      <p:ext uri="{BB962C8B-B14F-4D97-AF65-F5344CB8AC3E}">
        <p14:creationId xmlns:p14="http://schemas.microsoft.com/office/powerpoint/2010/main" val="2145670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1135" y="-95535"/>
            <a:ext cx="9811738" cy="7389087"/>
          </a:xfrm>
        </p:spPr>
      </p:pic>
    </p:spTree>
    <p:extLst>
      <p:ext uri="{BB962C8B-B14F-4D97-AF65-F5344CB8AC3E}">
        <p14:creationId xmlns:p14="http://schemas.microsoft.com/office/powerpoint/2010/main" val="1032258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991646" y="0"/>
            <a:ext cx="12135646" cy="6858000"/>
          </a:xfrm>
        </p:spPr>
      </p:pic>
    </p:spTree>
    <p:extLst>
      <p:ext uri="{BB962C8B-B14F-4D97-AF65-F5344CB8AC3E}">
        <p14:creationId xmlns:p14="http://schemas.microsoft.com/office/powerpoint/2010/main" val="2912822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6" cstate="email">
            <a:extLst>
              <a:ext uri="{28A0092B-C50C-407E-A947-70E740481C1C}">
                <a14:useLocalDpi xmlns:a14="http://schemas.microsoft.com/office/drawing/2010/main" val="0"/>
              </a:ext>
            </a:extLst>
          </a:blip>
          <a:stretch>
            <a:fillRect/>
          </a:stretch>
        </p:blipFill>
        <p:spPr>
          <a:xfrm>
            <a:off x="-2991646" y="0"/>
            <a:ext cx="12135646" cy="6858000"/>
          </a:xfrm>
        </p:spPr>
      </p:pic>
      <p:pic>
        <p:nvPicPr>
          <p:cNvPr id="2" name="What is The Lanterman Act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52057" y="85725"/>
            <a:ext cx="11887200" cy="6686550"/>
          </a:xfrm>
          <a:prstGeom prst="rect">
            <a:avLst/>
          </a:prstGeom>
        </p:spPr>
      </p:pic>
      <p:pic>
        <p:nvPicPr>
          <p:cNvPr id="3" name="447a62x69yg"/>
          <p:cNvPicPr>
            <a:picLocks noRot="1" noChangeAspect="1"/>
          </p:cNvPicPr>
          <p:nvPr>
            <a:videoFile r:link="rId3"/>
          </p:nvPr>
        </p:nvPicPr>
        <p:blipFill>
          <a:blip r:embed="rId8"/>
          <a:stretch>
            <a:fillRect/>
          </a:stretch>
        </p:blipFill>
        <p:spPr>
          <a:xfrm>
            <a:off x="-1781503" y="671677"/>
            <a:ext cx="9380482" cy="5276521"/>
          </a:xfrm>
          <a:prstGeom prst="rect">
            <a:avLst/>
          </a:prstGeom>
        </p:spPr>
      </p:pic>
    </p:spTree>
    <p:extLst>
      <p:ext uri="{BB962C8B-B14F-4D97-AF65-F5344CB8AC3E}">
        <p14:creationId xmlns:p14="http://schemas.microsoft.com/office/powerpoint/2010/main" val="27932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2991646" y="0"/>
            <a:ext cx="12135646" cy="6858000"/>
          </a:xfrm>
        </p:spPr>
      </p:pic>
      <p:pic>
        <p:nvPicPr>
          <p:cNvPr id="2" name="Let It Shine_ Candlelight Vig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0026" y="-21771"/>
            <a:ext cx="12094026" cy="6802889"/>
          </a:xfrm>
          <a:prstGeom prst="rect">
            <a:avLst/>
          </a:prstGeom>
        </p:spPr>
      </p:pic>
    </p:spTree>
    <p:extLst>
      <p:ext uri="{BB962C8B-B14F-4D97-AF65-F5344CB8AC3E}">
        <p14:creationId xmlns:p14="http://schemas.microsoft.com/office/powerpoint/2010/main" val="73285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1099457"/>
            <a:ext cx="7815943" cy="511628"/>
          </a:xfrm>
        </p:spPr>
        <p:txBody>
          <a:bodyPr>
            <a:noAutofit/>
          </a:bodyPr>
          <a:lstStyle/>
          <a:p>
            <a:r>
              <a:rPr lang="en-US" sz="4400" b="1" dirty="0" err="1">
                <a:effectLst>
                  <a:outerShdw blurRad="38100" dist="38100" dir="2700000" algn="tl">
                    <a:srgbClr val="000000">
                      <a:alpha val="43137"/>
                    </a:srgbClr>
                  </a:outerShdw>
                </a:effectLst>
              </a:rPr>
              <a:t>Medios</a:t>
            </a:r>
            <a:r>
              <a:rPr lang="en-US" sz="4400" b="1" dirty="0">
                <a:effectLst>
                  <a:outerShdw blurRad="38100" dist="38100" dir="2700000" algn="tl">
                    <a:srgbClr val="000000">
                      <a:alpha val="43137"/>
                    </a:srgbClr>
                  </a:outerShdw>
                </a:effectLst>
              </a:rPr>
              <a:t> </a:t>
            </a:r>
            <a:r>
              <a:rPr lang="en-US" sz="4400" b="1" dirty="0" err="1">
                <a:effectLst>
                  <a:outerShdw blurRad="38100" dist="38100" dir="2700000" algn="tl">
                    <a:srgbClr val="000000">
                      <a:alpha val="43137"/>
                    </a:srgbClr>
                  </a:outerShdw>
                </a:effectLst>
              </a:rPr>
              <a:t>Tradicionales</a:t>
            </a:r>
            <a:r>
              <a:rPr lang="en-US" sz="4400" b="1" dirty="0">
                <a:effectLst>
                  <a:outerShdw blurRad="38100" dist="38100" dir="2700000" algn="tl">
                    <a:srgbClr val="000000">
                      <a:alpha val="43137"/>
                    </a:srgbClr>
                  </a:outerShdw>
                </a:effectLst>
              </a:rPr>
              <a:t> y Publicidad</a:t>
            </a:r>
            <a:endParaRPr lang="en-US" sz="4400" dirty="0"/>
          </a:p>
        </p:txBody>
      </p:sp>
      <p:sp>
        <p:nvSpPr>
          <p:cNvPr id="3" name="Rectangle 2"/>
          <p:cNvSpPr/>
          <p:nvPr/>
        </p:nvSpPr>
        <p:spPr>
          <a:xfrm>
            <a:off x="816427" y="1828801"/>
            <a:ext cx="7750629" cy="5061514"/>
          </a:xfrm>
          <a:prstGeom prst="rect">
            <a:avLst/>
          </a:prstGeom>
        </p:spPr>
        <p:txBody>
          <a:bodyPr wrap="square">
            <a:spAutoFit/>
          </a:bodyPr>
          <a:lstStyle/>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Entregas en caja de mensajería</a:t>
            </a: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Compró "Impulsa publicaciones" en Facebook y Twitter</a:t>
            </a: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Abeja de sacramento</a:t>
            </a: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Tiempos de Los Ángeles</a:t>
            </a: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Noticias diarias de Los Ángeles</a:t>
            </a: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El San Diego Union-</a:t>
            </a:r>
            <a:r>
              <a:rPr lang="es-ES" sz="2800" b="1" dirty="0" err="1">
                <a:latin typeface="Calibri" panose="020F0502020204030204" pitchFamily="34" charset="0"/>
                <a:ea typeface="Calibri" panose="020F0502020204030204" pitchFamily="34" charset="0"/>
                <a:cs typeface="Times New Roman" panose="02020603050405020304" pitchFamily="18" charset="0"/>
              </a:rPr>
              <a:t>Tribune</a:t>
            </a:r>
            <a:endParaRPr lang="es-ES" sz="2800" b="1"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600"/>
              </a:spcAft>
              <a:buFont typeface="Arial" panose="020B0604020202020204" pitchFamily="34" charset="0"/>
              <a:buChar char="•"/>
            </a:pPr>
            <a:r>
              <a:rPr lang="es-ES" sz="2800" b="1" dirty="0">
                <a:latin typeface="Calibri" panose="020F0502020204030204" pitchFamily="34" charset="0"/>
                <a:ea typeface="Calibri" panose="020F0502020204030204" pitchFamily="34" charset="0"/>
                <a:cs typeface="Times New Roman" panose="02020603050405020304" pitchFamily="18" charset="0"/>
              </a:rPr>
              <a:t>La crónica de San Francisco</a:t>
            </a:r>
          </a:p>
          <a:p>
            <a:pPr marL="171450" indent="-171450">
              <a:lnSpc>
                <a:spcPct val="115000"/>
              </a:lnSpc>
              <a:spcAft>
                <a:spcPts val="600"/>
              </a:spcAft>
              <a:buFont typeface="Arial" panose="020B0604020202020204" pitchFamily="34" charset="0"/>
              <a:buChar char="•"/>
            </a:pPr>
            <a:r>
              <a:rPr lang="es-ES" sz="2800" b="1" dirty="0" err="1">
                <a:latin typeface="Calibri" panose="020F0502020204030204" pitchFamily="34" charset="0"/>
                <a:ea typeface="Calibri" panose="020F0502020204030204" pitchFamily="34" charset="0"/>
                <a:cs typeface="Times New Roman" panose="02020603050405020304" pitchFamily="18" charset="0"/>
              </a:rPr>
              <a:t>Associated</a:t>
            </a: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err="1">
                <a:latin typeface="Calibri" panose="020F0502020204030204" pitchFamily="34" charset="0"/>
                <a:ea typeface="Calibri" panose="020F0502020204030204" pitchFamily="34" charset="0"/>
                <a:cs typeface="Times New Roman" panose="02020603050405020304" pitchFamily="18" charset="0"/>
              </a:rPr>
              <a:t>Press</a:t>
            </a:r>
            <a:r>
              <a:rPr lang="es-ES" sz="2800" b="1" dirty="0">
                <a:latin typeface="Calibri" panose="020F0502020204030204" pitchFamily="34" charset="0"/>
                <a:ea typeface="Calibri" panose="020F0502020204030204" pitchFamily="34" charset="0"/>
                <a:cs typeface="Times New Roman" panose="02020603050405020304" pitchFamily="18" charset="0"/>
              </a:rPr>
              <a:t>, . .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842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1099457"/>
            <a:ext cx="7815943" cy="511628"/>
          </a:xfrm>
        </p:spPr>
        <p:txBody>
          <a:bodyPr>
            <a:noAutofit/>
          </a:bodyPr>
          <a:lstStyle/>
          <a:p>
            <a:br>
              <a:rPr lang="es-ES" sz="4400" b="1" dirty="0">
                <a:effectLst>
                  <a:outerShdw blurRad="38100" dist="38100" dir="2700000" algn="tl">
                    <a:srgbClr val="000000">
                      <a:alpha val="43137"/>
                    </a:srgbClr>
                  </a:outerShdw>
                </a:effectLst>
              </a:rPr>
            </a:br>
            <a:r>
              <a:rPr lang="es-ES" sz="4400" b="1" dirty="0">
                <a:effectLst>
                  <a:outerShdw blurRad="38100" dist="38100" dir="2700000" algn="tl">
                    <a:srgbClr val="000000">
                      <a:alpha val="43137"/>
                    </a:srgbClr>
                  </a:outerShdw>
                </a:effectLst>
              </a:rPr>
              <a:t>Publicidad y medios en línea</a:t>
            </a:r>
            <a:endParaRPr lang="en-US" sz="4400" dirty="0"/>
          </a:p>
        </p:txBody>
      </p:sp>
      <p:sp>
        <p:nvSpPr>
          <p:cNvPr id="3" name="Rectangle 2"/>
          <p:cNvSpPr/>
          <p:nvPr/>
        </p:nvSpPr>
        <p:spPr>
          <a:xfrm>
            <a:off x="816428" y="1915886"/>
            <a:ext cx="6868885" cy="3231654"/>
          </a:xfrm>
          <a:prstGeom prst="rect">
            <a:avLst/>
          </a:prstGeom>
        </p:spPr>
        <p:txBody>
          <a:bodyPr wrap="square">
            <a:spAutoFit/>
          </a:bodyPr>
          <a:lstStyle/>
          <a:p>
            <a:pPr marL="171450" indent="-171450">
              <a:lnSpc>
                <a:spcPct val="115000"/>
              </a:lnSpc>
              <a:spcAft>
                <a:spcPts val="600"/>
              </a:spcAft>
              <a:buFont typeface="Arial" panose="020B0604020202020204" pitchFamily="34" charset="0"/>
              <a:buChar char="•"/>
            </a:pPr>
            <a:r>
              <a:rPr lang="es-ES" sz="3200" b="1" dirty="0">
                <a:latin typeface="Calibri" panose="020F0502020204030204" pitchFamily="34" charset="0"/>
                <a:ea typeface="Calibri" panose="020F0502020204030204" pitchFamily="34" charset="0"/>
                <a:cs typeface="Times New Roman" panose="02020603050405020304" pitchFamily="18" charset="0"/>
              </a:rPr>
              <a:t>Áspero y caído</a:t>
            </a:r>
          </a:p>
          <a:p>
            <a:pPr marL="171450" indent="-171450">
              <a:lnSpc>
                <a:spcPct val="115000"/>
              </a:lnSpc>
              <a:spcAft>
                <a:spcPts val="600"/>
              </a:spcAft>
              <a:buFont typeface="Arial" panose="020B0604020202020204" pitchFamily="34" charset="0"/>
              <a:buChar char="•"/>
            </a:pPr>
            <a:r>
              <a:rPr lang="es-ES" sz="3200" b="1" dirty="0">
                <a:latin typeface="Calibri" panose="020F0502020204030204" pitchFamily="34" charset="0"/>
                <a:ea typeface="Calibri" panose="020F0502020204030204" pitchFamily="34" charset="0"/>
                <a:cs typeface="Times New Roman" panose="02020603050405020304" pitchFamily="18" charset="0"/>
              </a:rPr>
              <a:t>Informe matutino del Capitolio</a:t>
            </a:r>
          </a:p>
          <a:p>
            <a:pPr marL="171450" indent="-171450">
              <a:lnSpc>
                <a:spcPct val="115000"/>
              </a:lnSpc>
              <a:spcAft>
                <a:spcPts val="600"/>
              </a:spcAft>
              <a:buFont typeface="Arial" panose="020B0604020202020204" pitchFamily="34" charset="0"/>
              <a:buChar char="•"/>
            </a:pPr>
            <a:r>
              <a:rPr lang="es-ES" sz="3200" b="1" dirty="0">
                <a:latin typeface="Calibri" panose="020F0502020204030204" pitchFamily="34" charset="0"/>
                <a:ea typeface="Calibri" panose="020F0502020204030204" pitchFamily="34" charset="0"/>
                <a:cs typeface="Times New Roman" panose="02020603050405020304" pitchFamily="18" charset="0"/>
              </a:rPr>
              <a:t>alrededor del capitolio</a:t>
            </a:r>
          </a:p>
          <a:p>
            <a:pPr marL="171450" indent="-171450">
              <a:lnSpc>
                <a:spcPct val="115000"/>
              </a:lnSpc>
              <a:spcAft>
                <a:spcPts val="600"/>
              </a:spcAft>
              <a:buFont typeface="Arial" panose="020B0604020202020204" pitchFamily="34" charset="0"/>
              <a:buChar char="•"/>
            </a:pPr>
            <a:r>
              <a:rPr lang="es-ES" sz="3200" b="1" dirty="0">
                <a:latin typeface="Calibri" panose="020F0502020204030204" pitchFamily="34" charset="0"/>
                <a:ea typeface="Calibri" panose="020F0502020204030204" pitchFamily="34" charset="0"/>
                <a:cs typeface="Times New Roman" panose="02020603050405020304" pitchFamily="18" charset="0"/>
              </a:rPr>
              <a:t>Otros servicios de noticias</a:t>
            </a:r>
          </a:p>
          <a:p>
            <a:pPr marL="171450" indent="-171450">
              <a:lnSpc>
                <a:spcPct val="115000"/>
              </a:lnSpc>
              <a:spcAft>
                <a:spcPts val="600"/>
              </a:spcAft>
              <a:buFont typeface="Arial" panose="020B0604020202020204" pitchFamily="34" charset="0"/>
              <a:buChar char="•"/>
            </a:pPr>
            <a:r>
              <a:rPr lang="es-ES" sz="3200" b="1" dirty="0">
                <a:latin typeface="Calibri" panose="020F0502020204030204" pitchFamily="34" charset="0"/>
                <a:ea typeface="Calibri" panose="020F0502020204030204" pitchFamily="34" charset="0"/>
                <a:cs typeface="Times New Roman" panose="02020603050405020304" pitchFamily="18" charset="0"/>
              </a:rPr>
              <a:t>vallas publicitarias</a:t>
            </a:r>
          </a:p>
        </p:txBody>
      </p:sp>
    </p:spTree>
    <p:extLst>
      <p:ext uri="{BB962C8B-B14F-4D97-AF65-F5344CB8AC3E}">
        <p14:creationId xmlns:p14="http://schemas.microsoft.com/office/powerpoint/2010/main" val="299195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7" y="286604"/>
            <a:ext cx="8190962" cy="1450757"/>
          </a:xfrm>
        </p:spPr>
        <p:txBody>
          <a:bodyPr/>
          <a:lstStyle/>
          <a:p>
            <a:r>
              <a:rPr lang="en-US" b="1" dirty="0" err="1"/>
              <a:t>Enfoque</a:t>
            </a:r>
            <a:r>
              <a:rPr lang="en-US" b="1" dirty="0"/>
              <a:t> de </a:t>
            </a:r>
            <a:r>
              <a:rPr lang="en-US" b="1" dirty="0" err="1"/>
              <a:t>tres</a:t>
            </a:r>
            <a:r>
              <a:rPr lang="en-US" b="1" dirty="0"/>
              <a:t> </a:t>
            </a:r>
            <a:r>
              <a:rPr lang="en-US" b="1" dirty="0" err="1"/>
              <a:t>puntas</a:t>
            </a:r>
            <a:endParaRPr lang="en-US" b="1"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s-ES" sz="3200" dirty="0"/>
              <a:t>participar en esfuerzos de cabildeo con los legisladores y los funcionarios de la Administración Brown,</a:t>
            </a:r>
          </a:p>
          <a:p>
            <a:pPr marL="514350" indent="-514350">
              <a:buFont typeface="+mj-lt"/>
              <a:buAutoNum type="arabicPeriod"/>
            </a:pPr>
            <a:r>
              <a:rPr lang="es-ES" sz="3200" dirty="0"/>
              <a:t>Involucrar a los grupos locales y la defensa de base,</a:t>
            </a:r>
          </a:p>
          <a:p>
            <a:pPr marL="514350" indent="-514350">
              <a:buFont typeface="+mj-lt"/>
              <a:buAutoNum type="arabicPeriod"/>
            </a:pPr>
            <a:r>
              <a:rPr lang="es-ES" sz="3200" dirty="0"/>
              <a:t>y desarrollar una infraestructura de comunicaciones permanente.</a:t>
            </a:r>
            <a:endParaRPr lang="en-US" sz="3200" dirty="0"/>
          </a:p>
        </p:txBody>
      </p:sp>
    </p:spTree>
    <p:extLst>
      <p:ext uri="{BB962C8B-B14F-4D97-AF65-F5344CB8AC3E}">
        <p14:creationId xmlns:p14="http://schemas.microsoft.com/office/powerpoint/2010/main" val="338995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66909"/>
            <a:ext cx="7543800" cy="725378"/>
          </a:xfrm>
        </p:spPr>
        <p:txBody>
          <a:bodyPr>
            <a:normAutofit fontScale="90000"/>
          </a:bodyPr>
          <a:lstStyle/>
          <a:p>
            <a:r>
              <a:rPr lang="en-US" dirty="0"/>
              <a:t>Online Funding for Billboard </a:t>
            </a:r>
            <a:br>
              <a:rPr lang="en-US" dirty="0"/>
            </a:br>
            <a:r>
              <a:rPr lang="en-US" i="1" dirty="0"/>
              <a:t>lead by The Arc San Diego</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36920" y="1365161"/>
            <a:ext cx="7715879" cy="4885254"/>
          </a:xfrm>
        </p:spPr>
      </p:pic>
    </p:spTree>
    <p:extLst>
      <p:ext uri="{BB962C8B-B14F-4D97-AF65-F5344CB8AC3E}">
        <p14:creationId xmlns:p14="http://schemas.microsoft.com/office/powerpoint/2010/main" val="2253689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286604"/>
            <a:ext cx="7825847" cy="1450757"/>
          </a:xfrm>
        </p:spPr>
        <p:txBody>
          <a:bodyPr>
            <a:normAutofit fontScale="90000"/>
          </a:bodyPr>
          <a:lstStyle/>
          <a:p>
            <a:r>
              <a:rPr lang="en-US" dirty="0"/>
              <a:t>Billboard carried over by Sacramento group – online funding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200" y="1794666"/>
            <a:ext cx="8552704" cy="39235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5" y="1794666"/>
            <a:ext cx="8557059" cy="4076812"/>
          </a:xfrm>
          <a:prstGeom prst="rect">
            <a:avLst/>
          </a:prstGeom>
        </p:spPr>
      </p:pic>
    </p:spTree>
    <p:extLst>
      <p:ext uri="{BB962C8B-B14F-4D97-AF65-F5344CB8AC3E}">
        <p14:creationId xmlns:p14="http://schemas.microsoft.com/office/powerpoint/2010/main" val="42289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4" y="4054064"/>
            <a:ext cx="5100109" cy="2328334"/>
          </a:xfrm>
        </p:spPr>
        <p:txBody>
          <a:bodyPr>
            <a:normAutofit fontScale="90000"/>
          </a:bodyPr>
          <a:lstStyle/>
          <a:p>
            <a:r>
              <a:rPr lang="en-US" b="1" i="1" dirty="0">
                <a:effectLst>
                  <a:outerShdw blurRad="38100" dist="38100" dir="2700000" algn="tl">
                    <a:srgbClr val="000000">
                      <a:alpha val="43137"/>
                    </a:srgbClr>
                  </a:outerShdw>
                </a:effectLst>
              </a:rPr>
              <a:t>“</a:t>
            </a:r>
            <a:r>
              <a:rPr lang="es-ES" b="1" i="1" dirty="0">
                <a:effectLst>
                  <a:outerShdw blurRad="38100" dist="38100" dir="2700000" algn="tl">
                    <a:srgbClr val="000000">
                      <a:alpha val="43137"/>
                    </a:srgbClr>
                  </a:outerShdw>
                </a:effectLst>
              </a:rPr>
              <a:t>Detenga las llamadas, nuestras líneas telefónicas están abrumadas”. La sesión terminó el 9 de septiembre pero no pudieron cerrar hasta las 2 am.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2935" y="0"/>
            <a:ext cx="3441065" cy="7451843"/>
          </a:xfrm>
        </p:spPr>
      </p:pic>
      <p:sp>
        <p:nvSpPr>
          <p:cNvPr id="6" name="Title 1"/>
          <p:cNvSpPr txBox="1">
            <a:spLocks/>
          </p:cNvSpPr>
          <p:nvPr/>
        </p:nvSpPr>
        <p:spPr>
          <a:xfrm>
            <a:off x="454024" y="304084"/>
            <a:ext cx="5370272" cy="123739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err="1"/>
              <a:t>Cerrado</a:t>
            </a:r>
            <a:r>
              <a:rPr lang="en-US" dirty="0"/>
              <a:t> sin </a:t>
            </a:r>
            <a:r>
              <a:rPr lang="en-US" dirty="0" err="1"/>
              <a:t>nosotros</a:t>
            </a:r>
            <a:r>
              <a:rPr lang="en-US" dirty="0"/>
              <a:t>.</a:t>
            </a:r>
          </a:p>
        </p:txBody>
      </p:sp>
    </p:spTree>
    <p:extLst>
      <p:ext uri="{BB962C8B-B14F-4D97-AF65-F5344CB8AC3E}">
        <p14:creationId xmlns:p14="http://schemas.microsoft.com/office/powerpoint/2010/main" val="1558986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469484"/>
            <a:ext cx="8957187" cy="1450757"/>
          </a:xfrm>
        </p:spPr>
        <p:txBody>
          <a:bodyPr>
            <a:noAutofit/>
          </a:bodyPr>
          <a:lstStyle/>
          <a:p>
            <a:r>
              <a:rPr lang="es-ES" sz="4000" b="1" dirty="0"/>
              <a:t>El gobernador Brown comienza el 2016 extendiendo la mano y ofreciendo alivio, pero se opone firmemente a "generalmente"</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4881" y="2314036"/>
            <a:ext cx="4811690" cy="31215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4036"/>
            <a:ext cx="9144000" cy="3394927"/>
          </a:xfrm>
          <a:prstGeom prst="rect">
            <a:avLst/>
          </a:prstGeom>
        </p:spPr>
      </p:pic>
    </p:spTree>
    <p:extLst>
      <p:ext uri="{BB962C8B-B14F-4D97-AF65-F5344CB8AC3E}">
        <p14:creationId xmlns:p14="http://schemas.microsoft.com/office/powerpoint/2010/main" val="24177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Adamantly Opposed to Across the Board?</a:t>
            </a:r>
          </a:p>
        </p:txBody>
      </p:sp>
      <p:pic>
        <p:nvPicPr>
          <p:cNvPr id="1026" name="Picture 2" descr="http://www.tvg2.com/assets/1/13/AcrossTheBoardThumbnail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0292" y="1798322"/>
            <a:ext cx="6576907" cy="4380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093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286604"/>
            <a:ext cx="8509819" cy="1450757"/>
          </a:xfrm>
        </p:spPr>
        <p:txBody>
          <a:bodyPr/>
          <a:lstStyle/>
          <a:p>
            <a:r>
              <a:rPr lang="es-ES" b="1" dirty="0"/>
              <a:t>La coalición responde de mala gana</a:t>
            </a:r>
            <a:endParaRPr lang="en-US" b="1"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s-ES" sz="3600" dirty="0">
                <a:solidFill>
                  <a:schemeClr val="tx1"/>
                </a:solidFill>
              </a:rPr>
              <a:t>Contrarrestamos con un aumento objetivo del 10 % en salarios y gastos relacionados ($325 millones)</a:t>
            </a:r>
          </a:p>
          <a:p>
            <a:pPr>
              <a:buFont typeface="Wingdings" panose="05000000000000000000" pitchFamily="2" charset="2"/>
              <a:buChar char="§"/>
            </a:pPr>
            <a:r>
              <a:rPr lang="es-ES" sz="3600" dirty="0">
                <a:solidFill>
                  <a:schemeClr val="tx1"/>
                </a:solidFill>
              </a:rPr>
              <a:t>Continuó ejerciendo presión para obtener un aumento general del 10 %</a:t>
            </a:r>
            <a:endParaRPr lang="en-US" dirty="0"/>
          </a:p>
        </p:txBody>
      </p:sp>
    </p:spTree>
    <p:extLst>
      <p:ext uri="{BB962C8B-B14F-4D97-AF65-F5344CB8AC3E}">
        <p14:creationId xmlns:p14="http://schemas.microsoft.com/office/powerpoint/2010/main" val="4753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mostrador</a:t>
            </a:r>
            <a:r>
              <a:rPr lang="en-US" b="1" dirty="0"/>
              <a:t> de </a:t>
            </a:r>
            <a:r>
              <a:rPr lang="en-US" b="1" dirty="0" err="1"/>
              <a:t>administracion</a:t>
            </a:r>
            <a:endParaRPr lang="en-US" b="1" dirty="0"/>
          </a:p>
        </p:txBody>
      </p:sp>
      <p:sp>
        <p:nvSpPr>
          <p:cNvPr id="3" name="Content Placeholder 2"/>
          <p:cNvSpPr>
            <a:spLocks noGrp="1"/>
          </p:cNvSpPr>
          <p:nvPr>
            <p:ph idx="1"/>
          </p:nvPr>
        </p:nvSpPr>
        <p:spPr/>
        <p:txBody>
          <a:bodyPr>
            <a:normAutofit fontScale="85000" lnSpcReduction="20000"/>
          </a:bodyPr>
          <a:lstStyle/>
          <a:p>
            <a:r>
              <a:rPr lang="es-ES" sz="2800" dirty="0"/>
              <a:t>La administración propuso un compromiso de fondo general de $200 millones:</a:t>
            </a:r>
          </a:p>
          <a:p>
            <a:r>
              <a:rPr lang="es-ES" sz="2800" dirty="0"/>
              <a:t>Aumento del 5 % en la fuerza laboral de DSP de proveedores comunitarios</a:t>
            </a:r>
          </a:p>
          <a:p>
            <a:r>
              <a:rPr lang="es-ES" sz="2800" dirty="0"/>
              <a:t>Aumento del 5 % en la fuerza laboral de gestión de casos</a:t>
            </a:r>
          </a:p>
          <a:p>
            <a:r>
              <a:rPr lang="es-ES" sz="2800" dirty="0"/>
              <a:t>$ 30 millones en dinero de incentivo para la colocación laboral para cualquier persona que le consiga un trabajo a alguien</a:t>
            </a:r>
          </a:p>
          <a:p>
            <a:r>
              <a:rPr lang="es-ES" sz="2800" dirty="0"/>
              <a:t>Redujimos nuestro aumento del 10 % al 5 % de aumento de tarifas objetivo y lo limitamos solo a SLS, ILS, transporte, ICF y </a:t>
            </a:r>
            <a:r>
              <a:rPr lang="es-ES" sz="2800" dirty="0" err="1"/>
              <a:t>Respite</a:t>
            </a:r>
            <a:r>
              <a:rPr lang="es-ES" sz="2800" dirty="0"/>
              <a:t>.</a:t>
            </a:r>
            <a:endParaRPr lang="en-US" dirty="0"/>
          </a:p>
        </p:txBody>
      </p:sp>
    </p:spTree>
    <p:extLst>
      <p:ext uri="{BB962C8B-B14F-4D97-AF65-F5344CB8AC3E}">
        <p14:creationId xmlns:p14="http://schemas.microsoft.com/office/powerpoint/2010/main" val="33566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86605"/>
            <a:ext cx="7728373" cy="881796"/>
          </a:xfrm>
        </p:spPr>
        <p:txBody>
          <a:bodyPr/>
          <a:lstStyle/>
          <a:p>
            <a:r>
              <a:rPr lang="en-US" b="1" dirty="0"/>
              <a:t>Contador de la </a:t>
            </a:r>
            <a:r>
              <a:rPr lang="en-US" b="1" dirty="0" err="1"/>
              <a:t>coalición</a:t>
            </a:r>
            <a:endParaRPr lang="en-US" b="1" dirty="0"/>
          </a:p>
        </p:txBody>
      </p:sp>
      <p:sp>
        <p:nvSpPr>
          <p:cNvPr id="3" name="Content Placeholder 2"/>
          <p:cNvSpPr>
            <a:spLocks noGrp="1"/>
          </p:cNvSpPr>
          <p:nvPr>
            <p:ph idx="1"/>
          </p:nvPr>
        </p:nvSpPr>
        <p:spPr>
          <a:xfrm>
            <a:off x="372531" y="1168401"/>
            <a:ext cx="8585201" cy="5486399"/>
          </a:xfrm>
        </p:spPr>
        <p:txBody>
          <a:bodyPr/>
          <a:lstStyle/>
          <a:p>
            <a:pPr lvl="0">
              <a:buFont typeface="Wingdings" panose="05000000000000000000" pitchFamily="2" charset="2"/>
              <a:buChar char="§"/>
            </a:pPr>
            <a:r>
              <a:rPr lang="es-ES" sz="2400" b="1" dirty="0">
                <a:effectLst>
                  <a:outerShdw blurRad="38100" dist="38100" dir="2700000" algn="tl">
                    <a:srgbClr val="000000">
                      <a:alpha val="43137"/>
                    </a:srgbClr>
                  </a:outerShdw>
                </a:effectLst>
              </a:rPr>
              <a:t>ACEPTADO: aumentos de tarifa del 5 % Respiro, SLS, ILS, ICF, transporte.</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AGREGADO: Su 5% de salario y beneficios (proveedores y centros regionales) aumenta a 7.5%.</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AÑADIDO: aumento del 2,5 % en todos los presupuestos administrativos en todos los ámbitos.</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AÑADIDO: 10% Restauración de la Tasa del Programa de Empleo Apoyado (esto terminó en 11%)</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ACEPTADO: propuestas de empleo competitivas de $30 millones.</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AGREGADO: Elevar el umbral para auditorías a $2 millones.</a:t>
            </a:r>
          </a:p>
          <a:p>
            <a:pPr lvl="0">
              <a:buFont typeface="Wingdings" panose="05000000000000000000" pitchFamily="2" charset="2"/>
              <a:buChar char="§"/>
            </a:pPr>
            <a:r>
              <a:rPr lang="es-ES" sz="2400" b="1" dirty="0">
                <a:effectLst>
                  <a:outerShdw blurRad="38100" dist="38100" dir="2700000" algn="tl">
                    <a:srgbClr val="000000">
                      <a:alpha val="43137"/>
                    </a:srgbClr>
                  </a:outerShdw>
                </a:effectLst>
              </a:rPr>
              <a:t>ACEPTADO: Restauración de los recortes del ICF (había sido parte de la Campaña del 10% todo el tiempo).</a:t>
            </a:r>
            <a:endParaRPr lang="en-US" dirty="0"/>
          </a:p>
        </p:txBody>
      </p:sp>
    </p:spTree>
    <p:extLst>
      <p:ext uri="{BB962C8B-B14F-4D97-AF65-F5344CB8AC3E}">
        <p14:creationId xmlns:p14="http://schemas.microsoft.com/office/powerpoint/2010/main" val="35174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798526" cy="769310"/>
          </a:xfrm>
        </p:spPr>
        <p:txBody>
          <a:bodyPr/>
          <a:lstStyle/>
          <a:p>
            <a:r>
              <a:rPr lang="en-US" b="1" i="1" dirty="0">
                <a:effectLst>
                  <a:outerShdw blurRad="38100" dist="38100" dir="2700000" algn="tl">
                    <a:srgbClr val="000000">
                      <a:alpha val="43137"/>
                    </a:srgbClr>
                  </a:outerShdw>
                </a:effectLst>
              </a:rPr>
              <a:t>in summary. . .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59" y="1055915"/>
            <a:ext cx="7602583" cy="5556908"/>
          </a:xfrm>
        </p:spPr>
      </p:pic>
    </p:spTree>
    <p:extLst>
      <p:ext uri="{BB962C8B-B14F-4D97-AF65-F5344CB8AC3E}">
        <p14:creationId xmlns:p14="http://schemas.microsoft.com/office/powerpoint/2010/main" val="4003666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872" y="0"/>
            <a:ext cx="4438650" cy="3314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773" y="-159503"/>
            <a:ext cx="4314825" cy="3248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436" y="-63406"/>
            <a:ext cx="4419600" cy="3314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158" y="2523097"/>
            <a:ext cx="2132044" cy="28463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0999" y="2049428"/>
            <a:ext cx="4410075" cy="32956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053" y="3278271"/>
            <a:ext cx="4851610" cy="35797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0125" y="4629432"/>
            <a:ext cx="4572000" cy="330517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885" y="4817504"/>
            <a:ext cx="3333750" cy="2619375"/>
          </a:xfrm>
          <a:prstGeom prst="rect">
            <a:avLst/>
          </a:prstGeom>
        </p:spPr>
      </p:pic>
    </p:spTree>
    <p:extLst>
      <p:ext uri="{BB962C8B-B14F-4D97-AF65-F5344CB8AC3E}">
        <p14:creationId xmlns:p14="http://schemas.microsoft.com/office/powerpoint/2010/main" val="282028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843" y="3486679"/>
            <a:ext cx="7556313" cy="1116106"/>
          </a:xfrm>
        </p:spPr>
        <p:txBody>
          <a:bodyPr>
            <a:normAutofit fontScale="90000"/>
          </a:bodyPr>
          <a:lstStyle/>
          <a:p>
            <a:r>
              <a:rPr lang="es-ES" b="1" i="1" dirty="0">
                <a:solidFill>
                  <a:schemeClr val="accent2"/>
                </a:solidFill>
              </a:rPr>
              <a:t>participar en esfuerzos de cabildeo con los legisladores y funcionarios de la Administración Brown... </a:t>
            </a:r>
            <a:br>
              <a:rPr lang="es-ES" b="1" i="1" dirty="0">
                <a:solidFill>
                  <a:schemeClr val="accent2"/>
                </a:solidFill>
              </a:rPr>
            </a:br>
            <a:br>
              <a:rPr lang="es-ES" b="1" i="1" dirty="0">
                <a:solidFill>
                  <a:schemeClr val="accent2"/>
                </a:solidFill>
              </a:rPr>
            </a:br>
            <a:r>
              <a:rPr lang="es-ES" b="1" i="1" dirty="0">
                <a:solidFill>
                  <a:schemeClr val="accent2"/>
                </a:solidFill>
              </a:rPr>
              <a:t>más de 80 reuniones de cabilderos.</a:t>
            </a:r>
            <a:endParaRPr lang="en-US" b="1" i="1" dirty="0">
              <a:solidFill>
                <a:schemeClr val="accent2"/>
              </a:solidFill>
            </a:endParaRPr>
          </a:p>
        </p:txBody>
      </p:sp>
      <p:sp>
        <p:nvSpPr>
          <p:cNvPr id="3" name="Title 1"/>
          <p:cNvSpPr txBox="1">
            <a:spLocks/>
          </p:cNvSpPr>
          <p:nvPr/>
        </p:nvSpPr>
        <p:spPr>
          <a:xfrm>
            <a:off x="793843" y="4751231"/>
            <a:ext cx="7556313" cy="1116106"/>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b="1" i="1" dirty="0">
                <a:solidFill>
                  <a:schemeClr val="accent2"/>
                </a:solidFill>
              </a:rPr>
              <a:t>Aquí está nuestro equipo de cabilderos...</a:t>
            </a:r>
            <a:endParaRPr lang="en-US" b="1" i="1" dirty="0">
              <a:solidFill>
                <a:schemeClr val="accent2"/>
              </a:solidFill>
            </a:endParaRPr>
          </a:p>
        </p:txBody>
      </p:sp>
    </p:spTree>
    <p:extLst>
      <p:ext uri="{BB962C8B-B14F-4D97-AF65-F5344CB8AC3E}">
        <p14:creationId xmlns:p14="http://schemas.microsoft.com/office/powerpoint/2010/main" val="14526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 2016 Governor Signs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5475" y="2257425"/>
            <a:ext cx="2857500" cy="3200400"/>
          </a:xfrm>
        </p:spPr>
      </p:pic>
    </p:spTree>
    <p:extLst>
      <p:ext uri="{BB962C8B-B14F-4D97-AF65-F5344CB8AC3E}">
        <p14:creationId xmlns:p14="http://schemas.microsoft.com/office/powerpoint/2010/main" val="2263703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893629" cy="1741714"/>
          </a:xfrm>
        </p:spPr>
        <p:txBody>
          <a:bodyPr>
            <a:normAutofit fontScale="90000"/>
          </a:bodyPr>
          <a:lstStyle/>
          <a:p>
            <a:r>
              <a:rPr lang="es-ES" b="1" dirty="0"/>
              <a:t>Acuerdo final: aumento continuo del fondo total de $ 535 millones en el presupuesto.</a:t>
            </a:r>
            <a:endParaRPr lang="en-US" b="1" dirty="0"/>
          </a:p>
        </p:txBody>
      </p:sp>
      <p:pic>
        <p:nvPicPr>
          <p:cNvPr id="6" name="Picture 5"/>
          <p:cNvPicPr>
            <a:picLocks noChangeAspect="1"/>
          </p:cNvPicPr>
          <p:nvPr/>
        </p:nvPicPr>
        <p:blipFill rotWithShape="1">
          <a:blip r:embed="rId2"/>
          <a:srcRect t="1" b="65387"/>
          <a:stretch/>
        </p:blipFill>
        <p:spPr>
          <a:xfrm>
            <a:off x="0" y="1904212"/>
            <a:ext cx="9056915" cy="4257977"/>
          </a:xfrm>
          <a:prstGeom prst="rect">
            <a:avLst/>
          </a:prstGeom>
        </p:spPr>
      </p:pic>
    </p:spTree>
    <p:extLst>
      <p:ext uri="{BB962C8B-B14F-4D97-AF65-F5344CB8AC3E}">
        <p14:creationId xmlns:p14="http://schemas.microsoft.com/office/powerpoint/2010/main" val="3347224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441959"/>
            <a:ext cx="7543800" cy="863601"/>
          </a:xfrm>
        </p:spPr>
        <p:txBody>
          <a:bodyPr/>
          <a:lstStyle/>
          <a:p>
            <a:r>
              <a:rPr lang="en-US" b="1" dirty="0"/>
              <a:t>Final Deal</a:t>
            </a:r>
            <a:endParaRPr lang="en-US" dirty="0"/>
          </a:p>
        </p:txBody>
      </p:sp>
      <p:pic>
        <p:nvPicPr>
          <p:cNvPr id="4" name="Content Placeholder 3"/>
          <p:cNvPicPr>
            <a:picLocks noGrp="1" noChangeAspect="1"/>
          </p:cNvPicPr>
          <p:nvPr>
            <p:ph idx="1"/>
          </p:nvPr>
        </p:nvPicPr>
        <p:blipFill rotWithShape="1">
          <a:blip r:embed="rId2"/>
          <a:srcRect t="34420" b="30221"/>
          <a:stretch/>
        </p:blipFill>
        <p:spPr>
          <a:xfrm>
            <a:off x="22458" y="1737361"/>
            <a:ext cx="9165957" cy="4402182"/>
          </a:xfrm>
          <a:prstGeom prst="rect">
            <a:avLst/>
          </a:prstGeom>
        </p:spPr>
      </p:pic>
    </p:spTree>
    <p:extLst>
      <p:ext uri="{BB962C8B-B14F-4D97-AF65-F5344CB8AC3E}">
        <p14:creationId xmlns:p14="http://schemas.microsoft.com/office/powerpoint/2010/main" val="2395376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9144000" cy="3460278"/>
          </a:xfrm>
          <a:prstGeom prst="rect">
            <a:avLst/>
          </a:prstGeom>
        </p:spPr>
      </p:pic>
      <p:pic>
        <p:nvPicPr>
          <p:cNvPr id="5" name="Picture 4"/>
          <p:cNvPicPr>
            <a:picLocks noChangeAspect="1"/>
          </p:cNvPicPr>
          <p:nvPr/>
        </p:nvPicPr>
        <p:blipFill>
          <a:blip r:embed="rId3"/>
          <a:stretch>
            <a:fillRect/>
          </a:stretch>
        </p:blipFill>
        <p:spPr>
          <a:xfrm>
            <a:off x="0" y="3625815"/>
            <a:ext cx="9013371" cy="2256202"/>
          </a:xfrm>
          <a:prstGeom prst="rect">
            <a:avLst/>
          </a:prstGeom>
        </p:spPr>
      </p:pic>
    </p:spTree>
    <p:extLst>
      <p:ext uri="{BB962C8B-B14F-4D97-AF65-F5344CB8AC3E}">
        <p14:creationId xmlns:p14="http://schemas.microsoft.com/office/powerpoint/2010/main" val="4231889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408" y="0"/>
            <a:ext cx="9180408" cy="3679557"/>
          </a:xfrm>
          <a:prstGeom prst="rect">
            <a:avLst/>
          </a:prstGeom>
        </p:spPr>
      </p:pic>
      <p:pic>
        <p:nvPicPr>
          <p:cNvPr id="5" name="Picture 4"/>
          <p:cNvPicPr>
            <a:picLocks noChangeAspect="1"/>
          </p:cNvPicPr>
          <p:nvPr/>
        </p:nvPicPr>
        <p:blipFill>
          <a:blip r:embed="rId3"/>
          <a:stretch>
            <a:fillRect/>
          </a:stretch>
        </p:blipFill>
        <p:spPr>
          <a:xfrm>
            <a:off x="0" y="3966161"/>
            <a:ext cx="9098611" cy="1792382"/>
          </a:xfrm>
          <a:prstGeom prst="rect">
            <a:avLst/>
          </a:prstGeom>
        </p:spPr>
      </p:pic>
    </p:spTree>
    <p:extLst>
      <p:ext uri="{BB962C8B-B14F-4D97-AF65-F5344CB8AC3E}">
        <p14:creationId xmlns:p14="http://schemas.microsoft.com/office/powerpoint/2010/main" val="1675186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286604"/>
            <a:ext cx="9153843" cy="3512510"/>
          </a:xfrm>
          <a:prstGeom prst="rect">
            <a:avLst/>
          </a:prstGeom>
        </p:spPr>
      </p:pic>
      <p:pic>
        <p:nvPicPr>
          <p:cNvPr id="5" name="Picture 4"/>
          <p:cNvPicPr>
            <a:picLocks noChangeAspect="1"/>
          </p:cNvPicPr>
          <p:nvPr/>
        </p:nvPicPr>
        <p:blipFill>
          <a:blip r:embed="rId3"/>
          <a:stretch>
            <a:fillRect/>
          </a:stretch>
        </p:blipFill>
        <p:spPr>
          <a:xfrm>
            <a:off x="-1" y="3799114"/>
            <a:ext cx="9144001" cy="3705838"/>
          </a:xfrm>
          <a:prstGeom prst="rect">
            <a:avLst/>
          </a:prstGeom>
        </p:spPr>
      </p:pic>
    </p:spTree>
    <p:extLst>
      <p:ext uri="{BB962C8B-B14F-4D97-AF65-F5344CB8AC3E}">
        <p14:creationId xmlns:p14="http://schemas.microsoft.com/office/powerpoint/2010/main" val="2538212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 y="286604"/>
            <a:ext cx="8072120" cy="1450757"/>
          </a:xfrm>
        </p:spPr>
        <p:txBody>
          <a:bodyPr>
            <a:normAutofit fontScale="90000"/>
          </a:bodyPr>
          <a:lstStyle/>
          <a:p>
            <a:r>
              <a:rPr lang="en-US" b="1" dirty="0">
                <a:solidFill>
                  <a:schemeClr val="accent2"/>
                </a:solidFill>
              </a:rPr>
              <a:t>Important First Step: The Road to Recovery &amp; a Path to a Better Future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40" y="1981561"/>
            <a:ext cx="4450079" cy="296132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192" y="3268662"/>
            <a:ext cx="4500719" cy="2995024"/>
          </a:xfrm>
          <a:prstGeom prst="rect">
            <a:avLst/>
          </a:prstGeom>
        </p:spPr>
      </p:pic>
    </p:spTree>
    <p:extLst>
      <p:ext uri="{BB962C8B-B14F-4D97-AF65-F5344CB8AC3E}">
        <p14:creationId xmlns:p14="http://schemas.microsoft.com/office/powerpoint/2010/main" val="3851220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278792" y="453772"/>
            <a:ext cx="8424941" cy="3908762"/>
          </a:xfrm>
          <a:prstGeom prst="rect">
            <a:avLst/>
          </a:prstGeom>
          <a:noFill/>
        </p:spPr>
        <p:txBody>
          <a:bodyPr wrap="square" rtlCol="0">
            <a:spAutoFit/>
          </a:bodyPr>
          <a:lstStyle/>
          <a:p>
            <a:pPr algn="ctr"/>
            <a:r>
              <a:rPr lang="es-ES" sz="5400" dirty="0">
                <a:latin typeface="Bradley Hand ITC" panose="03070402050302030203" pitchFamily="66" charset="0"/>
              </a:rPr>
              <a:t>Ir juntos es un comienzo; mantenerse juntos es progreso; trabajar juntos es el éxito.</a:t>
            </a:r>
          </a:p>
          <a:p>
            <a:pPr algn="ctr"/>
            <a:r>
              <a:rPr lang="en-US" sz="3200" b="1" i="1" dirty="0">
                <a:latin typeface="Bradley Hand ITC" panose="03070402050302030203" pitchFamily="66" charset="0"/>
              </a:rPr>
              <a:t>Henry Ford</a:t>
            </a:r>
            <a:endParaRPr lang="en-US" sz="3200" b="1" i="1" dirty="0">
              <a:effectLst/>
              <a:latin typeface="Bradley Hand ITC" panose="03070402050302030203" pitchFamily="66" charset="0"/>
            </a:endParaRPr>
          </a:p>
        </p:txBody>
      </p:sp>
    </p:spTree>
    <p:extLst>
      <p:ext uri="{BB962C8B-B14F-4D97-AF65-F5344CB8AC3E}">
        <p14:creationId xmlns:p14="http://schemas.microsoft.com/office/powerpoint/2010/main" val="253406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rPr>
              <a:t>Questions?</a:t>
            </a:r>
          </a:p>
        </p:txBody>
      </p:sp>
      <p:pic>
        <p:nvPicPr>
          <p:cNvPr id="9" name="Content Placeholder 8"/>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295710" y="2002971"/>
            <a:ext cx="4136418" cy="3866017"/>
          </a:xfrm>
        </p:spPr>
      </p:pic>
      <p:sp>
        <p:nvSpPr>
          <p:cNvPr id="8" name="Content Placeholder 7"/>
          <p:cNvSpPr>
            <a:spLocks noGrp="1"/>
          </p:cNvSpPr>
          <p:nvPr>
            <p:ph sz="quarter" idx="4"/>
          </p:nvPr>
        </p:nvSpPr>
        <p:spPr>
          <a:xfrm>
            <a:off x="4432128" y="2416629"/>
            <a:ext cx="4494158" cy="3452465"/>
          </a:xfrm>
        </p:spPr>
        <p:txBody>
          <a:bodyPr>
            <a:normAutofit/>
          </a:bodyPr>
          <a:lstStyle/>
          <a:p>
            <a:pPr marL="0" indent="0" algn="ctr">
              <a:lnSpc>
                <a:spcPct val="120000"/>
              </a:lnSpc>
              <a:spcBef>
                <a:spcPts val="0"/>
              </a:spcBef>
              <a:spcAft>
                <a:spcPts val="0"/>
              </a:spcAft>
            </a:pPr>
            <a:r>
              <a:rPr lang="en-US" sz="3500" b="1" dirty="0">
                <a:effectLst>
                  <a:outerShdw blurRad="38100" dist="38100" dir="2700000" algn="tl">
                    <a:srgbClr val="000000">
                      <a:alpha val="43137"/>
                    </a:srgbClr>
                  </a:outerShdw>
                </a:effectLst>
              </a:rPr>
              <a:t>Tony Anderson</a:t>
            </a:r>
          </a:p>
          <a:p>
            <a:pPr marL="0" indent="0" algn="ctr">
              <a:lnSpc>
                <a:spcPct val="120000"/>
              </a:lnSpc>
              <a:spcBef>
                <a:spcPts val="0"/>
              </a:spcBef>
              <a:spcAft>
                <a:spcPts val="0"/>
              </a:spcAft>
            </a:pPr>
            <a:r>
              <a:rPr lang="en-US" dirty="0"/>
              <a:t>Executive Director</a:t>
            </a:r>
          </a:p>
          <a:p>
            <a:pPr marL="0" indent="0" algn="ctr">
              <a:lnSpc>
                <a:spcPct val="120000"/>
              </a:lnSpc>
              <a:spcBef>
                <a:spcPts val="0"/>
              </a:spcBef>
              <a:spcAft>
                <a:spcPts val="0"/>
              </a:spcAft>
            </a:pPr>
            <a:r>
              <a:rPr lang="en-US" dirty="0"/>
              <a:t>The Valley Mountain Regional Center</a:t>
            </a:r>
          </a:p>
          <a:p>
            <a:pPr marL="0" indent="0" algn="ctr">
              <a:lnSpc>
                <a:spcPct val="120000"/>
              </a:lnSpc>
              <a:spcBef>
                <a:spcPts val="0"/>
              </a:spcBef>
              <a:spcAft>
                <a:spcPts val="0"/>
              </a:spcAft>
            </a:pPr>
            <a:r>
              <a:rPr lang="en-US" dirty="0"/>
              <a:t>(209) 955-3241</a:t>
            </a:r>
          </a:p>
          <a:p>
            <a:pPr marL="0" indent="0" algn="ctr">
              <a:lnSpc>
                <a:spcPct val="120000"/>
              </a:lnSpc>
              <a:spcBef>
                <a:spcPts val="0"/>
              </a:spcBef>
              <a:spcAft>
                <a:spcPts val="0"/>
              </a:spcAft>
            </a:pPr>
            <a:r>
              <a:rPr lang="en-US" dirty="0">
                <a:hlinkClick r:id="rId3"/>
              </a:rPr>
              <a:t>tanderson@vmrc.net</a:t>
            </a:r>
            <a:r>
              <a:rPr lang="en-US" dirty="0"/>
              <a:t> </a:t>
            </a:r>
          </a:p>
          <a:p>
            <a:pPr marL="0" indent="0" algn="ctr">
              <a:lnSpc>
                <a:spcPct val="120000"/>
              </a:lnSpc>
              <a:spcBef>
                <a:spcPts val="0"/>
              </a:spcBef>
              <a:spcAft>
                <a:spcPts val="0"/>
              </a:spcAft>
            </a:pPr>
            <a:r>
              <a:rPr lang="en-US" sz="1500" b="1" dirty="0">
                <a:hlinkClick r:id="rId4"/>
              </a:rPr>
              <a:t>Website: www.vmrc.net</a:t>
            </a:r>
            <a:endParaRPr lang="en-US" sz="1500" b="1" dirty="0"/>
          </a:p>
          <a:p>
            <a:pPr marL="0" indent="0" algn="ctr">
              <a:lnSpc>
                <a:spcPct val="120000"/>
              </a:lnSpc>
              <a:spcBef>
                <a:spcPts val="0"/>
              </a:spcBef>
              <a:spcAft>
                <a:spcPts val="0"/>
              </a:spcAft>
            </a:pPr>
            <a:r>
              <a:rPr lang="en-US" sz="1500" b="1" dirty="0"/>
              <a:t>Twitter: @</a:t>
            </a:r>
            <a:r>
              <a:rPr lang="en-US" sz="1500" b="1" dirty="0" err="1"/>
              <a:t>ArcCAadvocacy</a:t>
            </a:r>
            <a:endParaRPr lang="en-US" sz="1500" b="1" dirty="0"/>
          </a:p>
          <a:p>
            <a:pPr marL="0" indent="0" algn="ctr">
              <a:lnSpc>
                <a:spcPct val="120000"/>
              </a:lnSpc>
              <a:spcBef>
                <a:spcPts val="0"/>
              </a:spcBef>
              <a:spcAft>
                <a:spcPts val="0"/>
              </a:spcAft>
            </a:pPr>
            <a:r>
              <a:rPr lang="en-US" sz="1500" b="1" dirty="0"/>
              <a:t>Facebook: </a:t>
            </a:r>
            <a:r>
              <a:rPr lang="en-US" sz="1500" b="1" dirty="0">
                <a:hlinkClick r:id="rId5"/>
              </a:rPr>
              <a:t>https://www.facebook.com/thearcca/</a:t>
            </a:r>
            <a:endParaRPr lang="en-US" sz="1500" b="1" dirty="0"/>
          </a:p>
          <a:p>
            <a:endParaRPr lang="en-US" b="1" dirty="0"/>
          </a:p>
        </p:txBody>
      </p:sp>
    </p:spTree>
    <p:extLst>
      <p:ext uri="{BB962C8B-B14F-4D97-AF65-F5344CB8AC3E}">
        <p14:creationId xmlns:p14="http://schemas.microsoft.com/office/powerpoint/2010/main" val="9610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912278" cy="4839188"/>
          </a:xfrm>
        </p:spPr>
        <p:txBody>
          <a:bodyPr>
            <a:normAutofit fontScale="90000"/>
          </a:bodyPr>
          <a:lstStyle/>
          <a:p>
            <a:r>
              <a:rPr lang="en-US" b="1" dirty="0">
                <a:effectLst>
                  <a:outerShdw blurRad="38100" dist="38100" dir="2700000" algn="tl">
                    <a:srgbClr val="000000">
                      <a:alpha val="43137"/>
                    </a:srgbClr>
                  </a:outerShdw>
                </a:effectLst>
              </a:rPr>
              <a:t>Rick Rollens</a:t>
            </a:r>
            <a:br>
              <a:rPr lang="en-US" dirty="0"/>
            </a:br>
            <a:r>
              <a:rPr lang="en-US" dirty="0"/>
              <a:t>Association of Regional Center Agencies (Our Team Captain)</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238" y="0"/>
            <a:ext cx="5408762" cy="6858000"/>
          </a:xfrm>
          <a:prstGeom prst="rect">
            <a:avLst/>
          </a:prstGeom>
        </p:spPr>
      </p:pic>
    </p:spTree>
    <p:extLst>
      <p:ext uri="{BB962C8B-B14F-4D97-AF65-F5344CB8AC3E}">
        <p14:creationId xmlns:p14="http://schemas.microsoft.com/office/powerpoint/2010/main" val="40187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14923</TotalTime>
  <Words>2482</Words>
  <Application>Microsoft Office PowerPoint</Application>
  <PresentationFormat>On-screen Show (4:3)</PresentationFormat>
  <Paragraphs>269</Paragraphs>
  <Slides>88</Slides>
  <Notes>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Bradley Hand ITC</vt:lpstr>
      <vt:lpstr>Calibri</vt:lpstr>
      <vt:lpstr>Calibri Light</vt:lpstr>
      <vt:lpstr>Wingdings</vt:lpstr>
      <vt:lpstr>Retrospect</vt:lpstr>
      <vt:lpstr>PowerPoint Presentation</vt:lpstr>
      <vt:lpstr>PowerPoint Presentation</vt:lpstr>
      <vt:lpstr>PowerPoint Presentation</vt:lpstr>
      <vt:lpstr>Year One: “8 Points Campaign”</vt:lpstr>
      <vt:lpstr>Resultados de la Campaña “8 Puntos”</vt:lpstr>
      <vt:lpstr>De los “8 Puntos” a la “Campaña 10”</vt:lpstr>
      <vt:lpstr>Enfoque de tres puntas</vt:lpstr>
      <vt:lpstr>participar en esfuerzos de cabildeo con los legisladores y funcionarios de la Administración Brown...   más de 80 reuniones de cabilderos.</vt:lpstr>
      <vt:lpstr>Rick Rollens Association of Regional Center Agencies (Our Team Captain)</vt:lpstr>
      <vt:lpstr>Eileen Richey Association of Regional Center Agencies</vt:lpstr>
      <vt:lpstr>Barry Jardini California Disability Services Association</vt:lpstr>
      <vt:lpstr>Sue North California Disability Services Association</vt:lpstr>
      <vt:lpstr>Carl London California Disability Services Association</vt:lpstr>
      <vt:lpstr>Dwight Hansen The Alliance for People with Intellectual and Developmental Disabilities </vt:lpstr>
      <vt:lpstr>Robert Harris Service Employees International Union</vt:lpstr>
      <vt:lpstr>Tiffany Whiten Service Employees International Union</vt:lpstr>
      <vt:lpstr>Tony Anderson The Arc California</vt:lpstr>
      <vt:lpstr>Jacquie Dillard-Foss California Supported Living Network</vt:lpstr>
      <vt:lpstr>“The Senator Jim Beall Letter”</vt:lpstr>
      <vt:lpstr>“The Senator Jim Beall Letter”</vt:lpstr>
      <vt:lpstr>The “Beall Letter”: Majority</vt:lpstr>
      <vt:lpstr>PowerPoint Presentation</vt:lpstr>
      <vt:lpstr>Mitines de la Coalición Lanterman: 4 de marzo de 2015 (Audiencia del presupuesto de apertura)</vt:lpstr>
      <vt:lpstr>March 10, 2015 (30th Anniversary of Arc v DDS: the Entitlement Decision)</vt:lpstr>
      <vt:lpstr>May 2015:  Senate Proposal</vt:lpstr>
      <vt:lpstr>May 2015:  Assembly Proposal</vt:lpstr>
      <vt:lpstr>June 2015:  Agreement</vt:lpstr>
      <vt:lpstr>June 16, 2015: San Diego  (statewide reaction to removing us from the budget)</vt:lpstr>
      <vt:lpstr>June 16, 2015: Los Angeles  (statewide reaction to removing us from the budget)</vt:lpstr>
      <vt:lpstr>June 16, 2015: Whittier (statewide reaction to removing us from the budget)</vt:lpstr>
      <vt:lpstr>June 16, 2015: Oakland (statewide reaction to removing us from the budget)</vt:lpstr>
      <vt:lpstr>June 16, 2015: San Francisco (statewide reaction to removing us from the budget)</vt:lpstr>
      <vt:lpstr>June 16, 2015: Sacramento (statewide reaction to removing us from the budget)</vt:lpstr>
      <vt:lpstr>September 3, 2015  (We’re Here to Speak for justice Rallies – Includes “Build Up” rallies on the 2nd) </vt:lpstr>
      <vt:lpstr>September 2, 2015: San Diego</vt:lpstr>
      <vt:lpstr>September 2, 2015: Los Angeles</vt:lpstr>
      <vt:lpstr>September 3, 2015: Santa Barbara</vt:lpstr>
      <vt:lpstr>September 3, 2015: Bakersfield </vt:lpstr>
      <vt:lpstr>September 3, 2015: Sacramento </vt:lpstr>
      <vt:lpstr>PowerPoint Presentation</vt:lpstr>
      <vt:lpstr>PowerPoint Presentation</vt:lpstr>
      <vt:lpstr>We’re here to Speak for Justice Rally</vt:lpstr>
      <vt:lpstr>We’re here to Speak for Justice Rally</vt:lpstr>
      <vt:lpstr>PowerPoint Presentation</vt:lpstr>
      <vt:lpstr>PowerPoint Presentation</vt:lpstr>
      <vt:lpstr>Oakland Rally</vt:lpstr>
      <vt:lpstr>Contracted with Experienced Media Professionals</vt:lpstr>
      <vt:lpstr>www.LantermanCoalition.org </vt:lpstr>
      <vt:lpstr>PowerPoint Presentation</vt:lpstr>
      <vt:lpstr>How We Used You Tube</vt:lpstr>
      <vt:lpstr>https://www.youtube.com/channel/UCgWIZuZffZHTqMW2Eta6HXw </vt:lpstr>
      <vt:lpstr>PowerPoint Presentation</vt:lpstr>
      <vt:lpstr>PowerPoint Presentation</vt:lpstr>
      <vt:lpstr>PowerPoint Presentation</vt:lpstr>
      <vt:lpstr>How We Used Twitter</vt:lpstr>
      <vt:lpstr>Twitter: CoalitionPLA  </vt:lpstr>
      <vt:lpstr>PowerPoint Presentation</vt:lpstr>
      <vt:lpstr>Twitter Tips</vt:lpstr>
      <vt:lpstr>Twitter Tips (five more…)</vt:lpstr>
      <vt:lpstr>How We Used FaceBook</vt:lpstr>
      <vt:lpstr>FaceBook: lantermancoalition </vt:lpstr>
      <vt:lpstr>Senator Mitchell Engages on Facebook</vt:lpstr>
      <vt:lpstr>PowerPoint Presentation</vt:lpstr>
      <vt:lpstr>PowerPoint Presentation</vt:lpstr>
      <vt:lpstr>PowerPoint Presentation</vt:lpstr>
      <vt:lpstr>PowerPoint Presentation</vt:lpstr>
      <vt:lpstr>PowerPoint Presentation</vt:lpstr>
      <vt:lpstr>Medios Tradicionales y Publicidad</vt:lpstr>
      <vt:lpstr> Publicidad y medios en línea</vt:lpstr>
      <vt:lpstr>Online Funding for Billboard  lead by The Arc San Diego</vt:lpstr>
      <vt:lpstr>Billboard carried over by Sacramento group – online funding</vt:lpstr>
      <vt:lpstr>“Detenga las llamadas, nuestras líneas telefónicas están abrumadas”. La sesión terminó el 9 de septiembre pero no pudieron cerrar hasta las 2 am.</vt:lpstr>
      <vt:lpstr>El gobernador Brown comienza el 2016 extendiendo la mano y ofreciendo alivio, pero se opone firmemente a "generalmente"</vt:lpstr>
      <vt:lpstr>Why So Adamantly Opposed to Across the Board?</vt:lpstr>
      <vt:lpstr>La coalición responde de mala gana</vt:lpstr>
      <vt:lpstr>mostrador de administracion</vt:lpstr>
      <vt:lpstr>Contador de la coalición</vt:lpstr>
      <vt:lpstr>in summary. . . </vt:lpstr>
      <vt:lpstr>PowerPoint Presentation</vt:lpstr>
      <vt:lpstr>March 1, 2016 Governor Signs</vt:lpstr>
      <vt:lpstr>Acuerdo final: aumento continuo del fondo total de $ 535 millones en el presupuesto.</vt:lpstr>
      <vt:lpstr>Final Deal</vt:lpstr>
      <vt:lpstr>PowerPoint Presentation</vt:lpstr>
      <vt:lpstr>PowerPoint Presentation</vt:lpstr>
      <vt:lpstr>PowerPoint Presentation</vt:lpstr>
      <vt:lpstr>Important First Step: The Road to Recovery &amp; a Path to a Better Future</vt:lpstr>
      <vt:lpstr>PowerPoint Presentation</vt:lpstr>
      <vt:lpstr>Questions?</vt:lpstr>
    </vt:vector>
  </TitlesOfParts>
  <Company>The Arc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Tony Anderson</cp:lastModifiedBy>
  <cp:revision>182</cp:revision>
  <cp:lastPrinted>2016-03-04T04:55:55Z</cp:lastPrinted>
  <dcterms:created xsi:type="dcterms:W3CDTF">2014-11-18T06:15:56Z</dcterms:created>
  <dcterms:modified xsi:type="dcterms:W3CDTF">2022-10-15T16:14:40Z</dcterms:modified>
</cp:coreProperties>
</file>