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1" r:id="rId4"/>
  </p:sldMasterIdLst>
  <p:notesMasterIdLst>
    <p:notesMasterId r:id="rId40"/>
  </p:notesMasterIdLst>
  <p:sldIdLst>
    <p:sldId id="257" r:id="rId5"/>
    <p:sldId id="276" r:id="rId6"/>
    <p:sldId id="524" r:id="rId7"/>
    <p:sldId id="262" r:id="rId8"/>
    <p:sldId id="306" r:id="rId9"/>
    <p:sldId id="264" r:id="rId10"/>
    <p:sldId id="265" r:id="rId11"/>
    <p:sldId id="311" r:id="rId12"/>
    <p:sldId id="266" r:id="rId13"/>
    <p:sldId id="285" r:id="rId14"/>
    <p:sldId id="307" r:id="rId15"/>
    <p:sldId id="308" r:id="rId16"/>
    <p:sldId id="309" r:id="rId17"/>
    <p:sldId id="284" r:id="rId18"/>
    <p:sldId id="267" r:id="rId19"/>
    <p:sldId id="263" r:id="rId20"/>
    <p:sldId id="310" r:id="rId21"/>
    <p:sldId id="286" r:id="rId22"/>
    <p:sldId id="268" r:id="rId23"/>
    <p:sldId id="269" r:id="rId24"/>
    <p:sldId id="519" r:id="rId25"/>
    <p:sldId id="527" r:id="rId26"/>
    <p:sldId id="312" r:id="rId27"/>
    <p:sldId id="516" r:id="rId28"/>
    <p:sldId id="535" r:id="rId29"/>
    <p:sldId id="536" r:id="rId30"/>
    <p:sldId id="528" r:id="rId31"/>
    <p:sldId id="517" r:id="rId32"/>
    <p:sldId id="534" r:id="rId33"/>
    <p:sldId id="529" r:id="rId34"/>
    <p:sldId id="530" r:id="rId35"/>
    <p:sldId id="531" r:id="rId36"/>
    <p:sldId id="532" r:id="rId37"/>
    <p:sldId id="259" r:id="rId38"/>
    <p:sldId id="298" r:id="rId39"/>
  </p:sldIdLst>
  <p:sldSz cx="12192000" cy="6858000"/>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B570F7-0D95-4935-8A94-1A339BA670D8}" v="8" dt="2022-08-16T19:53:14.933"/>
    <p1510:client id="{8AE883D9-5642-0A77-86C0-F0A3717CB381}" v="20" dt="2022-08-16T19:33:46.9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5EBDA3-7B35-42D4-86AC-A9CC234C4F7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2735C18C-BAE4-49AD-8469-275702416454}">
      <dgm:prSet/>
      <dgm:spPr/>
      <dgm:t>
        <a:bodyPr/>
        <a:lstStyle/>
        <a:p>
          <a:pPr rtl="0"/>
          <a:r>
            <a:rPr lang="en-US"/>
            <a:t>Health (4-10) – Doug</a:t>
          </a:r>
          <a:r>
            <a:rPr lang="en-US">
              <a:latin typeface="Tw Cen MT Condensed" panose="020B0606020104020203"/>
            </a:rPr>
            <a:t> </a:t>
          </a:r>
          <a:endParaRPr lang="en-US"/>
        </a:p>
      </dgm:t>
    </dgm:pt>
    <dgm:pt modelId="{7A307435-A3A4-44D2-82AA-C05219F84D65}" type="parTrans" cxnId="{A67501CA-C53E-4059-8ABC-720B142DF1E7}">
      <dgm:prSet/>
      <dgm:spPr/>
      <dgm:t>
        <a:bodyPr/>
        <a:lstStyle/>
        <a:p>
          <a:endParaRPr lang="en-US"/>
        </a:p>
      </dgm:t>
    </dgm:pt>
    <dgm:pt modelId="{1F542C0E-05CE-46B0-B3CC-C42387397966}" type="sibTrans" cxnId="{A67501CA-C53E-4059-8ABC-720B142DF1E7}">
      <dgm:prSet/>
      <dgm:spPr/>
      <dgm:t>
        <a:bodyPr/>
        <a:lstStyle/>
        <a:p>
          <a:endParaRPr lang="en-US"/>
        </a:p>
      </dgm:t>
    </dgm:pt>
    <dgm:pt modelId="{AFF835D6-6D7C-49FD-8E0D-41BFD7E3A49A}">
      <dgm:prSet/>
      <dgm:spPr/>
      <dgm:t>
        <a:bodyPr/>
        <a:lstStyle/>
        <a:p>
          <a:r>
            <a:rPr lang="en-US"/>
            <a:t>Mental Health (11-14) - </a:t>
          </a:r>
          <a:r>
            <a:rPr lang="en-US">
              <a:latin typeface="Tw Cen MT Condensed" panose="020B0606020104020203"/>
            </a:rPr>
            <a:t>Doug</a:t>
          </a:r>
          <a:endParaRPr lang="en-US"/>
        </a:p>
      </dgm:t>
    </dgm:pt>
    <dgm:pt modelId="{711330F0-0084-4C6D-9987-52DFBDCBE670}" type="parTrans" cxnId="{2AF97473-4804-4CD4-AAA2-F75E2EB5341B}">
      <dgm:prSet/>
      <dgm:spPr/>
      <dgm:t>
        <a:bodyPr/>
        <a:lstStyle/>
        <a:p>
          <a:endParaRPr lang="en-US"/>
        </a:p>
      </dgm:t>
    </dgm:pt>
    <dgm:pt modelId="{0717ACCC-F2AA-49AB-9915-1A223E4BE728}" type="sibTrans" cxnId="{2AF97473-4804-4CD4-AAA2-F75E2EB5341B}">
      <dgm:prSet/>
      <dgm:spPr/>
      <dgm:t>
        <a:bodyPr/>
        <a:lstStyle/>
        <a:p>
          <a:endParaRPr lang="en-US"/>
        </a:p>
      </dgm:t>
    </dgm:pt>
    <dgm:pt modelId="{2AB77F76-485B-422B-913F-A518DF3C3412}">
      <dgm:prSet/>
      <dgm:spPr/>
      <dgm:t>
        <a:bodyPr/>
        <a:lstStyle/>
        <a:p>
          <a:r>
            <a:rPr lang="en-US"/>
            <a:t>Dental (15) - </a:t>
          </a:r>
          <a:r>
            <a:rPr lang="en-US">
              <a:latin typeface="Tw Cen MT Condensed" panose="020B0606020104020203"/>
            </a:rPr>
            <a:t>Doug</a:t>
          </a:r>
          <a:endParaRPr lang="en-US"/>
        </a:p>
      </dgm:t>
    </dgm:pt>
    <dgm:pt modelId="{E49950A8-00A8-428C-918B-88BE24F101E8}" type="parTrans" cxnId="{4AF2ACF1-CD85-4B86-BD3D-8F50024E3E64}">
      <dgm:prSet/>
      <dgm:spPr/>
      <dgm:t>
        <a:bodyPr/>
        <a:lstStyle/>
        <a:p>
          <a:endParaRPr lang="en-US"/>
        </a:p>
      </dgm:t>
    </dgm:pt>
    <dgm:pt modelId="{3F68F7E4-F40B-4010-9EA7-82A1274CCFDD}" type="sibTrans" cxnId="{4AF2ACF1-CD85-4B86-BD3D-8F50024E3E64}">
      <dgm:prSet/>
      <dgm:spPr/>
      <dgm:t>
        <a:bodyPr/>
        <a:lstStyle/>
        <a:p>
          <a:endParaRPr lang="en-US"/>
        </a:p>
      </dgm:t>
    </dgm:pt>
    <dgm:pt modelId="{96FD09AA-D3D0-48B0-A31C-592BCDC5AEF9}">
      <dgm:prSet/>
      <dgm:spPr/>
      <dgm:t>
        <a:bodyPr/>
        <a:lstStyle/>
        <a:p>
          <a:r>
            <a:rPr lang="en-US"/>
            <a:t>Aging (16-17) - Karyn</a:t>
          </a:r>
        </a:p>
      </dgm:t>
    </dgm:pt>
    <dgm:pt modelId="{0C73CDE2-A6B4-413F-9DCA-D866C092264B}" type="parTrans" cxnId="{3AD9E83A-0785-4BB6-A356-4A3E8D967EE7}">
      <dgm:prSet/>
      <dgm:spPr/>
      <dgm:t>
        <a:bodyPr/>
        <a:lstStyle/>
        <a:p>
          <a:endParaRPr lang="en-US"/>
        </a:p>
      </dgm:t>
    </dgm:pt>
    <dgm:pt modelId="{3904A6E0-8385-4315-991D-6D37365BD81B}" type="sibTrans" cxnId="{3AD9E83A-0785-4BB6-A356-4A3E8D967EE7}">
      <dgm:prSet/>
      <dgm:spPr/>
      <dgm:t>
        <a:bodyPr/>
        <a:lstStyle/>
        <a:p>
          <a:endParaRPr lang="en-US"/>
        </a:p>
      </dgm:t>
    </dgm:pt>
    <dgm:pt modelId="{03C80662-23F1-435C-915C-5DE3BF31AED6}">
      <dgm:prSet/>
      <dgm:spPr/>
      <dgm:t>
        <a:bodyPr/>
        <a:lstStyle/>
        <a:p>
          <a:r>
            <a:rPr lang="en-US"/>
            <a:t>IHSS (18) - </a:t>
          </a:r>
          <a:r>
            <a:rPr lang="en-US">
              <a:latin typeface="Tw Cen MT Condensed" panose="020B0606020104020203"/>
            </a:rPr>
            <a:t>Karyn</a:t>
          </a:r>
          <a:endParaRPr lang="en-US"/>
        </a:p>
      </dgm:t>
    </dgm:pt>
    <dgm:pt modelId="{F510C9BA-DF61-412C-842A-3D486980E7B9}" type="parTrans" cxnId="{AF0E52C6-3FE2-4DAB-B77A-EB94F2EAA314}">
      <dgm:prSet/>
      <dgm:spPr/>
      <dgm:t>
        <a:bodyPr/>
        <a:lstStyle/>
        <a:p>
          <a:endParaRPr lang="en-US"/>
        </a:p>
      </dgm:t>
    </dgm:pt>
    <dgm:pt modelId="{42DC7D92-8D87-42C0-9EFE-E35131B9F175}" type="sibTrans" cxnId="{AF0E52C6-3FE2-4DAB-B77A-EB94F2EAA314}">
      <dgm:prSet/>
      <dgm:spPr/>
      <dgm:t>
        <a:bodyPr/>
        <a:lstStyle/>
        <a:p>
          <a:endParaRPr lang="en-US"/>
        </a:p>
      </dgm:t>
    </dgm:pt>
    <dgm:pt modelId="{579783AF-C49C-4B26-A047-3AF6DBDBE7D0}">
      <dgm:prSet/>
      <dgm:spPr/>
      <dgm:t>
        <a:bodyPr/>
        <a:lstStyle/>
        <a:p>
          <a:r>
            <a:rPr lang="en-US"/>
            <a:t>SSI/SSP (19) - </a:t>
          </a:r>
          <a:r>
            <a:rPr lang="en-US">
              <a:latin typeface="Tw Cen MT Condensed" panose="020B0606020104020203"/>
            </a:rPr>
            <a:t>Karyn</a:t>
          </a:r>
          <a:endParaRPr lang="en-US"/>
        </a:p>
      </dgm:t>
    </dgm:pt>
    <dgm:pt modelId="{5309E001-5E05-48CD-95B8-C3D5B77E737A}" type="parTrans" cxnId="{A4D0398F-0600-4A38-A01D-871B75D59634}">
      <dgm:prSet/>
      <dgm:spPr/>
      <dgm:t>
        <a:bodyPr/>
        <a:lstStyle/>
        <a:p>
          <a:endParaRPr lang="en-US"/>
        </a:p>
      </dgm:t>
    </dgm:pt>
    <dgm:pt modelId="{0032436E-3496-4E66-BC7C-23180FCD6AE4}" type="sibTrans" cxnId="{A4D0398F-0600-4A38-A01D-871B75D59634}">
      <dgm:prSet/>
      <dgm:spPr/>
      <dgm:t>
        <a:bodyPr/>
        <a:lstStyle/>
        <a:p>
          <a:endParaRPr lang="en-US"/>
        </a:p>
      </dgm:t>
    </dgm:pt>
    <dgm:pt modelId="{9DD25C20-22DF-4D81-ADB5-6CDBED53944B}">
      <dgm:prSet/>
      <dgm:spPr/>
      <dgm:t>
        <a:bodyPr/>
        <a:lstStyle/>
        <a:p>
          <a:r>
            <a:rPr lang="en-US"/>
            <a:t>Children/Education/ Childcare (20 - 22) - Lynda</a:t>
          </a:r>
        </a:p>
      </dgm:t>
    </dgm:pt>
    <dgm:pt modelId="{095EBEC1-6EF4-4910-920E-04FCE34B2493}" type="parTrans" cxnId="{F66DE5C8-DC69-4A12-9D0B-CF4869550142}">
      <dgm:prSet/>
      <dgm:spPr/>
      <dgm:t>
        <a:bodyPr/>
        <a:lstStyle/>
        <a:p>
          <a:endParaRPr lang="en-US"/>
        </a:p>
      </dgm:t>
    </dgm:pt>
    <dgm:pt modelId="{4C94E7D6-80FB-4E6F-82DE-A23B85EB918C}" type="sibTrans" cxnId="{F66DE5C8-DC69-4A12-9D0B-CF4869550142}">
      <dgm:prSet/>
      <dgm:spPr/>
      <dgm:t>
        <a:bodyPr/>
        <a:lstStyle/>
        <a:p>
          <a:endParaRPr lang="en-US"/>
        </a:p>
      </dgm:t>
    </dgm:pt>
    <dgm:pt modelId="{082D7310-0B71-4AA3-A335-C28CF6B4AFFA}">
      <dgm:prSet/>
      <dgm:spPr/>
      <dgm:t>
        <a:bodyPr/>
        <a:lstStyle/>
        <a:p>
          <a:r>
            <a:rPr lang="en-US"/>
            <a:t>Developmental Services; DDS (22-29) - Tony</a:t>
          </a:r>
        </a:p>
      </dgm:t>
    </dgm:pt>
    <dgm:pt modelId="{18A89658-7571-4C79-BDCC-44947E6F53DF}" type="parTrans" cxnId="{B2EA8085-869C-4AF9-9F5D-2DE71F366536}">
      <dgm:prSet/>
      <dgm:spPr/>
      <dgm:t>
        <a:bodyPr/>
        <a:lstStyle/>
        <a:p>
          <a:endParaRPr lang="en-US"/>
        </a:p>
      </dgm:t>
    </dgm:pt>
    <dgm:pt modelId="{64EBD6F5-085F-4ABA-9A20-F5511E9AD8D6}" type="sibTrans" cxnId="{B2EA8085-869C-4AF9-9F5D-2DE71F366536}">
      <dgm:prSet/>
      <dgm:spPr/>
      <dgm:t>
        <a:bodyPr/>
        <a:lstStyle/>
        <a:p>
          <a:endParaRPr lang="en-US"/>
        </a:p>
      </dgm:t>
    </dgm:pt>
    <dgm:pt modelId="{4BE72C35-E1F0-41DE-B80D-E09D5115C5AD}">
      <dgm:prSet/>
      <dgm:spPr/>
      <dgm:t>
        <a:bodyPr/>
        <a:lstStyle/>
        <a:p>
          <a:r>
            <a:rPr lang="en-US"/>
            <a:t>Developmental Services: Assembly Committee (30) - Tony</a:t>
          </a:r>
        </a:p>
      </dgm:t>
    </dgm:pt>
    <dgm:pt modelId="{EFAF4326-4462-4F7E-900F-1BB1F70F4023}" type="parTrans" cxnId="{D718AD8E-EB0B-4349-9692-97F94ADDCF12}">
      <dgm:prSet/>
      <dgm:spPr/>
      <dgm:t>
        <a:bodyPr/>
        <a:lstStyle/>
        <a:p>
          <a:endParaRPr lang="en-US"/>
        </a:p>
      </dgm:t>
    </dgm:pt>
    <dgm:pt modelId="{8D804238-C24B-49E8-AB7E-DE109FC57339}" type="sibTrans" cxnId="{D718AD8E-EB0B-4349-9692-97F94ADDCF12}">
      <dgm:prSet/>
      <dgm:spPr/>
      <dgm:t>
        <a:bodyPr/>
        <a:lstStyle/>
        <a:p>
          <a:endParaRPr lang="en-US"/>
        </a:p>
      </dgm:t>
    </dgm:pt>
    <dgm:pt modelId="{5EA0523A-F899-438D-B465-1102DC0E9677}">
      <dgm:prSet/>
      <dgm:spPr/>
      <dgm:t>
        <a:bodyPr/>
        <a:lstStyle/>
        <a:p>
          <a:r>
            <a:rPr lang="en-US"/>
            <a:t>Developmental Services: Senate Committee (31) - Tony</a:t>
          </a:r>
        </a:p>
      </dgm:t>
    </dgm:pt>
    <dgm:pt modelId="{EB3CEB3E-5C88-48A0-BCDC-9CEBF28EF14F}" type="parTrans" cxnId="{5C05D3E6-5C60-42BE-871A-DB28474FEBF9}">
      <dgm:prSet/>
      <dgm:spPr/>
      <dgm:t>
        <a:bodyPr/>
        <a:lstStyle/>
        <a:p>
          <a:endParaRPr lang="en-US"/>
        </a:p>
      </dgm:t>
    </dgm:pt>
    <dgm:pt modelId="{4B00522A-4F6A-4D96-A540-AB11C5C44592}" type="sibTrans" cxnId="{5C05D3E6-5C60-42BE-871A-DB28474FEBF9}">
      <dgm:prSet/>
      <dgm:spPr/>
      <dgm:t>
        <a:bodyPr/>
        <a:lstStyle/>
        <a:p>
          <a:endParaRPr lang="en-US"/>
        </a:p>
      </dgm:t>
    </dgm:pt>
    <dgm:pt modelId="{1BC7F394-A47C-4526-BDC5-5E852C433E4B}" type="pres">
      <dgm:prSet presAssocID="{245EBDA3-7B35-42D4-86AC-A9CC234C4F7C}" presName="diagram" presStyleCnt="0">
        <dgm:presLayoutVars>
          <dgm:dir/>
          <dgm:resizeHandles val="exact"/>
        </dgm:presLayoutVars>
      </dgm:prSet>
      <dgm:spPr/>
    </dgm:pt>
    <dgm:pt modelId="{3F814DA7-86A5-4686-B1D0-2391D03D0F08}" type="pres">
      <dgm:prSet presAssocID="{2735C18C-BAE4-49AD-8469-275702416454}" presName="node" presStyleLbl="node1" presStyleIdx="0" presStyleCnt="10">
        <dgm:presLayoutVars>
          <dgm:bulletEnabled val="1"/>
        </dgm:presLayoutVars>
      </dgm:prSet>
      <dgm:spPr/>
    </dgm:pt>
    <dgm:pt modelId="{4E9CBDB0-BE2F-494C-9CE4-725B04131C0B}" type="pres">
      <dgm:prSet presAssocID="{1F542C0E-05CE-46B0-B3CC-C42387397966}" presName="sibTrans" presStyleCnt="0"/>
      <dgm:spPr/>
    </dgm:pt>
    <dgm:pt modelId="{32C4D055-A470-4B3D-92CC-7A501D8CB306}" type="pres">
      <dgm:prSet presAssocID="{AFF835D6-6D7C-49FD-8E0D-41BFD7E3A49A}" presName="node" presStyleLbl="node1" presStyleIdx="1" presStyleCnt="10">
        <dgm:presLayoutVars>
          <dgm:bulletEnabled val="1"/>
        </dgm:presLayoutVars>
      </dgm:prSet>
      <dgm:spPr/>
    </dgm:pt>
    <dgm:pt modelId="{523BBAB1-BF38-4D3C-A9A3-F38C1326C56E}" type="pres">
      <dgm:prSet presAssocID="{0717ACCC-F2AA-49AB-9915-1A223E4BE728}" presName="sibTrans" presStyleCnt="0"/>
      <dgm:spPr/>
    </dgm:pt>
    <dgm:pt modelId="{A93B4BCB-1979-4EFD-B3E7-C6D3CD7FDC8A}" type="pres">
      <dgm:prSet presAssocID="{2AB77F76-485B-422B-913F-A518DF3C3412}" presName="node" presStyleLbl="node1" presStyleIdx="2" presStyleCnt="10">
        <dgm:presLayoutVars>
          <dgm:bulletEnabled val="1"/>
        </dgm:presLayoutVars>
      </dgm:prSet>
      <dgm:spPr/>
    </dgm:pt>
    <dgm:pt modelId="{42ED6619-5FFD-4851-ACD3-49641E0F2FB9}" type="pres">
      <dgm:prSet presAssocID="{3F68F7E4-F40B-4010-9EA7-82A1274CCFDD}" presName="sibTrans" presStyleCnt="0"/>
      <dgm:spPr/>
    </dgm:pt>
    <dgm:pt modelId="{429D0D55-31CD-41C1-B152-7F5E2F5FA541}" type="pres">
      <dgm:prSet presAssocID="{96FD09AA-D3D0-48B0-A31C-592BCDC5AEF9}" presName="node" presStyleLbl="node1" presStyleIdx="3" presStyleCnt="10">
        <dgm:presLayoutVars>
          <dgm:bulletEnabled val="1"/>
        </dgm:presLayoutVars>
      </dgm:prSet>
      <dgm:spPr/>
    </dgm:pt>
    <dgm:pt modelId="{4C635060-01B2-4E7E-85B6-22E3BF2F4E1C}" type="pres">
      <dgm:prSet presAssocID="{3904A6E0-8385-4315-991D-6D37365BD81B}" presName="sibTrans" presStyleCnt="0"/>
      <dgm:spPr/>
    </dgm:pt>
    <dgm:pt modelId="{F503999C-2CD1-4FFD-97B7-A81D1CF3B00D}" type="pres">
      <dgm:prSet presAssocID="{03C80662-23F1-435C-915C-5DE3BF31AED6}" presName="node" presStyleLbl="node1" presStyleIdx="4" presStyleCnt="10">
        <dgm:presLayoutVars>
          <dgm:bulletEnabled val="1"/>
        </dgm:presLayoutVars>
      </dgm:prSet>
      <dgm:spPr/>
    </dgm:pt>
    <dgm:pt modelId="{AD323362-1441-43DD-92E7-1FA93BEECA8B}" type="pres">
      <dgm:prSet presAssocID="{42DC7D92-8D87-42C0-9EFE-E35131B9F175}" presName="sibTrans" presStyleCnt="0"/>
      <dgm:spPr/>
    </dgm:pt>
    <dgm:pt modelId="{E2E37417-6E4A-43A0-B091-1772CDD394E6}" type="pres">
      <dgm:prSet presAssocID="{579783AF-C49C-4B26-A047-3AF6DBDBE7D0}" presName="node" presStyleLbl="node1" presStyleIdx="5" presStyleCnt="10">
        <dgm:presLayoutVars>
          <dgm:bulletEnabled val="1"/>
        </dgm:presLayoutVars>
      </dgm:prSet>
      <dgm:spPr/>
    </dgm:pt>
    <dgm:pt modelId="{1B711EBC-4F2F-4118-A0FA-579B44B60789}" type="pres">
      <dgm:prSet presAssocID="{0032436E-3496-4E66-BC7C-23180FCD6AE4}" presName="sibTrans" presStyleCnt="0"/>
      <dgm:spPr/>
    </dgm:pt>
    <dgm:pt modelId="{535DBA23-F267-4769-8110-CB14A65DDFA0}" type="pres">
      <dgm:prSet presAssocID="{9DD25C20-22DF-4D81-ADB5-6CDBED53944B}" presName="node" presStyleLbl="node1" presStyleIdx="6" presStyleCnt="10">
        <dgm:presLayoutVars>
          <dgm:bulletEnabled val="1"/>
        </dgm:presLayoutVars>
      </dgm:prSet>
      <dgm:spPr/>
    </dgm:pt>
    <dgm:pt modelId="{440EDF4E-BF48-442A-BCE1-9DAC8A11D655}" type="pres">
      <dgm:prSet presAssocID="{4C94E7D6-80FB-4E6F-82DE-A23B85EB918C}" presName="sibTrans" presStyleCnt="0"/>
      <dgm:spPr/>
    </dgm:pt>
    <dgm:pt modelId="{047FFA33-BC2A-4916-9D84-93867E44F879}" type="pres">
      <dgm:prSet presAssocID="{082D7310-0B71-4AA3-A335-C28CF6B4AFFA}" presName="node" presStyleLbl="node1" presStyleIdx="7" presStyleCnt="10">
        <dgm:presLayoutVars>
          <dgm:bulletEnabled val="1"/>
        </dgm:presLayoutVars>
      </dgm:prSet>
      <dgm:spPr/>
    </dgm:pt>
    <dgm:pt modelId="{4FF85F1B-886C-4CD4-A1D0-C94989178128}" type="pres">
      <dgm:prSet presAssocID="{64EBD6F5-085F-4ABA-9A20-F5511E9AD8D6}" presName="sibTrans" presStyleCnt="0"/>
      <dgm:spPr/>
    </dgm:pt>
    <dgm:pt modelId="{447A005E-D6F2-4B3D-9330-11D9C92463EF}" type="pres">
      <dgm:prSet presAssocID="{4BE72C35-E1F0-41DE-B80D-E09D5115C5AD}" presName="node" presStyleLbl="node1" presStyleIdx="8" presStyleCnt="10">
        <dgm:presLayoutVars>
          <dgm:bulletEnabled val="1"/>
        </dgm:presLayoutVars>
      </dgm:prSet>
      <dgm:spPr/>
    </dgm:pt>
    <dgm:pt modelId="{ACBCC78B-A373-4057-BA13-12540F1241F0}" type="pres">
      <dgm:prSet presAssocID="{8D804238-C24B-49E8-AB7E-DE109FC57339}" presName="sibTrans" presStyleCnt="0"/>
      <dgm:spPr/>
    </dgm:pt>
    <dgm:pt modelId="{8F0F1916-BFF3-4769-BF1E-0A56E7E9E17D}" type="pres">
      <dgm:prSet presAssocID="{5EA0523A-F899-438D-B465-1102DC0E9677}" presName="node" presStyleLbl="node1" presStyleIdx="9" presStyleCnt="10">
        <dgm:presLayoutVars>
          <dgm:bulletEnabled val="1"/>
        </dgm:presLayoutVars>
      </dgm:prSet>
      <dgm:spPr/>
    </dgm:pt>
  </dgm:ptLst>
  <dgm:cxnLst>
    <dgm:cxn modelId="{0ACB4D05-BE1F-42D1-8A7B-7FAC4B65904A}" type="presOf" srcId="{9DD25C20-22DF-4D81-ADB5-6CDBED53944B}" destId="{535DBA23-F267-4769-8110-CB14A65DDFA0}" srcOrd="0" destOrd="0" presId="urn:microsoft.com/office/officeart/2005/8/layout/default"/>
    <dgm:cxn modelId="{3AD9E83A-0785-4BB6-A356-4A3E8D967EE7}" srcId="{245EBDA3-7B35-42D4-86AC-A9CC234C4F7C}" destId="{96FD09AA-D3D0-48B0-A31C-592BCDC5AEF9}" srcOrd="3" destOrd="0" parTransId="{0C73CDE2-A6B4-413F-9DCA-D866C092264B}" sibTransId="{3904A6E0-8385-4315-991D-6D37365BD81B}"/>
    <dgm:cxn modelId="{2C5B3D60-0E76-448E-9022-8748EB8BBDC9}" type="presOf" srcId="{AFF835D6-6D7C-49FD-8E0D-41BFD7E3A49A}" destId="{32C4D055-A470-4B3D-92CC-7A501D8CB306}" srcOrd="0" destOrd="0" presId="urn:microsoft.com/office/officeart/2005/8/layout/default"/>
    <dgm:cxn modelId="{5C27F66D-BBE8-4201-BB3C-4351DDE7BF36}" type="presOf" srcId="{03C80662-23F1-435C-915C-5DE3BF31AED6}" destId="{F503999C-2CD1-4FFD-97B7-A81D1CF3B00D}" srcOrd="0" destOrd="0" presId="urn:microsoft.com/office/officeart/2005/8/layout/default"/>
    <dgm:cxn modelId="{2AF97473-4804-4CD4-AAA2-F75E2EB5341B}" srcId="{245EBDA3-7B35-42D4-86AC-A9CC234C4F7C}" destId="{AFF835D6-6D7C-49FD-8E0D-41BFD7E3A49A}" srcOrd="1" destOrd="0" parTransId="{711330F0-0084-4C6D-9987-52DFBDCBE670}" sibTransId="{0717ACCC-F2AA-49AB-9915-1A223E4BE728}"/>
    <dgm:cxn modelId="{386B7F57-C544-4FBF-8F69-22503D2923A3}" type="presOf" srcId="{082D7310-0B71-4AA3-A335-C28CF6B4AFFA}" destId="{047FFA33-BC2A-4916-9D84-93867E44F879}" srcOrd="0" destOrd="0" presId="urn:microsoft.com/office/officeart/2005/8/layout/default"/>
    <dgm:cxn modelId="{B2EA8085-869C-4AF9-9F5D-2DE71F366536}" srcId="{245EBDA3-7B35-42D4-86AC-A9CC234C4F7C}" destId="{082D7310-0B71-4AA3-A335-C28CF6B4AFFA}" srcOrd="7" destOrd="0" parTransId="{18A89658-7571-4C79-BDCC-44947E6F53DF}" sibTransId="{64EBD6F5-085F-4ABA-9A20-F5511E9AD8D6}"/>
    <dgm:cxn modelId="{01AFED8A-7343-4871-BD57-EF908E80522F}" type="presOf" srcId="{2735C18C-BAE4-49AD-8469-275702416454}" destId="{3F814DA7-86A5-4686-B1D0-2391D03D0F08}" srcOrd="0" destOrd="0" presId="urn:microsoft.com/office/officeart/2005/8/layout/default"/>
    <dgm:cxn modelId="{D718AD8E-EB0B-4349-9692-97F94ADDCF12}" srcId="{245EBDA3-7B35-42D4-86AC-A9CC234C4F7C}" destId="{4BE72C35-E1F0-41DE-B80D-E09D5115C5AD}" srcOrd="8" destOrd="0" parTransId="{EFAF4326-4462-4F7E-900F-1BB1F70F4023}" sibTransId="{8D804238-C24B-49E8-AB7E-DE109FC57339}"/>
    <dgm:cxn modelId="{A4D0398F-0600-4A38-A01D-871B75D59634}" srcId="{245EBDA3-7B35-42D4-86AC-A9CC234C4F7C}" destId="{579783AF-C49C-4B26-A047-3AF6DBDBE7D0}" srcOrd="5" destOrd="0" parTransId="{5309E001-5E05-48CD-95B8-C3D5B77E737A}" sibTransId="{0032436E-3496-4E66-BC7C-23180FCD6AE4}"/>
    <dgm:cxn modelId="{AAED7691-A0D2-470E-A96E-A37AD2F13575}" type="presOf" srcId="{4BE72C35-E1F0-41DE-B80D-E09D5115C5AD}" destId="{447A005E-D6F2-4B3D-9330-11D9C92463EF}" srcOrd="0" destOrd="0" presId="urn:microsoft.com/office/officeart/2005/8/layout/default"/>
    <dgm:cxn modelId="{CC128FA0-5FA7-4EAC-88DC-CCD20C4088F6}" type="presOf" srcId="{2AB77F76-485B-422B-913F-A518DF3C3412}" destId="{A93B4BCB-1979-4EFD-B3E7-C6D3CD7FDC8A}" srcOrd="0" destOrd="0" presId="urn:microsoft.com/office/officeart/2005/8/layout/default"/>
    <dgm:cxn modelId="{BBCB85AF-F96F-4129-8403-39CDEDD5C62E}" type="presOf" srcId="{5EA0523A-F899-438D-B465-1102DC0E9677}" destId="{8F0F1916-BFF3-4769-BF1E-0A56E7E9E17D}" srcOrd="0" destOrd="0" presId="urn:microsoft.com/office/officeart/2005/8/layout/default"/>
    <dgm:cxn modelId="{AF0E52C6-3FE2-4DAB-B77A-EB94F2EAA314}" srcId="{245EBDA3-7B35-42D4-86AC-A9CC234C4F7C}" destId="{03C80662-23F1-435C-915C-5DE3BF31AED6}" srcOrd="4" destOrd="0" parTransId="{F510C9BA-DF61-412C-842A-3D486980E7B9}" sibTransId="{42DC7D92-8D87-42C0-9EFE-E35131B9F175}"/>
    <dgm:cxn modelId="{F66DE5C8-DC69-4A12-9D0B-CF4869550142}" srcId="{245EBDA3-7B35-42D4-86AC-A9CC234C4F7C}" destId="{9DD25C20-22DF-4D81-ADB5-6CDBED53944B}" srcOrd="6" destOrd="0" parTransId="{095EBEC1-6EF4-4910-920E-04FCE34B2493}" sibTransId="{4C94E7D6-80FB-4E6F-82DE-A23B85EB918C}"/>
    <dgm:cxn modelId="{A67501CA-C53E-4059-8ABC-720B142DF1E7}" srcId="{245EBDA3-7B35-42D4-86AC-A9CC234C4F7C}" destId="{2735C18C-BAE4-49AD-8469-275702416454}" srcOrd="0" destOrd="0" parTransId="{7A307435-A3A4-44D2-82AA-C05219F84D65}" sibTransId="{1F542C0E-05CE-46B0-B3CC-C42387397966}"/>
    <dgm:cxn modelId="{E33D55D1-93EF-4D80-A00E-2C4A142362AC}" type="presOf" srcId="{245EBDA3-7B35-42D4-86AC-A9CC234C4F7C}" destId="{1BC7F394-A47C-4526-BDC5-5E852C433E4B}" srcOrd="0" destOrd="0" presId="urn:microsoft.com/office/officeart/2005/8/layout/default"/>
    <dgm:cxn modelId="{5C05D3E6-5C60-42BE-871A-DB28474FEBF9}" srcId="{245EBDA3-7B35-42D4-86AC-A9CC234C4F7C}" destId="{5EA0523A-F899-438D-B465-1102DC0E9677}" srcOrd="9" destOrd="0" parTransId="{EB3CEB3E-5C88-48A0-BCDC-9CEBF28EF14F}" sibTransId="{4B00522A-4F6A-4D96-A540-AB11C5C44592}"/>
    <dgm:cxn modelId="{95FC44ED-0C06-42D2-BCD6-C19EC283C623}" type="presOf" srcId="{96FD09AA-D3D0-48B0-A31C-592BCDC5AEF9}" destId="{429D0D55-31CD-41C1-B152-7F5E2F5FA541}" srcOrd="0" destOrd="0" presId="urn:microsoft.com/office/officeart/2005/8/layout/default"/>
    <dgm:cxn modelId="{1A48F2ED-8EAB-45AC-8944-6AC25591AD7C}" type="presOf" srcId="{579783AF-C49C-4B26-A047-3AF6DBDBE7D0}" destId="{E2E37417-6E4A-43A0-B091-1772CDD394E6}" srcOrd="0" destOrd="0" presId="urn:microsoft.com/office/officeart/2005/8/layout/default"/>
    <dgm:cxn modelId="{4AF2ACF1-CD85-4B86-BD3D-8F50024E3E64}" srcId="{245EBDA3-7B35-42D4-86AC-A9CC234C4F7C}" destId="{2AB77F76-485B-422B-913F-A518DF3C3412}" srcOrd="2" destOrd="0" parTransId="{E49950A8-00A8-428C-918B-88BE24F101E8}" sibTransId="{3F68F7E4-F40B-4010-9EA7-82A1274CCFDD}"/>
    <dgm:cxn modelId="{496D4D52-9878-43B3-BA28-E38A03D5BD19}" type="presParOf" srcId="{1BC7F394-A47C-4526-BDC5-5E852C433E4B}" destId="{3F814DA7-86A5-4686-B1D0-2391D03D0F08}" srcOrd="0" destOrd="0" presId="urn:microsoft.com/office/officeart/2005/8/layout/default"/>
    <dgm:cxn modelId="{5592FC81-8D10-4CF0-A800-F9367ADD794E}" type="presParOf" srcId="{1BC7F394-A47C-4526-BDC5-5E852C433E4B}" destId="{4E9CBDB0-BE2F-494C-9CE4-725B04131C0B}" srcOrd="1" destOrd="0" presId="urn:microsoft.com/office/officeart/2005/8/layout/default"/>
    <dgm:cxn modelId="{44E48D8E-5C09-4D21-8D0C-23F6051682B1}" type="presParOf" srcId="{1BC7F394-A47C-4526-BDC5-5E852C433E4B}" destId="{32C4D055-A470-4B3D-92CC-7A501D8CB306}" srcOrd="2" destOrd="0" presId="urn:microsoft.com/office/officeart/2005/8/layout/default"/>
    <dgm:cxn modelId="{117ADB57-CF36-4229-B972-F37B787FC5A0}" type="presParOf" srcId="{1BC7F394-A47C-4526-BDC5-5E852C433E4B}" destId="{523BBAB1-BF38-4D3C-A9A3-F38C1326C56E}" srcOrd="3" destOrd="0" presId="urn:microsoft.com/office/officeart/2005/8/layout/default"/>
    <dgm:cxn modelId="{5CE7443A-DEB5-4ECA-BFFD-2EE4FAA05063}" type="presParOf" srcId="{1BC7F394-A47C-4526-BDC5-5E852C433E4B}" destId="{A93B4BCB-1979-4EFD-B3E7-C6D3CD7FDC8A}" srcOrd="4" destOrd="0" presId="urn:microsoft.com/office/officeart/2005/8/layout/default"/>
    <dgm:cxn modelId="{CF819821-BE7A-40B5-9729-88A8FD09021A}" type="presParOf" srcId="{1BC7F394-A47C-4526-BDC5-5E852C433E4B}" destId="{42ED6619-5FFD-4851-ACD3-49641E0F2FB9}" srcOrd="5" destOrd="0" presId="urn:microsoft.com/office/officeart/2005/8/layout/default"/>
    <dgm:cxn modelId="{BF610CC6-5426-48E2-9CDE-26F1E9557B3F}" type="presParOf" srcId="{1BC7F394-A47C-4526-BDC5-5E852C433E4B}" destId="{429D0D55-31CD-41C1-B152-7F5E2F5FA541}" srcOrd="6" destOrd="0" presId="urn:microsoft.com/office/officeart/2005/8/layout/default"/>
    <dgm:cxn modelId="{A720E378-6E4C-4260-9972-58DB9A64B6DC}" type="presParOf" srcId="{1BC7F394-A47C-4526-BDC5-5E852C433E4B}" destId="{4C635060-01B2-4E7E-85B6-22E3BF2F4E1C}" srcOrd="7" destOrd="0" presId="urn:microsoft.com/office/officeart/2005/8/layout/default"/>
    <dgm:cxn modelId="{21A1E73C-8195-47B8-B2DB-59692B1418BA}" type="presParOf" srcId="{1BC7F394-A47C-4526-BDC5-5E852C433E4B}" destId="{F503999C-2CD1-4FFD-97B7-A81D1CF3B00D}" srcOrd="8" destOrd="0" presId="urn:microsoft.com/office/officeart/2005/8/layout/default"/>
    <dgm:cxn modelId="{C2842A71-F442-431D-823A-88F9D8FA83B0}" type="presParOf" srcId="{1BC7F394-A47C-4526-BDC5-5E852C433E4B}" destId="{AD323362-1441-43DD-92E7-1FA93BEECA8B}" srcOrd="9" destOrd="0" presId="urn:microsoft.com/office/officeart/2005/8/layout/default"/>
    <dgm:cxn modelId="{53B3DE0B-1CAD-4706-B9F9-8BC556FC4E0F}" type="presParOf" srcId="{1BC7F394-A47C-4526-BDC5-5E852C433E4B}" destId="{E2E37417-6E4A-43A0-B091-1772CDD394E6}" srcOrd="10" destOrd="0" presId="urn:microsoft.com/office/officeart/2005/8/layout/default"/>
    <dgm:cxn modelId="{91543A9E-48B5-438C-BB34-B9BA959D0D52}" type="presParOf" srcId="{1BC7F394-A47C-4526-BDC5-5E852C433E4B}" destId="{1B711EBC-4F2F-4118-A0FA-579B44B60789}" srcOrd="11" destOrd="0" presId="urn:microsoft.com/office/officeart/2005/8/layout/default"/>
    <dgm:cxn modelId="{3F1F4D32-7223-4D51-9988-9F0380037C88}" type="presParOf" srcId="{1BC7F394-A47C-4526-BDC5-5E852C433E4B}" destId="{535DBA23-F267-4769-8110-CB14A65DDFA0}" srcOrd="12" destOrd="0" presId="urn:microsoft.com/office/officeart/2005/8/layout/default"/>
    <dgm:cxn modelId="{078BF49F-DE5D-45F9-9100-AA9AEB50B4D1}" type="presParOf" srcId="{1BC7F394-A47C-4526-BDC5-5E852C433E4B}" destId="{440EDF4E-BF48-442A-BCE1-9DAC8A11D655}" srcOrd="13" destOrd="0" presId="urn:microsoft.com/office/officeart/2005/8/layout/default"/>
    <dgm:cxn modelId="{5783324F-B456-49CF-B3CC-79B6AADE6FAA}" type="presParOf" srcId="{1BC7F394-A47C-4526-BDC5-5E852C433E4B}" destId="{047FFA33-BC2A-4916-9D84-93867E44F879}" srcOrd="14" destOrd="0" presId="urn:microsoft.com/office/officeart/2005/8/layout/default"/>
    <dgm:cxn modelId="{1C874456-32D3-4B95-A9A9-F607179527EE}" type="presParOf" srcId="{1BC7F394-A47C-4526-BDC5-5E852C433E4B}" destId="{4FF85F1B-886C-4CD4-A1D0-C94989178128}" srcOrd="15" destOrd="0" presId="urn:microsoft.com/office/officeart/2005/8/layout/default"/>
    <dgm:cxn modelId="{F3D0733B-F78A-4E7E-AF92-67D6283F5A2D}" type="presParOf" srcId="{1BC7F394-A47C-4526-BDC5-5E852C433E4B}" destId="{447A005E-D6F2-4B3D-9330-11D9C92463EF}" srcOrd="16" destOrd="0" presId="urn:microsoft.com/office/officeart/2005/8/layout/default"/>
    <dgm:cxn modelId="{612BD07F-C705-41AD-834A-3DB999CC78D7}" type="presParOf" srcId="{1BC7F394-A47C-4526-BDC5-5E852C433E4B}" destId="{ACBCC78B-A373-4057-BA13-12540F1241F0}" srcOrd="17" destOrd="0" presId="urn:microsoft.com/office/officeart/2005/8/layout/default"/>
    <dgm:cxn modelId="{AFDA3C7D-E869-4680-AEBF-FDC8224C4C98}" type="presParOf" srcId="{1BC7F394-A47C-4526-BDC5-5E852C433E4B}" destId="{8F0F1916-BFF3-4769-BF1E-0A56E7E9E17D}"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2FE9885-71AD-4D5F-B217-B94104CA8D13}"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267BF274-B70E-4531-A390-2A48E063C829}">
      <dgm:prSet/>
      <dgm:spPr/>
      <dgm:t>
        <a:bodyPr/>
        <a:lstStyle/>
        <a:p>
          <a:r>
            <a:rPr lang="en-US"/>
            <a:t>FMS </a:t>
          </a:r>
        </a:p>
      </dgm:t>
    </dgm:pt>
    <dgm:pt modelId="{E9FC101B-56F0-4DB5-8B12-1A5B14EFC4C9}" type="parTrans" cxnId="{61EE24C1-2B0D-4D30-9EDB-34B31F14AB7F}">
      <dgm:prSet/>
      <dgm:spPr/>
      <dgm:t>
        <a:bodyPr/>
        <a:lstStyle/>
        <a:p>
          <a:endParaRPr lang="en-US" sz="1800"/>
        </a:p>
      </dgm:t>
    </dgm:pt>
    <dgm:pt modelId="{E5A38459-F4C5-4105-A6B3-D6487CF93116}" type="sibTrans" cxnId="{61EE24C1-2B0D-4D30-9EDB-34B31F14AB7F}">
      <dgm:prSet/>
      <dgm:spPr/>
      <dgm:t>
        <a:bodyPr/>
        <a:lstStyle/>
        <a:p>
          <a:endParaRPr lang="en-US"/>
        </a:p>
      </dgm:t>
    </dgm:pt>
    <dgm:pt modelId="{8EF9C0E4-E6FE-431E-82F2-E5B5D87E90DC}">
      <dgm:prSet/>
      <dgm:spPr/>
      <dgm:t>
        <a:bodyPr/>
        <a:lstStyle/>
        <a:p>
          <a:r>
            <a:rPr lang="en-US" b="0" i="0"/>
            <a:t>Early Start Eligibility</a:t>
          </a:r>
          <a:endParaRPr lang="en-US"/>
        </a:p>
      </dgm:t>
    </dgm:pt>
    <dgm:pt modelId="{5CEDFA58-8CB7-4BEE-A83D-2D5B4B1EF276}" type="parTrans" cxnId="{6FD9D2C1-40E1-4840-B829-87BAE06FCBE7}">
      <dgm:prSet/>
      <dgm:spPr/>
      <dgm:t>
        <a:bodyPr/>
        <a:lstStyle/>
        <a:p>
          <a:endParaRPr lang="en-US" sz="1800"/>
        </a:p>
      </dgm:t>
    </dgm:pt>
    <dgm:pt modelId="{D6B2CD15-80C5-4D4E-B06F-010E466B38A1}" type="sibTrans" cxnId="{6FD9D2C1-40E1-4840-B829-87BAE06FCBE7}">
      <dgm:prSet/>
      <dgm:spPr/>
      <dgm:t>
        <a:bodyPr/>
        <a:lstStyle/>
        <a:p>
          <a:endParaRPr lang="en-US"/>
        </a:p>
      </dgm:t>
    </dgm:pt>
    <dgm:pt modelId="{6880FDA7-E96E-4034-870A-9C453A5323D6}">
      <dgm:prSet/>
      <dgm:spPr/>
      <dgm:t>
        <a:bodyPr/>
        <a:lstStyle/>
        <a:p>
          <a:r>
            <a:rPr lang="en-US" b="0" i="0"/>
            <a:t>Tailored Day Service</a:t>
          </a:r>
          <a:endParaRPr lang="en-US"/>
        </a:p>
      </dgm:t>
    </dgm:pt>
    <dgm:pt modelId="{C8044CBF-BBE8-4EC3-A863-396FA4E5992C}" type="parTrans" cxnId="{AE394533-8E6E-4FFE-9272-CA4AB78CA27F}">
      <dgm:prSet/>
      <dgm:spPr/>
      <dgm:t>
        <a:bodyPr/>
        <a:lstStyle/>
        <a:p>
          <a:endParaRPr lang="en-US" sz="1800"/>
        </a:p>
      </dgm:t>
    </dgm:pt>
    <dgm:pt modelId="{7EDE5E4A-A01B-4051-BE00-3EBF63F8386B}" type="sibTrans" cxnId="{AE394533-8E6E-4FFE-9272-CA4AB78CA27F}">
      <dgm:prSet/>
      <dgm:spPr/>
      <dgm:t>
        <a:bodyPr/>
        <a:lstStyle/>
        <a:p>
          <a:endParaRPr lang="en-US"/>
        </a:p>
      </dgm:t>
    </dgm:pt>
    <dgm:pt modelId="{C0EEC326-1F9A-464C-88D4-7C863A7172A7}">
      <dgm:prSet/>
      <dgm:spPr/>
      <dgm:t>
        <a:bodyPr/>
        <a:lstStyle/>
        <a:p>
          <a:r>
            <a:rPr lang="en-US" b="0" i="0"/>
            <a:t>Home and Community Based Settings Rules</a:t>
          </a:r>
          <a:endParaRPr lang="en-US"/>
        </a:p>
      </dgm:t>
    </dgm:pt>
    <dgm:pt modelId="{21D2394F-CE92-4FF3-A6FC-481DE9542713}" type="parTrans" cxnId="{9018865D-053B-4858-AEE7-E025CF7205BC}">
      <dgm:prSet/>
      <dgm:spPr/>
      <dgm:t>
        <a:bodyPr/>
        <a:lstStyle/>
        <a:p>
          <a:endParaRPr lang="en-US" sz="1800"/>
        </a:p>
      </dgm:t>
    </dgm:pt>
    <dgm:pt modelId="{6FF5D729-1C0D-492E-B01E-55C31CBEC185}" type="sibTrans" cxnId="{9018865D-053B-4858-AEE7-E025CF7205BC}">
      <dgm:prSet/>
      <dgm:spPr/>
      <dgm:t>
        <a:bodyPr/>
        <a:lstStyle/>
        <a:p>
          <a:endParaRPr lang="en-US"/>
        </a:p>
      </dgm:t>
    </dgm:pt>
    <dgm:pt modelId="{126D6314-DBF5-4E4B-8F24-B1289BB7BB93}">
      <dgm:prSet/>
      <dgm:spPr/>
      <dgm:t>
        <a:bodyPr/>
        <a:lstStyle/>
        <a:p>
          <a:r>
            <a:rPr lang="en-US" b="0" i="0"/>
            <a:t>Family Support Services</a:t>
          </a:r>
          <a:endParaRPr lang="en-US"/>
        </a:p>
      </dgm:t>
    </dgm:pt>
    <dgm:pt modelId="{860C3B75-1905-4524-9166-582D1FBF1BF4}" type="parTrans" cxnId="{11DD912E-BD12-4E37-A9F8-3B50D5273032}">
      <dgm:prSet/>
      <dgm:spPr/>
      <dgm:t>
        <a:bodyPr/>
        <a:lstStyle/>
        <a:p>
          <a:endParaRPr lang="en-US" sz="1800"/>
        </a:p>
      </dgm:t>
    </dgm:pt>
    <dgm:pt modelId="{828F2B7C-2682-460F-AFC8-43D86EF6BFAD}" type="sibTrans" cxnId="{11DD912E-BD12-4E37-A9F8-3B50D5273032}">
      <dgm:prSet/>
      <dgm:spPr/>
      <dgm:t>
        <a:bodyPr/>
        <a:lstStyle/>
        <a:p>
          <a:endParaRPr lang="en-US"/>
        </a:p>
      </dgm:t>
    </dgm:pt>
    <dgm:pt modelId="{A304B35B-C390-48DD-B9BB-0513E5273203}">
      <dgm:prSet/>
      <dgm:spPr/>
      <dgm:t>
        <a:bodyPr/>
        <a:lstStyle/>
        <a:p>
          <a:r>
            <a:rPr lang="en-US" b="0" i="0"/>
            <a:t>Complex Needs</a:t>
          </a:r>
          <a:endParaRPr lang="en-US"/>
        </a:p>
      </dgm:t>
    </dgm:pt>
    <dgm:pt modelId="{CA9A2FFF-17C4-4180-A525-9F2472E1395F}" type="parTrans" cxnId="{9FAA2101-FEB7-4D06-BCB7-44F51B5342A5}">
      <dgm:prSet/>
      <dgm:spPr/>
      <dgm:t>
        <a:bodyPr/>
        <a:lstStyle/>
        <a:p>
          <a:endParaRPr lang="en-US" sz="1800"/>
        </a:p>
      </dgm:t>
    </dgm:pt>
    <dgm:pt modelId="{FD54AD84-15E7-4AE8-B57D-AC703BBB8E89}" type="sibTrans" cxnId="{9FAA2101-FEB7-4D06-BCB7-44F51B5342A5}">
      <dgm:prSet/>
      <dgm:spPr/>
      <dgm:t>
        <a:bodyPr/>
        <a:lstStyle/>
        <a:p>
          <a:endParaRPr lang="en-US"/>
        </a:p>
      </dgm:t>
    </dgm:pt>
    <dgm:pt modelId="{0B54C8C8-E7BA-4A03-8444-342846B89E14}">
      <dgm:prSet/>
      <dgm:spPr/>
      <dgm:t>
        <a:bodyPr/>
        <a:lstStyle/>
        <a:p>
          <a:r>
            <a:rPr lang="en-US" b="0" i="0"/>
            <a:t>Workforce Stability</a:t>
          </a:r>
          <a:endParaRPr lang="en-US"/>
        </a:p>
      </dgm:t>
    </dgm:pt>
    <dgm:pt modelId="{A2922397-7018-4950-80F3-5806BE7C990B}" type="parTrans" cxnId="{3C594E6B-73DC-440E-99DA-B278E344AA0F}">
      <dgm:prSet/>
      <dgm:spPr/>
      <dgm:t>
        <a:bodyPr/>
        <a:lstStyle/>
        <a:p>
          <a:endParaRPr lang="en-US" sz="1800"/>
        </a:p>
      </dgm:t>
    </dgm:pt>
    <dgm:pt modelId="{3C8EB855-AB2D-4F3C-9EB3-34AE5CCB9963}" type="sibTrans" cxnId="{3C594E6B-73DC-440E-99DA-B278E344AA0F}">
      <dgm:prSet/>
      <dgm:spPr/>
      <dgm:t>
        <a:bodyPr/>
        <a:lstStyle/>
        <a:p>
          <a:endParaRPr lang="en-US"/>
        </a:p>
      </dgm:t>
    </dgm:pt>
    <dgm:pt modelId="{4E33BDA1-48E4-4FF9-AE40-6619358E3CBF}">
      <dgm:prSet/>
      <dgm:spPr/>
      <dgm:t>
        <a:bodyPr/>
        <a:lstStyle/>
        <a:p>
          <a:r>
            <a:rPr lang="en-US" b="0" i="0"/>
            <a:t>Paid Internship Program and Competitive Integrated Employment</a:t>
          </a:r>
          <a:endParaRPr lang="en-US"/>
        </a:p>
      </dgm:t>
    </dgm:pt>
    <dgm:pt modelId="{5E5B31B3-233F-4584-901E-733FAB1FEEB4}" type="parTrans" cxnId="{095FDE1B-5787-4EA2-ABE1-29D92857BF28}">
      <dgm:prSet/>
      <dgm:spPr/>
      <dgm:t>
        <a:bodyPr/>
        <a:lstStyle/>
        <a:p>
          <a:endParaRPr lang="en-US" sz="1800"/>
        </a:p>
      </dgm:t>
    </dgm:pt>
    <dgm:pt modelId="{B2BE9499-456E-4CE4-B6B8-AC71B198FDAC}" type="sibTrans" cxnId="{095FDE1B-5787-4EA2-ABE1-29D92857BF28}">
      <dgm:prSet/>
      <dgm:spPr/>
      <dgm:t>
        <a:bodyPr/>
        <a:lstStyle/>
        <a:p>
          <a:endParaRPr lang="en-US"/>
        </a:p>
      </dgm:t>
    </dgm:pt>
    <dgm:pt modelId="{01A1F58E-A185-45B5-AFBA-77C4919CE1AC}">
      <dgm:prSet/>
      <dgm:spPr/>
      <dgm:t>
        <a:bodyPr/>
        <a:lstStyle/>
        <a:p>
          <a:r>
            <a:rPr lang="en-US" b="0" i="0"/>
            <a:t>Providers Rate Increases</a:t>
          </a:r>
          <a:endParaRPr lang="en-US"/>
        </a:p>
      </dgm:t>
    </dgm:pt>
    <dgm:pt modelId="{1A56092F-45BE-4C5F-9154-36166C10408D}" type="parTrans" cxnId="{F81E5F55-5F48-4C09-942B-5A8D6281D285}">
      <dgm:prSet/>
      <dgm:spPr/>
      <dgm:t>
        <a:bodyPr/>
        <a:lstStyle/>
        <a:p>
          <a:endParaRPr lang="en-US" sz="1800"/>
        </a:p>
      </dgm:t>
    </dgm:pt>
    <dgm:pt modelId="{95011334-D241-4EA1-8328-C95636202588}" type="sibTrans" cxnId="{F81E5F55-5F48-4C09-942B-5A8D6281D285}">
      <dgm:prSet/>
      <dgm:spPr/>
      <dgm:t>
        <a:bodyPr/>
        <a:lstStyle/>
        <a:p>
          <a:endParaRPr lang="en-US"/>
        </a:p>
      </dgm:t>
    </dgm:pt>
    <dgm:pt modelId="{B54CF821-F5FF-42CD-A6FC-225220436C55}">
      <dgm:prSet/>
      <dgm:spPr/>
      <dgm:t>
        <a:bodyPr/>
        <a:lstStyle/>
        <a:p>
          <a:r>
            <a:rPr lang="en-US" b="0" i="0"/>
            <a:t>Rate Adjustment and Quality Incentive Program</a:t>
          </a:r>
          <a:endParaRPr lang="en-US"/>
        </a:p>
      </dgm:t>
    </dgm:pt>
    <dgm:pt modelId="{048FF247-3F70-4F11-9E8C-53E06E231BEE}" type="parTrans" cxnId="{456CDE3F-8ED6-4AAB-B5D2-90E466286AAF}">
      <dgm:prSet/>
      <dgm:spPr/>
      <dgm:t>
        <a:bodyPr/>
        <a:lstStyle/>
        <a:p>
          <a:endParaRPr lang="en-US" sz="1800"/>
        </a:p>
      </dgm:t>
    </dgm:pt>
    <dgm:pt modelId="{EB76D97B-8453-4C68-BA80-9F71FBBE3B90}" type="sibTrans" cxnId="{456CDE3F-8ED6-4AAB-B5D2-90E466286AAF}">
      <dgm:prSet/>
      <dgm:spPr/>
      <dgm:t>
        <a:bodyPr/>
        <a:lstStyle/>
        <a:p>
          <a:endParaRPr lang="en-US"/>
        </a:p>
      </dgm:t>
    </dgm:pt>
    <dgm:pt modelId="{DA96ACE8-7E99-4945-A3DB-BE3918C6ECDB}">
      <dgm:prSet/>
      <dgm:spPr/>
      <dgm:t>
        <a:bodyPr/>
        <a:lstStyle/>
        <a:p>
          <a:r>
            <a:rPr lang="en-US" b="0" i="0"/>
            <a:t>Repeal the Uniform holiday schedule</a:t>
          </a:r>
          <a:endParaRPr lang="en-US"/>
        </a:p>
      </dgm:t>
    </dgm:pt>
    <dgm:pt modelId="{804BEFA4-F7C2-4DAE-AED6-F17F007AABC4}" type="parTrans" cxnId="{D1C32229-4912-4B2D-95E4-FC9ECAC1AFBC}">
      <dgm:prSet/>
      <dgm:spPr/>
      <dgm:t>
        <a:bodyPr/>
        <a:lstStyle/>
        <a:p>
          <a:endParaRPr lang="en-US" sz="1800"/>
        </a:p>
      </dgm:t>
    </dgm:pt>
    <dgm:pt modelId="{218C3CD4-902F-4401-AC1F-A10712A4013F}" type="sibTrans" cxnId="{D1C32229-4912-4B2D-95E4-FC9ECAC1AFBC}">
      <dgm:prSet/>
      <dgm:spPr/>
      <dgm:t>
        <a:bodyPr/>
        <a:lstStyle/>
        <a:p>
          <a:endParaRPr lang="en-US"/>
        </a:p>
      </dgm:t>
    </dgm:pt>
    <dgm:pt modelId="{CBB3169A-89C9-48DE-A5FE-1B0A72E038CA}" type="pres">
      <dgm:prSet presAssocID="{72FE9885-71AD-4D5F-B217-B94104CA8D13}" presName="diagram" presStyleCnt="0">
        <dgm:presLayoutVars>
          <dgm:dir/>
          <dgm:resizeHandles val="exact"/>
        </dgm:presLayoutVars>
      </dgm:prSet>
      <dgm:spPr/>
    </dgm:pt>
    <dgm:pt modelId="{6291BCD8-4082-461E-8A75-73F36E0F63E1}" type="pres">
      <dgm:prSet presAssocID="{267BF274-B70E-4531-A390-2A48E063C829}" presName="node" presStyleLbl="node1" presStyleIdx="0" presStyleCnt="11">
        <dgm:presLayoutVars>
          <dgm:bulletEnabled val="1"/>
        </dgm:presLayoutVars>
      </dgm:prSet>
      <dgm:spPr/>
    </dgm:pt>
    <dgm:pt modelId="{88D4AD51-C591-4C39-B961-128750640E0B}" type="pres">
      <dgm:prSet presAssocID="{E5A38459-F4C5-4105-A6B3-D6487CF93116}" presName="sibTrans" presStyleCnt="0"/>
      <dgm:spPr/>
    </dgm:pt>
    <dgm:pt modelId="{9B1FAA53-4B85-43F1-BF85-253B66A86DD6}" type="pres">
      <dgm:prSet presAssocID="{8EF9C0E4-E6FE-431E-82F2-E5B5D87E90DC}" presName="node" presStyleLbl="node1" presStyleIdx="1" presStyleCnt="11">
        <dgm:presLayoutVars>
          <dgm:bulletEnabled val="1"/>
        </dgm:presLayoutVars>
      </dgm:prSet>
      <dgm:spPr/>
    </dgm:pt>
    <dgm:pt modelId="{95A2CD0C-4088-4A96-8344-BAF00046571A}" type="pres">
      <dgm:prSet presAssocID="{D6B2CD15-80C5-4D4E-B06F-010E466B38A1}" presName="sibTrans" presStyleCnt="0"/>
      <dgm:spPr/>
    </dgm:pt>
    <dgm:pt modelId="{CC2D2551-072F-4E23-8714-5C4C6E228768}" type="pres">
      <dgm:prSet presAssocID="{6880FDA7-E96E-4034-870A-9C453A5323D6}" presName="node" presStyleLbl="node1" presStyleIdx="2" presStyleCnt="11">
        <dgm:presLayoutVars>
          <dgm:bulletEnabled val="1"/>
        </dgm:presLayoutVars>
      </dgm:prSet>
      <dgm:spPr/>
    </dgm:pt>
    <dgm:pt modelId="{D209828B-E277-4770-866D-4D8CEB8DB31F}" type="pres">
      <dgm:prSet presAssocID="{7EDE5E4A-A01B-4051-BE00-3EBF63F8386B}" presName="sibTrans" presStyleCnt="0"/>
      <dgm:spPr/>
    </dgm:pt>
    <dgm:pt modelId="{E04D3017-08B1-4E9F-B838-34B0FD170C7F}" type="pres">
      <dgm:prSet presAssocID="{C0EEC326-1F9A-464C-88D4-7C863A7172A7}" presName="node" presStyleLbl="node1" presStyleIdx="3" presStyleCnt="11">
        <dgm:presLayoutVars>
          <dgm:bulletEnabled val="1"/>
        </dgm:presLayoutVars>
      </dgm:prSet>
      <dgm:spPr/>
    </dgm:pt>
    <dgm:pt modelId="{D3436C85-6DDA-44D7-B0C2-0B40CA7A0DC4}" type="pres">
      <dgm:prSet presAssocID="{6FF5D729-1C0D-492E-B01E-55C31CBEC185}" presName="sibTrans" presStyleCnt="0"/>
      <dgm:spPr/>
    </dgm:pt>
    <dgm:pt modelId="{E1A0ED6E-674E-4660-A254-E39B08D2A455}" type="pres">
      <dgm:prSet presAssocID="{126D6314-DBF5-4E4B-8F24-B1289BB7BB93}" presName="node" presStyleLbl="node1" presStyleIdx="4" presStyleCnt="11">
        <dgm:presLayoutVars>
          <dgm:bulletEnabled val="1"/>
        </dgm:presLayoutVars>
      </dgm:prSet>
      <dgm:spPr/>
    </dgm:pt>
    <dgm:pt modelId="{BC98658E-C706-4B51-AF92-4449BA78BA51}" type="pres">
      <dgm:prSet presAssocID="{828F2B7C-2682-460F-AFC8-43D86EF6BFAD}" presName="sibTrans" presStyleCnt="0"/>
      <dgm:spPr/>
    </dgm:pt>
    <dgm:pt modelId="{47B0671A-1191-45A6-B3C2-FA6E3B9B46DA}" type="pres">
      <dgm:prSet presAssocID="{A304B35B-C390-48DD-B9BB-0513E5273203}" presName="node" presStyleLbl="node1" presStyleIdx="5" presStyleCnt="11">
        <dgm:presLayoutVars>
          <dgm:bulletEnabled val="1"/>
        </dgm:presLayoutVars>
      </dgm:prSet>
      <dgm:spPr/>
    </dgm:pt>
    <dgm:pt modelId="{67682B7A-B678-4841-B123-82A80366F75A}" type="pres">
      <dgm:prSet presAssocID="{FD54AD84-15E7-4AE8-B57D-AC703BBB8E89}" presName="sibTrans" presStyleCnt="0"/>
      <dgm:spPr/>
    </dgm:pt>
    <dgm:pt modelId="{FF25B3AC-E9AE-4A7B-BB4A-2E742D2C2A91}" type="pres">
      <dgm:prSet presAssocID="{0B54C8C8-E7BA-4A03-8444-342846B89E14}" presName="node" presStyleLbl="node1" presStyleIdx="6" presStyleCnt="11">
        <dgm:presLayoutVars>
          <dgm:bulletEnabled val="1"/>
        </dgm:presLayoutVars>
      </dgm:prSet>
      <dgm:spPr/>
    </dgm:pt>
    <dgm:pt modelId="{AEB5D578-AB1B-4ADC-9F13-03ACFACB53D6}" type="pres">
      <dgm:prSet presAssocID="{3C8EB855-AB2D-4F3C-9EB3-34AE5CCB9963}" presName="sibTrans" presStyleCnt="0"/>
      <dgm:spPr/>
    </dgm:pt>
    <dgm:pt modelId="{E74C20EC-2CC2-40B6-A9C5-D805D8EAEEAF}" type="pres">
      <dgm:prSet presAssocID="{4E33BDA1-48E4-4FF9-AE40-6619358E3CBF}" presName="node" presStyleLbl="node1" presStyleIdx="7" presStyleCnt="11">
        <dgm:presLayoutVars>
          <dgm:bulletEnabled val="1"/>
        </dgm:presLayoutVars>
      </dgm:prSet>
      <dgm:spPr/>
    </dgm:pt>
    <dgm:pt modelId="{AF549199-B99A-4F65-BA14-A14BF46758E5}" type="pres">
      <dgm:prSet presAssocID="{B2BE9499-456E-4CE4-B6B8-AC71B198FDAC}" presName="sibTrans" presStyleCnt="0"/>
      <dgm:spPr/>
    </dgm:pt>
    <dgm:pt modelId="{7784341A-BD21-46AD-B6DE-9EF271127515}" type="pres">
      <dgm:prSet presAssocID="{01A1F58E-A185-45B5-AFBA-77C4919CE1AC}" presName="node" presStyleLbl="node1" presStyleIdx="8" presStyleCnt="11">
        <dgm:presLayoutVars>
          <dgm:bulletEnabled val="1"/>
        </dgm:presLayoutVars>
      </dgm:prSet>
      <dgm:spPr/>
    </dgm:pt>
    <dgm:pt modelId="{5C126497-685B-4EAA-B599-3F2A6DF70CF8}" type="pres">
      <dgm:prSet presAssocID="{95011334-D241-4EA1-8328-C95636202588}" presName="sibTrans" presStyleCnt="0"/>
      <dgm:spPr/>
    </dgm:pt>
    <dgm:pt modelId="{50FF3DB1-1824-42AD-99DE-3E9541EE5109}" type="pres">
      <dgm:prSet presAssocID="{B54CF821-F5FF-42CD-A6FC-225220436C55}" presName="node" presStyleLbl="node1" presStyleIdx="9" presStyleCnt="11">
        <dgm:presLayoutVars>
          <dgm:bulletEnabled val="1"/>
        </dgm:presLayoutVars>
      </dgm:prSet>
      <dgm:spPr/>
    </dgm:pt>
    <dgm:pt modelId="{1E8861CF-31C2-4B9A-9F0A-FE3F4ECC6E8F}" type="pres">
      <dgm:prSet presAssocID="{EB76D97B-8453-4C68-BA80-9F71FBBE3B90}" presName="sibTrans" presStyleCnt="0"/>
      <dgm:spPr/>
    </dgm:pt>
    <dgm:pt modelId="{BC4468B9-99EC-4F38-981D-517D1766D76E}" type="pres">
      <dgm:prSet presAssocID="{DA96ACE8-7E99-4945-A3DB-BE3918C6ECDB}" presName="node" presStyleLbl="node1" presStyleIdx="10" presStyleCnt="11">
        <dgm:presLayoutVars>
          <dgm:bulletEnabled val="1"/>
        </dgm:presLayoutVars>
      </dgm:prSet>
      <dgm:spPr/>
    </dgm:pt>
  </dgm:ptLst>
  <dgm:cxnLst>
    <dgm:cxn modelId="{9FAA2101-FEB7-4D06-BCB7-44F51B5342A5}" srcId="{72FE9885-71AD-4D5F-B217-B94104CA8D13}" destId="{A304B35B-C390-48DD-B9BB-0513E5273203}" srcOrd="5" destOrd="0" parTransId="{CA9A2FFF-17C4-4180-A525-9F2472E1395F}" sibTransId="{FD54AD84-15E7-4AE8-B57D-AC703BBB8E89}"/>
    <dgm:cxn modelId="{095FDE1B-5787-4EA2-ABE1-29D92857BF28}" srcId="{72FE9885-71AD-4D5F-B217-B94104CA8D13}" destId="{4E33BDA1-48E4-4FF9-AE40-6619358E3CBF}" srcOrd="7" destOrd="0" parTransId="{5E5B31B3-233F-4584-901E-733FAB1FEEB4}" sibTransId="{B2BE9499-456E-4CE4-B6B8-AC71B198FDAC}"/>
    <dgm:cxn modelId="{F558DA20-B59E-4C30-B0BA-FEE314922580}" type="presOf" srcId="{72FE9885-71AD-4D5F-B217-B94104CA8D13}" destId="{CBB3169A-89C9-48DE-A5FE-1B0A72E038CA}" srcOrd="0" destOrd="0" presId="urn:microsoft.com/office/officeart/2005/8/layout/default"/>
    <dgm:cxn modelId="{D1C32229-4912-4B2D-95E4-FC9ECAC1AFBC}" srcId="{72FE9885-71AD-4D5F-B217-B94104CA8D13}" destId="{DA96ACE8-7E99-4945-A3DB-BE3918C6ECDB}" srcOrd="10" destOrd="0" parTransId="{804BEFA4-F7C2-4DAE-AED6-F17F007AABC4}" sibTransId="{218C3CD4-902F-4401-AC1F-A10712A4013F}"/>
    <dgm:cxn modelId="{11DD912E-BD12-4E37-A9F8-3B50D5273032}" srcId="{72FE9885-71AD-4D5F-B217-B94104CA8D13}" destId="{126D6314-DBF5-4E4B-8F24-B1289BB7BB93}" srcOrd="4" destOrd="0" parTransId="{860C3B75-1905-4524-9166-582D1FBF1BF4}" sibTransId="{828F2B7C-2682-460F-AFC8-43D86EF6BFAD}"/>
    <dgm:cxn modelId="{0CBB1931-1F17-41FC-8AB1-268ECABF72F5}" type="presOf" srcId="{B54CF821-F5FF-42CD-A6FC-225220436C55}" destId="{50FF3DB1-1824-42AD-99DE-3E9541EE5109}" srcOrd="0" destOrd="0" presId="urn:microsoft.com/office/officeart/2005/8/layout/default"/>
    <dgm:cxn modelId="{AE394533-8E6E-4FFE-9272-CA4AB78CA27F}" srcId="{72FE9885-71AD-4D5F-B217-B94104CA8D13}" destId="{6880FDA7-E96E-4034-870A-9C453A5323D6}" srcOrd="2" destOrd="0" parTransId="{C8044CBF-BBE8-4EC3-A863-396FA4E5992C}" sibTransId="{7EDE5E4A-A01B-4051-BE00-3EBF63F8386B}"/>
    <dgm:cxn modelId="{456CDE3F-8ED6-4AAB-B5D2-90E466286AAF}" srcId="{72FE9885-71AD-4D5F-B217-B94104CA8D13}" destId="{B54CF821-F5FF-42CD-A6FC-225220436C55}" srcOrd="9" destOrd="0" parTransId="{048FF247-3F70-4F11-9E8C-53E06E231BEE}" sibTransId="{EB76D97B-8453-4C68-BA80-9F71FBBE3B90}"/>
    <dgm:cxn modelId="{0DB1E740-A22A-4F34-A285-1B54F2E63B03}" type="presOf" srcId="{126D6314-DBF5-4E4B-8F24-B1289BB7BB93}" destId="{E1A0ED6E-674E-4660-A254-E39B08D2A455}" srcOrd="0" destOrd="0" presId="urn:microsoft.com/office/officeart/2005/8/layout/default"/>
    <dgm:cxn modelId="{9018865D-053B-4858-AEE7-E025CF7205BC}" srcId="{72FE9885-71AD-4D5F-B217-B94104CA8D13}" destId="{C0EEC326-1F9A-464C-88D4-7C863A7172A7}" srcOrd="3" destOrd="0" parTransId="{21D2394F-CE92-4FF3-A6FC-481DE9542713}" sibTransId="{6FF5D729-1C0D-492E-B01E-55C31CBEC185}"/>
    <dgm:cxn modelId="{3C594E6B-73DC-440E-99DA-B278E344AA0F}" srcId="{72FE9885-71AD-4D5F-B217-B94104CA8D13}" destId="{0B54C8C8-E7BA-4A03-8444-342846B89E14}" srcOrd="6" destOrd="0" parTransId="{A2922397-7018-4950-80F3-5806BE7C990B}" sibTransId="{3C8EB855-AB2D-4F3C-9EB3-34AE5CCB9963}"/>
    <dgm:cxn modelId="{26D92171-413F-44B7-9F47-55E0BDB3C055}" type="presOf" srcId="{01A1F58E-A185-45B5-AFBA-77C4919CE1AC}" destId="{7784341A-BD21-46AD-B6DE-9EF271127515}" srcOrd="0" destOrd="0" presId="urn:microsoft.com/office/officeart/2005/8/layout/default"/>
    <dgm:cxn modelId="{F81E5F55-5F48-4C09-942B-5A8D6281D285}" srcId="{72FE9885-71AD-4D5F-B217-B94104CA8D13}" destId="{01A1F58E-A185-45B5-AFBA-77C4919CE1AC}" srcOrd="8" destOrd="0" parTransId="{1A56092F-45BE-4C5F-9154-36166C10408D}" sibTransId="{95011334-D241-4EA1-8328-C95636202588}"/>
    <dgm:cxn modelId="{F258837D-80E2-4630-B058-C717D39AFFB0}" type="presOf" srcId="{C0EEC326-1F9A-464C-88D4-7C863A7172A7}" destId="{E04D3017-08B1-4E9F-B838-34B0FD170C7F}" srcOrd="0" destOrd="0" presId="urn:microsoft.com/office/officeart/2005/8/layout/default"/>
    <dgm:cxn modelId="{FD4C457F-7B02-4293-BB6B-ACE599BE5C74}" type="presOf" srcId="{6880FDA7-E96E-4034-870A-9C453A5323D6}" destId="{CC2D2551-072F-4E23-8714-5C4C6E228768}" srcOrd="0" destOrd="0" presId="urn:microsoft.com/office/officeart/2005/8/layout/default"/>
    <dgm:cxn modelId="{27BD6D97-9318-4E0D-84E1-813D953C1934}" type="presOf" srcId="{267BF274-B70E-4531-A390-2A48E063C829}" destId="{6291BCD8-4082-461E-8A75-73F36E0F63E1}" srcOrd="0" destOrd="0" presId="urn:microsoft.com/office/officeart/2005/8/layout/default"/>
    <dgm:cxn modelId="{547F24BE-E679-4C7E-849E-283EB2B8DF74}" type="presOf" srcId="{4E33BDA1-48E4-4FF9-AE40-6619358E3CBF}" destId="{E74C20EC-2CC2-40B6-A9C5-D805D8EAEEAF}" srcOrd="0" destOrd="0" presId="urn:microsoft.com/office/officeart/2005/8/layout/default"/>
    <dgm:cxn modelId="{5159E7BF-55DB-4A93-8461-ED256F1D77B5}" type="presOf" srcId="{8EF9C0E4-E6FE-431E-82F2-E5B5D87E90DC}" destId="{9B1FAA53-4B85-43F1-BF85-253B66A86DD6}" srcOrd="0" destOrd="0" presId="urn:microsoft.com/office/officeart/2005/8/layout/default"/>
    <dgm:cxn modelId="{61EE24C1-2B0D-4D30-9EDB-34B31F14AB7F}" srcId="{72FE9885-71AD-4D5F-B217-B94104CA8D13}" destId="{267BF274-B70E-4531-A390-2A48E063C829}" srcOrd="0" destOrd="0" parTransId="{E9FC101B-56F0-4DB5-8B12-1A5B14EFC4C9}" sibTransId="{E5A38459-F4C5-4105-A6B3-D6487CF93116}"/>
    <dgm:cxn modelId="{6FD9D2C1-40E1-4840-B829-87BAE06FCBE7}" srcId="{72FE9885-71AD-4D5F-B217-B94104CA8D13}" destId="{8EF9C0E4-E6FE-431E-82F2-E5B5D87E90DC}" srcOrd="1" destOrd="0" parTransId="{5CEDFA58-8CB7-4BEE-A83D-2D5B4B1EF276}" sibTransId="{D6B2CD15-80C5-4D4E-B06F-010E466B38A1}"/>
    <dgm:cxn modelId="{DA5359D8-E6D9-46E5-91C5-359064D08961}" type="presOf" srcId="{0B54C8C8-E7BA-4A03-8444-342846B89E14}" destId="{FF25B3AC-E9AE-4A7B-BB4A-2E742D2C2A91}" srcOrd="0" destOrd="0" presId="urn:microsoft.com/office/officeart/2005/8/layout/default"/>
    <dgm:cxn modelId="{ED3D40E1-4734-4B97-9A9E-5F5BB5C50EDD}" type="presOf" srcId="{A304B35B-C390-48DD-B9BB-0513E5273203}" destId="{47B0671A-1191-45A6-B3C2-FA6E3B9B46DA}" srcOrd="0" destOrd="0" presId="urn:microsoft.com/office/officeart/2005/8/layout/default"/>
    <dgm:cxn modelId="{4D1932FB-8FDB-4001-A042-B7436CF5DD61}" type="presOf" srcId="{DA96ACE8-7E99-4945-A3DB-BE3918C6ECDB}" destId="{BC4468B9-99EC-4F38-981D-517D1766D76E}" srcOrd="0" destOrd="0" presId="urn:microsoft.com/office/officeart/2005/8/layout/default"/>
    <dgm:cxn modelId="{AE5F7BDB-7C3B-478F-8540-8DA90BA2A60C}" type="presParOf" srcId="{CBB3169A-89C9-48DE-A5FE-1B0A72E038CA}" destId="{6291BCD8-4082-461E-8A75-73F36E0F63E1}" srcOrd="0" destOrd="0" presId="urn:microsoft.com/office/officeart/2005/8/layout/default"/>
    <dgm:cxn modelId="{DA83E47E-5D31-468E-8EB3-AD3672C86069}" type="presParOf" srcId="{CBB3169A-89C9-48DE-A5FE-1B0A72E038CA}" destId="{88D4AD51-C591-4C39-B961-128750640E0B}" srcOrd="1" destOrd="0" presId="urn:microsoft.com/office/officeart/2005/8/layout/default"/>
    <dgm:cxn modelId="{E3FAE4D1-331D-45A2-94DD-31820C151F0B}" type="presParOf" srcId="{CBB3169A-89C9-48DE-A5FE-1B0A72E038CA}" destId="{9B1FAA53-4B85-43F1-BF85-253B66A86DD6}" srcOrd="2" destOrd="0" presId="urn:microsoft.com/office/officeart/2005/8/layout/default"/>
    <dgm:cxn modelId="{7C3588CA-7F46-429F-A39D-07B2048A7298}" type="presParOf" srcId="{CBB3169A-89C9-48DE-A5FE-1B0A72E038CA}" destId="{95A2CD0C-4088-4A96-8344-BAF00046571A}" srcOrd="3" destOrd="0" presId="urn:microsoft.com/office/officeart/2005/8/layout/default"/>
    <dgm:cxn modelId="{9C102BA0-3942-4025-86B1-B39ED4600776}" type="presParOf" srcId="{CBB3169A-89C9-48DE-A5FE-1B0A72E038CA}" destId="{CC2D2551-072F-4E23-8714-5C4C6E228768}" srcOrd="4" destOrd="0" presId="urn:microsoft.com/office/officeart/2005/8/layout/default"/>
    <dgm:cxn modelId="{F518EAEF-2DBA-4840-8F88-305B363376B6}" type="presParOf" srcId="{CBB3169A-89C9-48DE-A5FE-1B0A72E038CA}" destId="{D209828B-E277-4770-866D-4D8CEB8DB31F}" srcOrd="5" destOrd="0" presId="urn:microsoft.com/office/officeart/2005/8/layout/default"/>
    <dgm:cxn modelId="{B35A2D18-184E-44C2-898B-1600CE57C651}" type="presParOf" srcId="{CBB3169A-89C9-48DE-A5FE-1B0A72E038CA}" destId="{E04D3017-08B1-4E9F-B838-34B0FD170C7F}" srcOrd="6" destOrd="0" presId="urn:microsoft.com/office/officeart/2005/8/layout/default"/>
    <dgm:cxn modelId="{5D7391A8-0E41-4286-A54A-1C1832B626C1}" type="presParOf" srcId="{CBB3169A-89C9-48DE-A5FE-1B0A72E038CA}" destId="{D3436C85-6DDA-44D7-B0C2-0B40CA7A0DC4}" srcOrd="7" destOrd="0" presId="urn:microsoft.com/office/officeart/2005/8/layout/default"/>
    <dgm:cxn modelId="{CC3DFD05-CB1F-4CC1-972A-03306048620F}" type="presParOf" srcId="{CBB3169A-89C9-48DE-A5FE-1B0A72E038CA}" destId="{E1A0ED6E-674E-4660-A254-E39B08D2A455}" srcOrd="8" destOrd="0" presId="urn:microsoft.com/office/officeart/2005/8/layout/default"/>
    <dgm:cxn modelId="{ACB71BBC-FE0E-4721-A79C-CE59067BA898}" type="presParOf" srcId="{CBB3169A-89C9-48DE-A5FE-1B0A72E038CA}" destId="{BC98658E-C706-4B51-AF92-4449BA78BA51}" srcOrd="9" destOrd="0" presId="urn:microsoft.com/office/officeart/2005/8/layout/default"/>
    <dgm:cxn modelId="{EE8EDE46-E219-41A7-85C6-7567EC3C2742}" type="presParOf" srcId="{CBB3169A-89C9-48DE-A5FE-1B0A72E038CA}" destId="{47B0671A-1191-45A6-B3C2-FA6E3B9B46DA}" srcOrd="10" destOrd="0" presId="urn:microsoft.com/office/officeart/2005/8/layout/default"/>
    <dgm:cxn modelId="{C8BD1FEE-BEE7-4BAB-BF4E-0CB55BE60369}" type="presParOf" srcId="{CBB3169A-89C9-48DE-A5FE-1B0A72E038CA}" destId="{67682B7A-B678-4841-B123-82A80366F75A}" srcOrd="11" destOrd="0" presId="urn:microsoft.com/office/officeart/2005/8/layout/default"/>
    <dgm:cxn modelId="{A6626C3E-6421-41CA-9038-CFA3CA32C466}" type="presParOf" srcId="{CBB3169A-89C9-48DE-A5FE-1B0A72E038CA}" destId="{FF25B3AC-E9AE-4A7B-BB4A-2E742D2C2A91}" srcOrd="12" destOrd="0" presId="urn:microsoft.com/office/officeart/2005/8/layout/default"/>
    <dgm:cxn modelId="{FFC1BB1E-2F3E-4EEE-BD9A-2CFD66E32F70}" type="presParOf" srcId="{CBB3169A-89C9-48DE-A5FE-1B0A72E038CA}" destId="{AEB5D578-AB1B-4ADC-9F13-03ACFACB53D6}" srcOrd="13" destOrd="0" presId="urn:microsoft.com/office/officeart/2005/8/layout/default"/>
    <dgm:cxn modelId="{A56587F6-4D34-43A4-91B3-803F2525F23A}" type="presParOf" srcId="{CBB3169A-89C9-48DE-A5FE-1B0A72E038CA}" destId="{E74C20EC-2CC2-40B6-A9C5-D805D8EAEEAF}" srcOrd="14" destOrd="0" presId="urn:microsoft.com/office/officeart/2005/8/layout/default"/>
    <dgm:cxn modelId="{EE88BA91-2A4E-45E4-83E8-6715EFA5A542}" type="presParOf" srcId="{CBB3169A-89C9-48DE-A5FE-1B0A72E038CA}" destId="{AF549199-B99A-4F65-BA14-A14BF46758E5}" srcOrd="15" destOrd="0" presId="urn:microsoft.com/office/officeart/2005/8/layout/default"/>
    <dgm:cxn modelId="{0311EF57-D7EF-4AA9-8546-73552A036D7A}" type="presParOf" srcId="{CBB3169A-89C9-48DE-A5FE-1B0A72E038CA}" destId="{7784341A-BD21-46AD-B6DE-9EF271127515}" srcOrd="16" destOrd="0" presId="urn:microsoft.com/office/officeart/2005/8/layout/default"/>
    <dgm:cxn modelId="{83BE0E87-598F-42DA-8F18-D0B54EF1E551}" type="presParOf" srcId="{CBB3169A-89C9-48DE-A5FE-1B0A72E038CA}" destId="{5C126497-685B-4EAA-B599-3F2A6DF70CF8}" srcOrd="17" destOrd="0" presId="urn:microsoft.com/office/officeart/2005/8/layout/default"/>
    <dgm:cxn modelId="{65BACEB4-CF6E-4DA9-9DE3-26DFE2AAB9C3}" type="presParOf" srcId="{CBB3169A-89C9-48DE-A5FE-1B0A72E038CA}" destId="{50FF3DB1-1824-42AD-99DE-3E9541EE5109}" srcOrd="18" destOrd="0" presId="urn:microsoft.com/office/officeart/2005/8/layout/default"/>
    <dgm:cxn modelId="{45067003-8959-4459-A762-9FB553BBEA68}" type="presParOf" srcId="{CBB3169A-89C9-48DE-A5FE-1B0A72E038CA}" destId="{1E8861CF-31C2-4B9A-9F0A-FE3F4ECC6E8F}" srcOrd="19" destOrd="0" presId="urn:microsoft.com/office/officeart/2005/8/layout/default"/>
    <dgm:cxn modelId="{F58758B9-63D1-4842-9C6C-6590287F7F81}" type="presParOf" srcId="{CBB3169A-89C9-48DE-A5FE-1B0A72E038CA}" destId="{BC4468B9-99EC-4F38-981D-517D1766D76E}" srcOrd="2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4B3FDE4-F9C4-4063-AA4E-4DF8DC26D6E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4B66552-DA94-4628-B5D6-8CED31F02D4D}">
      <dgm:prSet/>
      <dgm:spPr/>
      <dgm:t>
        <a:bodyPr/>
        <a:lstStyle/>
        <a:p>
          <a:r>
            <a:rPr lang="en-US" b="1"/>
            <a:t>Home and Community-Based Services Spending Plan,  $1.6 B Total Funds through March 2024:</a:t>
          </a:r>
          <a:endParaRPr lang="en-US"/>
        </a:p>
      </dgm:t>
    </dgm:pt>
    <dgm:pt modelId="{5B5D238B-889F-408B-A8B3-201BA9FBDB16}" type="parTrans" cxnId="{56CB9E0A-3083-44C8-A8E5-D88057049858}">
      <dgm:prSet/>
      <dgm:spPr/>
      <dgm:t>
        <a:bodyPr/>
        <a:lstStyle/>
        <a:p>
          <a:endParaRPr lang="en-US"/>
        </a:p>
      </dgm:t>
    </dgm:pt>
    <dgm:pt modelId="{88CA1B2E-B3F7-414B-9EF1-4129B61E8E4A}" type="sibTrans" cxnId="{56CB9E0A-3083-44C8-A8E5-D88057049858}">
      <dgm:prSet/>
      <dgm:spPr/>
      <dgm:t>
        <a:bodyPr/>
        <a:lstStyle/>
        <a:p>
          <a:endParaRPr lang="en-US"/>
        </a:p>
      </dgm:t>
    </dgm:pt>
    <dgm:pt modelId="{5F2D079E-1731-4906-B9F0-28596EEEED3E}">
      <dgm:prSet/>
      <dgm:spPr/>
      <dgm:t>
        <a:bodyPr/>
        <a:lstStyle/>
        <a:p>
          <a:r>
            <a:rPr lang="en-US"/>
            <a:t>Language Access &amp; Cultural Competency $45.8M</a:t>
          </a:r>
        </a:p>
      </dgm:t>
    </dgm:pt>
    <dgm:pt modelId="{2E6CE862-692B-4FD6-A6D8-DAE37A618F4B}" type="parTrans" cxnId="{C377706E-88EA-494B-9447-5C7BD223036B}">
      <dgm:prSet/>
      <dgm:spPr/>
      <dgm:t>
        <a:bodyPr/>
        <a:lstStyle/>
        <a:p>
          <a:endParaRPr lang="en-US"/>
        </a:p>
      </dgm:t>
    </dgm:pt>
    <dgm:pt modelId="{984495DE-D8A2-41B1-B91A-C46271BD6339}" type="sibTrans" cxnId="{C377706E-88EA-494B-9447-5C7BD223036B}">
      <dgm:prSet/>
      <dgm:spPr/>
      <dgm:t>
        <a:bodyPr/>
        <a:lstStyle/>
        <a:p>
          <a:endParaRPr lang="en-US"/>
        </a:p>
      </dgm:t>
    </dgm:pt>
    <dgm:pt modelId="{35E2619D-0EF0-42EA-9C99-92A5CF5E227C}">
      <dgm:prSet/>
      <dgm:spPr/>
      <dgm:t>
        <a:bodyPr/>
        <a:lstStyle/>
        <a:p>
          <a:r>
            <a:rPr lang="en-US"/>
            <a:t>Coordinated Family Supports $41.7M</a:t>
          </a:r>
        </a:p>
      </dgm:t>
    </dgm:pt>
    <dgm:pt modelId="{15BC96FD-356B-41AA-9DEE-0CCAF8B2A59C}" type="parTrans" cxnId="{0509BE0C-ADB1-44FA-944F-99C710275AA8}">
      <dgm:prSet/>
      <dgm:spPr/>
      <dgm:t>
        <a:bodyPr/>
        <a:lstStyle/>
        <a:p>
          <a:endParaRPr lang="en-US"/>
        </a:p>
      </dgm:t>
    </dgm:pt>
    <dgm:pt modelId="{63790FF2-FF82-4145-B274-1E60D96459B4}" type="sibTrans" cxnId="{0509BE0C-ADB1-44FA-944F-99C710275AA8}">
      <dgm:prSet/>
      <dgm:spPr/>
      <dgm:t>
        <a:bodyPr/>
        <a:lstStyle/>
        <a:p>
          <a:endParaRPr lang="en-US"/>
        </a:p>
      </dgm:t>
    </dgm:pt>
    <dgm:pt modelId="{0BFD3AF4-79FF-498A-9802-CB842E04903E}">
      <dgm:prSet/>
      <dgm:spPr/>
      <dgm:t>
        <a:bodyPr/>
        <a:lstStyle/>
        <a:p>
          <a:r>
            <a:rPr lang="en-US"/>
            <a:t>Enhanced Community Integration for Children &amp; Adolescents $12.5M</a:t>
          </a:r>
        </a:p>
      </dgm:t>
    </dgm:pt>
    <dgm:pt modelId="{81A99BAE-3677-45E2-8BDC-44CD98CEDBCE}" type="parTrans" cxnId="{09FA2D3C-E5F1-4818-B63F-238C478E6948}">
      <dgm:prSet/>
      <dgm:spPr/>
      <dgm:t>
        <a:bodyPr/>
        <a:lstStyle/>
        <a:p>
          <a:endParaRPr lang="en-US"/>
        </a:p>
      </dgm:t>
    </dgm:pt>
    <dgm:pt modelId="{8F5AF505-BE21-48AF-A417-ADFFAC5BCDF0}" type="sibTrans" cxnId="{09FA2D3C-E5F1-4818-B63F-238C478E6948}">
      <dgm:prSet/>
      <dgm:spPr/>
      <dgm:t>
        <a:bodyPr/>
        <a:lstStyle/>
        <a:p>
          <a:endParaRPr lang="en-US"/>
        </a:p>
      </dgm:t>
    </dgm:pt>
    <dgm:pt modelId="{8D308644-6F71-4547-A319-4AB45ABA1E4A}">
      <dgm:prSet/>
      <dgm:spPr/>
      <dgm:t>
        <a:bodyPr/>
        <a:lstStyle/>
        <a:p>
          <a:r>
            <a:rPr lang="en-US"/>
            <a:t>Social Recreation &amp; Camp Services $121.1M</a:t>
          </a:r>
        </a:p>
      </dgm:t>
    </dgm:pt>
    <dgm:pt modelId="{323115D2-3A08-477C-A16C-0B82671F7D47}" type="parTrans" cxnId="{7A143E06-6F3B-463B-BA95-2F61A9CB051E}">
      <dgm:prSet/>
      <dgm:spPr/>
      <dgm:t>
        <a:bodyPr/>
        <a:lstStyle/>
        <a:p>
          <a:endParaRPr lang="en-US"/>
        </a:p>
      </dgm:t>
    </dgm:pt>
    <dgm:pt modelId="{1ECA9C37-32E3-458C-9DD0-49A1E4DAC8CC}" type="sibTrans" cxnId="{7A143E06-6F3B-463B-BA95-2F61A9CB051E}">
      <dgm:prSet/>
      <dgm:spPr/>
      <dgm:t>
        <a:bodyPr/>
        <a:lstStyle/>
        <a:p>
          <a:endParaRPr lang="en-US"/>
        </a:p>
      </dgm:t>
    </dgm:pt>
    <dgm:pt modelId="{3EC68FBD-3C31-48E2-AD84-051A1C32FA21}">
      <dgm:prSet/>
      <dgm:spPr/>
      <dgm:t>
        <a:bodyPr/>
        <a:lstStyle/>
        <a:p>
          <a:r>
            <a:rPr lang="en-US"/>
            <a:t>Rate Model Implementation $1.4B</a:t>
          </a:r>
        </a:p>
      </dgm:t>
    </dgm:pt>
    <dgm:pt modelId="{598F6F32-A954-4584-8B33-27F191842A3C}" type="parTrans" cxnId="{697ADB93-39E0-4E19-AB62-1D9BCED30855}">
      <dgm:prSet/>
      <dgm:spPr/>
      <dgm:t>
        <a:bodyPr/>
        <a:lstStyle/>
        <a:p>
          <a:endParaRPr lang="en-US"/>
        </a:p>
      </dgm:t>
    </dgm:pt>
    <dgm:pt modelId="{B63F38A5-6083-4DCD-9399-6B532DCACAA9}" type="sibTrans" cxnId="{697ADB93-39E0-4E19-AB62-1D9BCED30855}">
      <dgm:prSet/>
      <dgm:spPr/>
      <dgm:t>
        <a:bodyPr/>
        <a:lstStyle/>
        <a:p>
          <a:endParaRPr lang="en-US"/>
        </a:p>
      </dgm:t>
    </dgm:pt>
    <dgm:pt modelId="{1AF364C9-2199-4B61-8698-71BC899CC731}">
      <dgm:prSet/>
      <dgm:spPr/>
      <dgm:t>
        <a:bodyPr/>
        <a:lstStyle/>
        <a:p>
          <a:r>
            <a:rPr lang="en-US"/>
            <a:t>Information Technology Modernization $7.5M</a:t>
          </a:r>
        </a:p>
      </dgm:t>
    </dgm:pt>
    <dgm:pt modelId="{F9EC29C3-4254-4736-BE16-2C303D6FF57A}" type="parTrans" cxnId="{E5196D49-AB5E-42B6-8D52-B4EDB308F8DC}">
      <dgm:prSet/>
      <dgm:spPr/>
      <dgm:t>
        <a:bodyPr/>
        <a:lstStyle/>
        <a:p>
          <a:endParaRPr lang="en-US"/>
        </a:p>
      </dgm:t>
    </dgm:pt>
    <dgm:pt modelId="{36E1471D-25EE-4A63-A9A7-BAA79426ACE4}" type="sibTrans" cxnId="{E5196D49-AB5E-42B6-8D52-B4EDB308F8DC}">
      <dgm:prSet/>
      <dgm:spPr/>
      <dgm:t>
        <a:bodyPr/>
        <a:lstStyle/>
        <a:p>
          <a:endParaRPr lang="en-US"/>
        </a:p>
      </dgm:t>
    </dgm:pt>
    <dgm:pt modelId="{E64122E5-B426-46E3-9348-1DEE1ACC1AA7}" type="pres">
      <dgm:prSet presAssocID="{64B3FDE4-F9C4-4063-AA4E-4DF8DC26D6E8}" presName="linear" presStyleCnt="0">
        <dgm:presLayoutVars>
          <dgm:animLvl val="lvl"/>
          <dgm:resizeHandles val="exact"/>
        </dgm:presLayoutVars>
      </dgm:prSet>
      <dgm:spPr/>
    </dgm:pt>
    <dgm:pt modelId="{05F08FE0-3E4D-4AB8-BF13-737AB4309949}" type="pres">
      <dgm:prSet presAssocID="{24B66552-DA94-4628-B5D6-8CED31F02D4D}" presName="parentText" presStyleLbl="node1" presStyleIdx="0" presStyleCnt="1" custLinFactNeighborX="139" custLinFactNeighborY="-18272">
        <dgm:presLayoutVars>
          <dgm:chMax val="0"/>
          <dgm:bulletEnabled val="1"/>
        </dgm:presLayoutVars>
      </dgm:prSet>
      <dgm:spPr/>
    </dgm:pt>
    <dgm:pt modelId="{49DCE4C4-78C7-4F22-B0C0-9462F833EF7F}" type="pres">
      <dgm:prSet presAssocID="{24B66552-DA94-4628-B5D6-8CED31F02D4D}" presName="childText" presStyleLbl="revTx" presStyleIdx="0" presStyleCnt="1">
        <dgm:presLayoutVars>
          <dgm:bulletEnabled val="1"/>
        </dgm:presLayoutVars>
      </dgm:prSet>
      <dgm:spPr/>
    </dgm:pt>
  </dgm:ptLst>
  <dgm:cxnLst>
    <dgm:cxn modelId="{9BD63A01-7D3E-45E8-9911-9FED8CAE5324}" type="presOf" srcId="{35E2619D-0EF0-42EA-9C99-92A5CF5E227C}" destId="{49DCE4C4-78C7-4F22-B0C0-9462F833EF7F}" srcOrd="0" destOrd="1" presId="urn:microsoft.com/office/officeart/2005/8/layout/vList2"/>
    <dgm:cxn modelId="{7A143E06-6F3B-463B-BA95-2F61A9CB051E}" srcId="{24B66552-DA94-4628-B5D6-8CED31F02D4D}" destId="{8D308644-6F71-4547-A319-4AB45ABA1E4A}" srcOrd="3" destOrd="0" parTransId="{323115D2-3A08-477C-A16C-0B82671F7D47}" sibTransId="{1ECA9C37-32E3-458C-9DD0-49A1E4DAC8CC}"/>
    <dgm:cxn modelId="{56CB9E0A-3083-44C8-A8E5-D88057049858}" srcId="{64B3FDE4-F9C4-4063-AA4E-4DF8DC26D6E8}" destId="{24B66552-DA94-4628-B5D6-8CED31F02D4D}" srcOrd="0" destOrd="0" parTransId="{5B5D238B-889F-408B-A8B3-201BA9FBDB16}" sibTransId="{88CA1B2E-B3F7-414B-9EF1-4129B61E8E4A}"/>
    <dgm:cxn modelId="{0509BE0C-ADB1-44FA-944F-99C710275AA8}" srcId="{24B66552-DA94-4628-B5D6-8CED31F02D4D}" destId="{35E2619D-0EF0-42EA-9C99-92A5CF5E227C}" srcOrd="1" destOrd="0" parTransId="{15BC96FD-356B-41AA-9DEE-0CCAF8B2A59C}" sibTransId="{63790FF2-FF82-4145-B274-1E60D96459B4}"/>
    <dgm:cxn modelId="{F1E19A13-00AE-4C3B-8E72-E2F2F1E9CD8C}" type="presOf" srcId="{24B66552-DA94-4628-B5D6-8CED31F02D4D}" destId="{05F08FE0-3E4D-4AB8-BF13-737AB4309949}" srcOrd="0" destOrd="0" presId="urn:microsoft.com/office/officeart/2005/8/layout/vList2"/>
    <dgm:cxn modelId="{09FA2D3C-E5F1-4818-B63F-238C478E6948}" srcId="{24B66552-DA94-4628-B5D6-8CED31F02D4D}" destId="{0BFD3AF4-79FF-498A-9802-CB842E04903E}" srcOrd="2" destOrd="0" parTransId="{81A99BAE-3677-45E2-8BDC-44CD98CEDBCE}" sibTransId="{8F5AF505-BE21-48AF-A417-ADFFAC5BCDF0}"/>
    <dgm:cxn modelId="{E5196D49-AB5E-42B6-8D52-B4EDB308F8DC}" srcId="{24B66552-DA94-4628-B5D6-8CED31F02D4D}" destId="{1AF364C9-2199-4B61-8698-71BC899CC731}" srcOrd="5" destOrd="0" parTransId="{F9EC29C3-4254-4736-BE16-2C303D6FF57A}" sibTransId="{36E1471D-25EE-4A63-A9A7-BAA79426ACE4}"/>
    <dgm:cxn modelId="{C377706E-88EA-494B-9447-5C7BD223036B}" srcId="{24B66552-DA94-4628-B5D6-8CED31F02D4D}" destId="{5F2D079E-1731-4906-B9F0-28596EEEED3E}" srcOrd="0" destOrd="0" parTransId="{2E6CE862-692B-4FD6-A6D8-DAE37A618F4B}" sibTransId="{984495DE-D8A2-41B1-B91A-C46271BD6339}"/>
    <dgm:cxn modelId="{E942CC6F-4E82-4108-8CA7-D0C401532E02}" type="presOf" srcId="{64B3FDE4-F9C4-4063-AA4E-4DF8DC26D6E8}" destId="{E64122E5-B426-46E3-9348-1DEE1ACC1AA7}" srcOrd="0" destOrd="0" presId="urn:microsoft.com/office/officeart/2005/8/layout/vList2"/>
    <dgm:cxn modelId="{70386577-E363-4A53-B22E-9530105DB2BC}" type="presOf" srcId="{1AF364C9-2199-4B61-8698-71BC899CC731}" destId="{49DCE4C4-78C7-4F22-B0C0-9462F833EF7F}" srcOrd="0" destOrd="5" presId="urn:microsoft.com/office/officeart/2005/8/layout/vList2"/>
    <dgm:cxn modelId="{30D9237B-F21D-4CA8-86BD-A97FB8C6004D}" type="presOf" srcId="{3EC68FBD-3C31-48E2-AD84-051A1C32FA21}" destId="{49DCE4C4-78C7-4F22-B0C0-9462F833EF7F}" srcOrd="0" destOrd="4" presId="urn:microsoft.com/office/officeart/2005/8/layout/vList2"/>
    <dgm:cxn modelId="{8D749485-3FB0-4FE8-928B-4607E68D8CAE}" type="presOf" srcId="{0BFD3AF4-79FF-498A-9802-CB842E04903E}" destId="{49DCE4C4-78C7-4F22-B0C0-9462F833EF7F}" srcOrd="0" destOrd="2" presId="urn:microsoft.com/office/officeart/2005/8/layout/vList2"/>
    <dgm:cxn modelId="{697ADB93-39E0-4E19-AB62-1D9BCED30855}" srcId="{24B66552-DA94-4628-B5D6-8CED31F02D4D}" destId="{3EC68FBD-3C31-48E2-AD84-051A1C32FA21}" srcOrd="4" destOrd="0" parTransId="{598F6F32-A954-4584-8B33-27F191842A3C}" sibTransId="{B63F38A5-6083-4DCD-9399-6B532DCACAA9}"/>
    <dgm:cxn modelId="{FCAD69CB-0D6C-40C9-B3A1-BEB8CEFB61D4}" type="presOf" srcId="{5F2D079E-1731-4906-B9F0-28596EEEED3E}" destId="{49DCE4C4-78C7-4F22-B0C0-9462F833EF7F}" srcOrd="0" destOrd="0" presId="urn:microsoft.com/office/officeart/2005/8/layout/vList2"/>
    <dgm:cxn modelId="{7443BACD-5886-48D1-B360-881F5038C3A0}" type="presOf" srcId="{8D308644-6F71-4547-A319-4AB45ABA1E4A}" destId="{49DCE4C4-78C7-4F22-B0C0-9462F833EF7F}" srcOrd="0" destOrd="3" presId="urn:microsoft.com/office/officeart/2005/8/layout/vList2"/>
    <dgm:cxn modelId="{5C448A87-609D-41C1-AC92-82CCD5C56785}" type="presParOf" srcId="{E64122E5-B426-46E3-9348-1DEE1ACC1AA7}" destId="{05F08FE0-3E4D-4AB8-BF13-737AB4309949}" srcOrd="0" destOrd="0" presId="urn:microsoft.com/office/officeart/2005/8/layout/vList2"/>
    <dgm:cxn modelId="{57FCF20B-4174-4DDE-9826-1A383325A21D}" type="presParOf" srcId="{E64122E5-B426-46E3-9348-1DEE1ACC1AA7}" destId="{49DCE4C4-78C7-4F22-B0C0-9462F833EF7F}"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2FE9885-71AD-4D5F-B217-B94104CA8D13}"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267BF274-B70E-4531-A390-2A48E063C829}">
      <dgm:prSet/>
      <dgm:spPr/>
      <dgm:t>
        <a:bodyPr/>
        <a:lstStyle/>
        <a:p>
          <a:r>
            <a:rPr lang="en-US"/>
            <a:t>•</a:t>
          </a:r>
          <a:r>
            <a:rPr lang="en-US" b="0" i="0"/>
            <a:t>Electronic Visit Verification</a:t>
          </a:r>
          <a:endParaRPr lang="en-US"/>
        </a:p>
      </dgm:t>
    </dgm:pt>
    <dgm:pt modelId="{E9FC101B-56F0-4DB5-8B12-1A5B14EFC4C9}" type="parTrans" cxnId="{61EE24C1-2B0D-4D30-9EDB-34B31F14AB7F}">
      <dgm:prSet/>
      <dgm:spPr/>
      <dgm:t>
        <a:bodyPr/>
        <a:lstStyle/>
        <a:p>
          <a:endParaRPr lang="en-US" sz="1800"/>
        </a:p>
      </dgm:t>
    </dgm:pt>
    <dgm:pt modelId="{E5A38459-F4C5-4105-A6B3-D6487CF93116}" type="sibTrans" cxnId="{61EE24C1-2B0D-4D30-9EDB-34B31F14AB7F}">
      <dgm:prSet/>
      <dgm:spPr/>
      <dgm:t>
        <a:bodyPr/>
        <a:lstStyle/>
        <a:p>
          <a:endParaRPr lang="en-US"/>
        </a:p>
      </dgm:t>
    </dgm:pt>
    <dgm:pt modelId="{8EF9C0E4-E6FE-431E-82F2-E5B5D87E90DC}">
      <dgm:prSet/>
      <dgm:spPr/>
      <dgm:t>
        <a:bodyPr/>
        <a:lstStyle/>
        <a:p>
          <a:r>
            <a:rPr lang="en-US" b="0" i="0"/>
            <a:t>Emergency Response Preparedness Resources</a:t>
          </a:r>
          <a:endParaRPr lang="en-US"/>
        </a:p>
      </dgm:t>
    </dgm:pt>
    <dgm:pt modelId="{5CEDFA58-8CB7-4BEE-A83D-2D5B4B1EF276}" type="parTrans" cxnId="{6FD9D2C1-40E1-4840-B829-87BAE06FCBE7}">
      <dgm:prSet/>
      <dgm:spPr/>
      <dgm:t>
        <a:bodyPr/>
        <a:lstStyle/>
        <a:p>
          <a:endParaRPr lang="en-US" sz="1800"/>
        </a:p>
      </dgm:t>
    </dgm:pt>
    <dgm:pt modelId="{D6B2CD15-80C5-4D4E-B06F-010E466B38A1}" type="sibTrans" cxnId="{6FD9D2C1-40E1-4840-B829-87BAE06FCBE7}">
      <dgm:prSet/>
      <dgm:spPr/>
      <dgm:t>
        <a:bodyPr/>
        <a:lstStyle/>
        <a:p>
          <a:endParaRPr lang="en-US"/>
        </a:p>
      </dgm:t>
    </dgm:pt>
    <dgm:pt modelId="{6880FDA7-E96E-4034-870A-9C453A5323D6}">
      <dgm:prSet/>
      <dgm:spPr/>
      <dgm:t>
        <a:bodyPr/>
        <a:lstStyle/>
        <a:p>
          <a:r>
            <a:rPr lang="en-US" b="0" i="0"/>
            <a:t>Employment grants</a:t>
          </a:r>
          <a:endParaRPr lang="en-US"/>
        </a:p>
      </dgm:t>
    </dgm:pt>
    <dgm:pt modelId="{C8044CBF-BBE8-4EC3-A863-396FA4E5992C}" type="parTrans" cxnId="{AE394533-8E6E-4FFE-9272-CA4AB78CA27F}">
      <dgm:prSet/>
      <dgm:spPr/>
      <dgm:t>
        <a:bodyPr/>
        <a:lstStyle/>
        <a:p>
          <a:endParaRPr lang="en-US" sz="1800"/>
        </a:p>
      </dgm:t>
    </dgm:pt>
    <dgm:pt modelId="{7EDE5E4A-A01B-4051-BE00-3EBF63F8386B}" type="sibTrans" cxnId="{AE394533-8E6E-4FFE-9272-CA4AB78CA27F}">
      <dgm:prSet/>
      <dgm:spPr/>
      <dgm:t>
        <a:bodyPr/>
        <a:lstStyle/>
        <a:p>
          <a:endParaRPr lang="en-US"/>
        </a:p>
      </dgm:t>
    </dgm:pt>
    <dgm:pt modelId="{C0EEC326-1F9A-464C-88D4-7C863A7172A7}">
      <dgm:prSet/>
      <dgm:spPr/>
      <dgm:t>
        <a:bodyPr/>
        <a:lstStyle/>
        <a:p>
          <a:r>
            <a:rPr lang="en-US" b="0" i="0"/>
            <a:t>Enhanced Integration for Children and Adolescents</a:t>
          </a:r>
          <a:endParaRPr lang="en-US"/>
        </a:p>
      </dgm:t>
    </dgm:pt>
    <dgm:pt modelId="{21D2394F-CE92-4FF3-A6FC-481DE9542713}" type="parTrans" cxnId="{9018865D-053B-4858-AEE7-E025CF7205BC}">
      <dgm:prSet/>
      <dgm:spPr/>
      <dgm:t>
        <a:bodyPr/>
        <a:lstStyle/>
        <a:p>
          <a:endParaRPr lang="en-US" sz="1800"/>
        </a:p>
      </dgm:t>
    </dgm:pt>
    <dgm:pt modelId="{6FF5D729-1C0D-492E-B01E-55C31CBEC185}" type="sibTrans" cxnId="{9018865D-053B-4858-AEE7-E025CF7205BC}">
      <dgm:prSet/>
      <dgm:spPr/>
      <dgm:t>
        <a:bodyPr/>
        <a:lstStyle/>
        <a:p>
          <a:endParaRPr lang="en-US"/>
        </a:p>
      </dgm:t>
    </dgm:pt>
    <dgm:pt modelId="{126D6314-DBF5-4E4B-8F24-B1289BB7BB93}">
      <dgm:prSet/>
      <dgm:spPr/>
      <dgm:t>
        <a:bodyPr/>
        <a:lstStyle/>
        <a:p>
          <a:r>
            <a:rPr lang="en-US" b="0" i="0"/>
            <a:t>Enhanced Service Coordination (Low to No POS)</a:t>
          </a:r>
          <a:endParaRPr lang="en-US"/>
        </a:p>
      </dgm:t>
    </dgm:pt>
    <dgm:pt modelId="{860C3B75-1905-4524-9166-582D1FBF1BF4}" type="parTrans" cxnId="{11DD912E-BD12-4E37-A9F8-3B50D5273032}">
      <dgm:prSet/>
      <dgm:spPr/>
      <dgm:t>
        <a:bodyPr/>
        <a:lstStyle/>
        <a:p>
          <a:endParaRPr lang="en-US" sz="1800"/>
        </a:p>
      </dgm:t>
    </dgm:pt>
    <dgm:pt modelId="{828F2B7C-2682-460F-AFC8-43D86EF6BFAD}" type="sibTrans" cxnId="{11DD912E-BD12-4E37-A9F8-3B50D5273032}">
      <dgm:prSet/>
      <dgm:spPr/>
      <dgm:t>
        <a:bodyPr/>
        <a:lstStyle/>
        <a:p>
          <a:endParaRPr lang="en-US"/>
        </a:p>
      </dgm:t>
    </dgm:pt>
    <dgm:pt modelId="{A304B35B-C390-48DD-B9BB-0513E5273203}">
      <dgm:prSet/>
      <dgm:spPr/>
      <dgm:t>
        <a:bodyPr/>
        <a:lstStyle/>
        <a:p>
          <a:r>
            <a:rPr lang="en-US" b="0" i="0"/>
            <a:t>Enhanced Service Coordination ratios</a:t>
          </a:r>
          <a:endParaRPr lang="en-US"/>
        </a:p>
      </dgm:t>
    </dgm:pt>
    <dgm:pt modelId="{CA9A2FFF-17C4-4180-A525-9F2472E1395F}" type="parTrans" cxnId="{9FAA2101-FEB7-4D06-BCB7-44F51B5342A5}">
      <dgm:prSet/>
      <dgm:spPr/>
      <dgm:t>
        <a:bodyPr/>
        <a:lstStyle/>
        <a:p>
          <a:endParaRPr lang="en-US" sz="1800"/>
        </a:p>
      </dgm:t>
    </dgm:pt>
    <dgm:pt modelId="{FD54AD84-15E7-4AE8-B57D-AC703BBB8E89}" type="sibTrans" cxnId="{9FAA2101-FEB7-4D06-BCB7-44F51B5342A5}">
      <dgm:prSet/>
      <dgm:spPr/>
      <dgm:t>
        <a:bodyPr/>
        <a:lstStyle/>
        <a:p>
          <a:endParaRPr lang="en-US"/>
        </a:p>
      </dgm:t>
    </dgm:pt>
    <dgm:pt modelId="{0B54C8C8-E7BA-4A03-8444-342846B89E14}">
      <dgm:prSet/>
      <dgm:spPr/>
      <dgm:t>
        <a:bodyPr/>
        <a:lstStyle/>
        <a:p>
          <a:r>
            <a:rPr lang="en-US" b="0" i="0"/>
            <a:t>Foster Youth Trauma Informed Services (AB2083)</a:t>
          </a:r>
          <a:endParaRPr lang="en-US"/>
        </a:p>
      </dgm:t>
    </dgm:pt>
    <dgm:pt modelId="{A2922397-7018-4950-80F3-5806BE7C990B}" type="parTrans" cxnId="{3C594E6B-73DC-440E-99DA-B278E344AA0F}">
      <dgm:prSet/>
      <dgm:spPr/>
      <dgm:t>
        <a:bodyPr/>
        <a:lstStyle/>
        <a:p>
          <a:endParaRPr lang="en-US" sz="1800"/>
        </a:p>
      </dgm:t>
    </dgm:pt>
    <dgm:pt modelId="{3C8EB855-AB2D-4F3C-9EB3-34AE5CCB9963}" type="sibTrans" cxnId="{3C594E6B-73DC-440E-99DA-B278E344AA0F}">
      <dgm:prSet/>
      <dgm:spPr/>
      <dgm:t>
        <a:bodyPr/>
        <a:lstStyle/>
        <a:p>
          <a:endParaRPr lang="en-US"/>
        </a:p>
      </dgm:t>
    </dgm:pt>
    <dgm:pt modelId="{7511E79B-6BD7-4EC6-847A-9554659D886C}">
      <dgm:prSet/>
      <dgm:spPr/>
      <dgm:t>
        <a:bodyPr/>
        <a:lstStyle/>
        <a:p>
          <a:r>
            <a:rPr lang="en-US" b="0" i="0"/>
            <a:t>Language Access and Cultural Competency Orientations and Translations - Proposals due early June</a:t>
          </a:r>
          <a:endParaRPr lang="en-US"/>
        </a:p>
      </dgm:t>
    </dgm:pt>
    <dgm:pt modelId="{A87E45A2-8312-4E23-9382-589AA9EF615C}" type="parTrans" cxnId="{C4D614B5-4725-4142-9C84-263FC4C56104}">
      <dgm:prSet/>
      <dgm:spPr/>
      <dgm:t>
        <a:bodyPr/>
        <a:lstStyle/>
        <a:p>
          <a:endParaRPr lang="en-US" sz="1800"/>
        </a:p>
      </dgm:t>
    </dgm:pt>
    <dgm:pt modelId="{B8D4DB18-9075-4B10-92E4-EE6342E8B050}" type="sibTrans" cxnId="{C4D614B5-4725-4142-9C84-263FC4C56104}">
      <dgm:prSet/>
      <dgm:spPr/>
      <dgm:t>
        <a:bodyPr/>
        <a:lstStyle/>
        <a:p>
          <a:endParaRPr lang="en-US"/>
        </a:p>
      </dgm:t>
    </dgm:pt>
    <dgm:pt modelId="{01A1F58E-A185-45B5-AFBA-77C4919CE1AC}">
      <dgm:prSet/>
      <dgm:spPr/>
      <dgm:t>
        <a:bodyPr/>
        <a:lstStyle/>
        <a:p>
          <a:r>
            <a:rPr lang="en-US" b="0" i="0"/>
            <a:t>Providers Rate Increases</a:t>
          </a:r>
          <a:endParaRPr lang="en-US"/>
        </a:p>
      </dgm:t>
    </dgm:pt>
    <dgm:pt modelId="{1A56092F-45BE-4C5F-9154-36166C10408D}" type="parTrans" cxnId="{F81E5F55-5F48-4C09-942B-5A8D6281D285}">
      <dgm:prSet/>
      <dgm:spPr/>
      <dgm:t>
        <a:bodyPr/>
        <a:lstStyle/>
        <a:p>
          <a:endParaRPr lang="en-US" sz="1800"/>
        </a:p>
      </dgm:t>
    </dgm:pt>
    <dgm:pt modelId="{95011334-D241-4EA1-8328-C95636202588}" type="sibTrans" cxnId="{F81E5F55-5F48-4C09-942B-5A8D6281D285}">
      <dgm:prSet/>
      <dgm:spPr/>
      <dgm:t>
        <a:bodyPr/>
        <a:lstStyle/>
        <a:p>
          <a:endParaRPr lang="en-US"/>
        </a:p>
      </dgm:t>
    </dgm:pt>
    <dgm:pt modelId="{21FEFBC7-28CD-43D4-80E7-8F30A399FFD3}">
      <dgm:prSet/>
      <dgm:spPr/>
      <dgm:t>
        <a:bodyPr/>
        <a:lstStyle/>
        <a:p>
          <a:r>
            <a:rPr lang="en-US" b="0" i="0"/>
            <a:t>Services for the Deaf Community</a:t>
          </a:r>
          <a:endParaRPr lang="en-US"/>
        </a:p>
      </dgm:t>
    </dgm:pt>
    <dgm:pt modelId="{8122AB36-E1BB-44AA-A54D-718231B429BC}" type="parTrans" cxnId="{BE659754-3751-42B2-8980-859B668C7BFC}">
      <dgm:prSet/>
      <dgm:spPr/>
      <dgm:t>
        <a:bodyPr/>
        <a:lstStyle/>
        <a:p>
          <a:endParaRPr lang="en-US" sz="1800"/>
        </a:p>
      </dgm:t>
    </dgm:pt>
    <dgm:pt modelId="{D717E96A-D240-441A-B007-FADD0FBF37BF}" type="sibTrans" cxnId="{BE659754-3751-42B2-8980-859B668C7BFC}">
      <dgm:prSet/>
      <dgm:spPr/>
      <dgm:t>
        <a:bodyPr/>
        <a:lstStyle/>
        <a:p>
          <a:endParaRPr lang="en-US"/>
        </a:p>
      </dgm:t>
    </dgm:pt>
    <dgm:pt modelId="{247A246F-0BAE-4899-A086-DC6EDD3EA8B0}">
      <dgm:prSet/>
      <dgm:spPr/>
      <dgm:t>
        <a:bodyPr/>
        <a:lstStyle/>
        <a:p>
          <a:r>
            <a:rPr lang="en-US" b="0" i="0"/>
            <a:t>Self-Determination and Participant Directed Services</a:t>
          </a:r>
          <a:endParaRPr lang="en-US"/>
        </a:p>
      </dgm:t>
    </dgm:pt>
    <dgm:pt modelId="{7524762E-7997-4C39-B620-C6BA9207813E}" type="parTrans" cxnId="{03AD42FF-DC1A-49CE-B791-3AC9300564E6}">
      <dgm:prSet/>
      <dgm:spPr/>
      <dgm:t>
        <a:bodyPr/>
        <a:lstStyle/>
        <a:p>
          <a:endParaRPr lang="en-US" sz="1800"/>
        </a:p>
      </dgm:t>
    </dgm:pt>
    <dgm:pt modelId="{F0478908-44A4-4298-8CE2-3C3D27569CF1}" type="sibTrans" cxnId="{03AD42FF-DC1A-49CE-B791-3AC9300564E6}">
      <dgm:prSet/>
      <dgm:spPr/>
      <dgm:t>
        <a:bodyPr/>
        <a:lstStyle/>
        <a:p>
          <a:endParaRPr lang="en-US"/>
        </a:p>
      </dgm:t>
    </dgm:pt>
    <dgm:pt modelId="{F41A55CB-D278-4935-A706-A4A6D4F2A41D}">
      <dgm:prSet/>
      <dgm:spPr/>
      <dgm:t>
        <a:bodyPr/>
        <a:lstStyle/>
        <a:p>
          <a:r>
            <a:rPr lang="en-US" b="0" i="0"/>
            <a:t>Social Recreation Camp and Non-medical Services, Educational Services</a:t>
          </a:r>
          <a:endParaRPr lang="en-US"/>
        </a:p>
      </dgm:t>
    </dgm:pt>
    <dgm:pt modelId="{8B5E8B96-806A-4405-8253-9B0B5FC981A5}" type="parTrans" cxnId="{D04CEF35-7526-414F-B625-23C21FFF6751}">
      <dgm:prSet/>
      <dgm:spPr/>
      <dgm:t>
        <a:bodyPr/>
        <a:lstStyle/>
        <a:p>
          <a:endParaRPr lang="en-US" sz="1800"/>
        </a:p>
      </dgm:t>
    </dgm:pt>
    <dgm:pt modelId="{872A9865-21D9-4563-B314-DCC8126EB69F}" type="sibTrans" cxnId="{D04CEF35-7526-414F-B625-23C21FFF6751}">
      <dgm:prSet/>
      <dgm:spPr/>
      <dgm:t>
        <a:bodyPr/>
        <a:lstStyle/>
        <a:p>
          <a:endParaRPr lang="en-US"/>
        </a:p>
      </dgm:t>
    </dgm:pt>
    <dgm:pt modelId="{B9E3EBD2-7E79-4029-9683-3B2D503C7109}">
      <dgm:prSet/>
      <dgm:spPr/>
      <dgm:t>
        <a:bodyPr/>
        <a:lstStyle/>
        <a:p>
          <a:r>
            <a:rPr lang="en-US" b="0" i="0"/>
            <a:t>Systemic Therapeutic Assessment Resources and Treatment (START) Teams</a:t>
          </a:r>
          <a:endParaRPr lang="en-US"/>
        </a:p>
      </dgm:t>
    </dgm:pt>
    <dgm:pt modelId="{5DAA0FD0-05B3-45A8-A0A8-5F6ED536E550}" type="parTrans" cxnId="{EC82A25C-218A-4110-9931-F0561014A3AE}">
      <dgm:prSet/>
      <dgm:spPr/>
      <dgm:t>
        <a:bodyPr/>
        <a:lstStyle/>
        <a:p>
          <a:endParaRPr lang="en-US" sz="1800"/>
        </a:p>
      </dgm:t>
    </dgm:pt>
    <dgm:pt modelId="{533459A4-7887-4D1C-A85F-672115BF1128}" type="sibTrans" cxnId="{EC82A25C-218A-4110-9931-F0561014A3AE}">
      <dgm:prSet/>
      <dgm:spPr/>
      <dgm:t>
        <a:bodyPr/>
        <a:lstStyle/>
        <a:p>
          <a:endParaRPr lang="en-US"/>
        </a:p>
      </dgm:t>
    </dgm:pt>
    <dgm:pt modelId="{D6C4729F-0B0A-4A84-9C70-96AE3D412A6E}">
      <dgm:prSet/>
      <dgm:spPr/>
      <dgm:t>
        <a:bodyPr/>
        <a:lstStyle/>
        <a:p>
          <a:r>
            <a:rPr lang="en-US" b="0" i="0"/>
            <a:t>Provisional Eligibility</a:t>
          </a:r>
          <a:endParaRPr lang="en-US"/>
        </a:p>
      </dgm:t>
    </dgm:pt>
    <dgm:pt modelId="{9BD1CA0D-FB70-46F5-A2B4-F5C10B0E654D}" type="parTrans" cxnId="{29D36489-5B90-4C5F-A3B9-8F0E869D8A30}">
      <dgm:prSet/>
      <dgm:spPr/>
      <dgm:t>
        <a:bodyPr/>
        <a:lstStyle/>
        <a:p>
          <a:endParaRPr lang="en-US" sz="1800"/>
        </a:p>
      </dgm:t>
    </dgm:pt>
    <dgm:pt modelId="{5FD59C4F-E6A6-41EF-9EFB-E927D1192DC0}" type="sibTrans" cxnId="{29D36489-5B90-4C5F-A3B9-8F0E869D8A30}">
      <dgm:prSet/>
      <dgm:spPr/>
      <dgm:t>
        <a:bodyPr/>
        <a:lstStyle/>
        <a:p>
          <a:endParaRPr lang="en-US"/>
        </a:p>
      </dgm:t>
    </dgm:pt>
    <dgm:pt modelId="{22E1DA78-0A02-4FB4-8931-50C93E1710E2}">
      <dgm:prSet/>
      <dgm:spPr/>
      <dgm:t>
        <a:bodyPr/>
        <a:lstStyle/>
        <a:p>
          <a:r>
            <a:rPr lang="en-US" b="0" i="0"/>
            <a:t>Implicit Bias Training for regional Centers - working with UOP </a:t>
          </a:r>
          <a:endParaRPr lang="en-US"/>
        </a:p>
      </dgm:t>
    </dgm:pt>
    <dgm:pt modelId="{7D7C2EDF-3C24-435E-AC4D-06F8899834E1}" type="sibTrans" cxnId="{9D7A84E2-E6D1-4305-A5BA-43076DD340E4}">
      <dgm:prSet/>
      <dgm:spPr/>
      <dgm:t>
        <a:bodyPr/>
        <a:lstStyle/>
        <a:p>
          <a:endParaRPr lang="en-US"/>
        </a:p>
      </dgm:t>
    </dgm:pt>
    <dgm:pt modelId="{9F36B870-B775-4283-A1D1-4E4A8B684092}" type="parTrans" cxnId="{9D7A84E2-E6D1-4305-A5BA-43076DD340E4}">
      <dgm:prSet/>
      <dgm:spPr/>
      <dgm:t>
        <a:bodyPr/>
        <a:lstStyle/>
        <a:p>
          <a:endParaRPr lang="en-US" sz="1800"/>
        </a:p>
      </dgm:t>
    </dgm:pt>
    <dgm:pt modelId="{CBB3169A-89C9-48DE-A5FE-1B0A72E038CA}" type="pres">
      <dgm:prSet presAssocID="{72FE9885-71AD-4D5F-B217-B94104CA8D13}" presName="diagram" presStyleCnt="0">
        <dgm:presLayoutVars>
          <dgm:dir/>
          <dgm:resizeHandles val="exact"/>
        </dgm:presLayoutVars>
      </dgm:prSet>
      <dgm:spPr/>
    </dgm:pt>
    <dgm:pt modelId="{6291BCD8-4082-461E-8A75-73F36E0F63E1}" type="pres">
      <dgm:prSet presAssocID="{267BF274-B70E-4531-A390-2A48E063C829}" presName="node" presStyleLbl="node1" presStyleIdx="0" presStyleCnt="15">
        <dgm:presLayoutVars>
          <dgm:bulletEnabled val="1"/>
        </dgm:presLayoutVars>
      </dgm:prSet>
      <dgm:spPr/>
    </dgm:pt>
    <dgm:pt modelId="{88D4AD51-C591-4C39-B961-128750640E0B}" type="pres">
      <dgm:prSet presAssocID="{E5A38459-F4C5-4105-A6B3-D6487CF93116}" presName="sibTrans" presStyleCnt="0"/>
      <dgm:spPr/>
    </dgm:pt>
    <dgm:pt modelId="{9B1FAA53-4B85-43F1-BF85-253B66A86DD6}" type="pres">
      <dgm:prSet presAssocID="{8EF9C0E4-E6FE-431E-82F2-E5B5D87E90DC}" presName="node" presStyleLbl="node1" presStyleIdx="1" presStyleCnt="15">
        <dgm:presLayoutVars>
          <dgm:bulletEnabled val="1"/>
        </dgm:presLayoutVars>
      </dgm:prSet>
      <dgm:spPr/>
    </dgm:pt>
    <dgm:pt modelId="{95A2CD0C-4088-4A96-8344-BAF00046571A}" type="pres">
      <dgm:prSet presAssocID="{D6B2CD15-80C5-4D4E-B06F-010E466B38A1}" presName="sibTrans" presStyleCnt="0"/>
      <dgm:spPr/>
    </dgm:pt>
    <dgm:pt modelId="{CC2D2551-072F-4E23-8714-5C4C6E228768}" type="pres">
      <dgm:prSet presAssocID="{6880FDA7-E96E-4034-870A-9C453A5323D6}" presName="node" presStyleLbl="node1" presStyleIdx="2" presStyleCnt="15">
        <dgm:presLayoutVars>
          <dgm:bulletEnabled val="1"/>
        </dgm:presLayoutVars>
      </dgm:prSet>
      <dgm:spPr/>
    </dgm:pt>
    <dgm:pt modelId="{D209828B-E277-4770-866D-4D8CEB8DB31F}" type="pres">
      <dgm:prSet presAssocID="{7EDE5E4A-A01B-4051-BE00-3EBF63F8386B}" presName="sibTrans" presStyleCnt="0"/>
      <dgm:spPr/>
    </dgm:pt>
    <dgm:pt modelId="{E04D3017-08B1-4E9F-B838-34B0FD170C7F}" type="pres">
      <dgm:prSet presAssocID="{C0EEC326-1F9A-464C-88D4-7C863A7172A7}" presName="node" presStyleLbl="node1" presStyleIdx="3" presStyleCnt="15">
        <dgm:presLayoutVars>
          <dgm:bulletEnabled val="1"/>
        </dgm:presLayoutVars>
      </dgm:prSet>
      <dgm:spPr/>
    </dgm:pt>
    <dgm:pt modelId="{D3436C85-6DDA-44D7-B0C2-0B40CA7A0DC4}" type="pres">
      <dgm:prSet presAssocID="{6FF5D729-1C0D-492E-B01E-55C31CBEC185}" presName="sibTrans" presStyleCnt="0"/>
      <dgm:spPr/>
    </dgm:pt>
    <dgm:pt modelId="{E1A0ED6E-674E-4660-A254-E39B08D2A455}" type="pres">
      <dgm:prSet presAssocID="{126D6314-DBF5-4E4B-8F24-B1289BB7BB93}" presName="node" presStyleLbl="node1" presStyleIdx="4" presStyleCnt="15">
        <dgm:presLayoutVars>
          <dgm:bulletEnabled val="1"/>
        </dgm:presLayoutVars>
      </dgm:prSet>
      <dgm:spPr/>
    </dgm:pt>
    <dgm:pt modelId="{BC98658E-C706-4B51-AF92-4449BA78BA51}" type="pres">
      <dgm:prSet presAssocID="{828F2B7C-2682-460F-AFC8-43D86EF6BFAD}" presName="sibTrans" presStyleCnt="0"/>
      <dgm:spPr/>
    </dgm:pt>
    <dgm:pt modelId="{47B0671A-1191-45A6-B3C2-FA6E3B9B46DA}" type="pres">
      <dgm:prSet presAssocID="{A304B35B-C390-48DD-B9BB-0513E5273203}" presName="node" presStyleLbl="node1" presStyleIdx="5" presStyleCnt="15">
        <dgm:presLayoutVars>
          <dgm:bulletEnabled val="1"/>
        </dgm:presLayoutVars>
      </dgm:prSet>
      <dgm:spPr/>
    </dgm:pt>
    <dgm:pt modelId="{67682B7A-B678-4841-B123-82A80366F75A}" type="pres">
      <dgm:prSet presAssocID="{FD54AD84-15E7-4AE8-B57D-AC703BBB8E89}" presName="sibTrans" presStyleCnt="0"/>
      <dgm:spPr/>
    </dgm:pt>
    <dgm:pt modelId="{FF25B3AC-E9AE-4A7B-BB4A-2E742D2C2A91}" type="pres">
      <dgm:prSet presAssocID="{0B54C8C8-E7BA-4A03-8444-342846B89E14}" presName="node" presStyleLbl="node1" presStyleIdx="6" presStyleCnt="15">
        <dgm:presLayoutVars>
          <dgm:bulletEnabled val="1"/>
        </dgm:presLayoutVars>
      </dgm:prSet>
      <dgm:spPr/>
    </dgm:pt>
    <dgm:pt modelId="{AEB5D578-AB1B-4ADC-9F13-03ACFACB53D6}" type="pres">
      <dgm:prSet presAssocID="{3C8EB855-AB2D-4F3C-9EB3-34AE5CCB9963}" presName="sibTrans" presStyleCnt="0"/>
      <dgm:spPr/>
    </dgm:pt>
    <dgm:pt modelId="{6EC09D9F-F40D-4869-9639-6B7861BF11C5}" type="pres">
      <dgm:prSet presAssocID="{22E1DA78-0A02-4FB4-8931-50C93E1710E2}" presName="node" presStyleLbl="node1" presStyleIdx="7" presStyleCnt="15">
        <dgm:presLayoutVars>
          <dgm:bulletEnabled val="1"/>
        </dgm:presLayoutVars>
      </dgm:prSet>
      <dgm:spPr/>
    </dgm:pt>
    <dgm:pt modelId="{BF351CEF-0344-4AD1-847C-3E7A7DCAF2EE}" type="pres">
      <dgm:prSet presAssocID="{7D7C2EDF-3C24-435E-AC4D-06F8899834E1}" presName="sibTrans" presStyleCnt="0"/>
      <dgm:spPr/>
    </dgm:pt>
    <dgm:pt modelId="{7D5A5EC3-99BA-4DA4-8DEF-54D719EF7CC0}" type="pres">
      <dgm:prSet presAssocID="{7511E79B-6BD7-4EC6-847A-9554659D886C}" presName="node" presStyleLbl="node1" presStyleIdx="8" presStyleCnt="15">
        <dgm:presLayoutVars>
          <dgm:bulletEnabled val="1"/>
        </dgm:presLayoutVars>
      </dgm:prSet>
      <dgm:spPr/>
    </dgm:pt>
    <dgm:pt modelId="{78ED72F9-DE79-4772-BD29-64EF4164CB3B}" type="pres">
      <dgm:prSet presAssocID="{B8D4DB18-9075-4B10-92E4-EE6342E8B050}" presName="sibTrans" presStyleCnt="0"/>
      <dgm:spPr/>
    </dgm:pt>
    <dgm:pt modelId="{7784341A-BD21-46AD-B6DE-9EF271127515}" type="pres">
      <dgm:prSet presAssocID="{01A1F58E-A185-45B5-AFBA-77C4919CE1AC}" presName="node" presStyleLbl="node1" presStyleIdx="9" presStyleCnt="15">
        <dgm:presLayoutVars>
          <dgm:bulletEnabled val="1"/>
        </dgm:presLayoutVars>
      </dgm:prSet>
      <dgm:spPr/>
    </dgm:pt>
    <dgm:pt modelId="{5C126497-685B-4EAA-B599-3F2A6DF70CF8}" type="pres">
      <dgm:prSet presAssocID="{95011334-D241-4EA1-8328-C95636202588}" presName="sibTrans" presStyleCnt="0"/>
      <dgm:spPr/>
    </dgm:pt>
    <dgm:pt modelId="{78889D3B-41BC-45CD-912F-C267AA3D4F49}" type="pres">
      <dgm:prSet presAssocID="{21FEFBC7-28CD-43D4-80E7-8F30A399FFD3}" presName="node" presStyleLbl="node1" presStyleIdx="10" presStyleCnt="15">
        <dgm:presLayoutVars>
          <dgm:bulletEnabled val="1"/>
        </dgm:presLayoutVars>
      </dgm:prSet>
      <dgm:spPr/>
    </dgm:pt>
    <dgm:pt modelId="{6602602B-3834-4CC3-99A3-2A07B2BB67A9}" type="pres">
      <dgm:prSet presAssocID="{D717E96A-D240-441A-B007-FADD0FBF37BF}" presName="sibTrans" presStyleCnt="0"/>
      <dgm:spPr/>
    </dgm:pt>
    <dgm:pt modelId="{29E58F6B-6102-4096-BC77-647CC916403B}" type="pres">
      <dgm:prSet presAssocID="{247A246F-0BAE-4899-A086-DC6EDD3EA8B0}" presName="node" presStyleLbl="node1" presStyleIdx="11" presStyleCnt="15">
        <dgm:presLayoutVars>
          <dgm:bulletEnabled val="1"/>
        </dgm:presLayoutVars>
      </dgm:prSet>
      <dgm:spPr/>
    </dgm:pt>
    <dgm:pt modelId="{B9A9C59E-2951-4290-BE50-58A55040985C}" type="pres">
      <dgm:prSet presAssocID="{F0478908-44A4-4298-8CE2-3C3D27569CF1}" presName="sibTrans" presStyleCnt="0"/>
      <dgm:spPr/>
    </dgm:pt>
    <dgm:pt modelId="{961AE3C6-80D5-4FAB-9028-B2CE73633295}" type="pres">
      <dgm:prSet presAssocID="{F41A55CB-D278-4935-A706-A4A6D4F2A41D}" presName="node" presStyleLbl="node1" presStyleIdx="12" presStyleCnt="15">
        <dgm:presLayoutVars>
          <dgm:bulletEnabled val="1"/>
        </dgm:presLayoutVars>
      </dgm:prSet>
      <dgm:spPr/>
    </dgm:pt>
    <dgm:pt modelId="{2C4715A1-5C7E-49FB-B6E7-A11CB3101BB4}" type="pres">
      <dgm:prSet presAssocID="{872A9865-21D9-4563-B314-DCC8126EB69F}" presName="sibTrans" presStyleCnt="0"/>
      <dgm:spPr/>
    </dgm:pt>
    <dgm:pt modelId="{A084A17F-7655-417A-A24C-41D692704D46}" type="pres">
      <dgm:prSet presAssocID="{B9E3EBD2-7E79-4029-9683-3B2D503C7109}" presName="node" presStyleLbl="node1" presStyleIdx="13" presStyleCnt="15">
        <dgm:presLayoutVars>
          <dgm:bulletEnabled val="1"/>
        </dgm:presLayoutVars>
      </dgm:prSet>
      <dgm:spPr/>
    </dgm:pt>
    <dgm:pt modelId="{6B21C1C9-27B6-48A6-85B4-47D85BC9BDE6}" type="pres">
      <dgm:prSet presAssocID="{533459A4-7887-4D1C-A85F-672115BF1128}" presName="sibTrans" presStyleCnt="0"/>
      <dgm:spPr/>
    </dgm:pt>
    <dgm:pt modelId="{1E7A703C-F777-4D1A-B890-06872B0D71A0}" type="pres">
      <dgm:prSet presAssocID="{D6C4729F-0B0A-4A84-9C70-96AE3D412A6E}" presName="node" presStyleLbl="node1" presStyleIdx="14" presStyleCnt="15">
        <dgm:presLayoutVars>
          <dgm:bulletEnabled val="1"/>
        </dgm:presLayoutVars>
      </dgm:prSet>
      <dgm:spPr/>
    </dgm:pt>
  </dgm:ptLst>
  <dgm:cxnLst>
    <dgm:cxn modelId="{9FAA2101-FEB7-4D06-BCB7-44F51B5342A5}" srcId="{72FE9885-71AD-4D5F-B217-B94104CA8D13}" destId="{A304B35B-C390-48DD-B9BB-0513E5273203}" srcOrd="5" destOrd="0" parTransId="{CA9A2FFF-17C4-4180-A525-9F2472E1395F}" sibTransId="{FD54AD84-15E7-4AE8-B57D-AC703BBB8E89}"/>
    <dgm:cxn modelId="{F558DA20-B59E-4C30-B0BA-FEE314922580}" type="presOf" srcId="{72FE9885-71AD-4D5F-B217-B94104CA8D13}" destId="{CBB3169A-89C9-48DE-A5FE-1B0A72E038CA}" srcOrd="0" destOrd="0" presId="urn:microsoft.com/office/officeart/2005/8/layout/default"/>
    <dgm:cxn modelId="{11DD912E-BD12-4E37-A9F8-3B50D5273032}" srcId="{72FE9885-71AD-4D5F-B217-B94104CA8D13}" destId="{126D6314-DBF5-4E4B-8F24-B1289BB7BB93}" srcOrd="4" destOrd="0" parTransId="{860C3B75-1905-4524-9166-582D1FBF1BF4}" sibTransId="{828F2B7C-2682-460F-AFC8-43D86EF6BFAD}"/>
    <dgm:cxn modelId="{48B4C42F-AF85-4BB9-9CB9-493F21FF7BBC}" type="presOf" srcId="{D6C4729F-0B0A-4A84-9C70-96AE3D412A6E}" destId="{1E7A703C-F777-4D1A-B890-06872B0D71A0}" srcOrd="0" destOrd="0" presId="urn:microsoft.com/office/officeart/2005/8/layout/default"/>
    <dgm:cxn modelId="{AE394533-8E6E-4FFE-9272-CA4AB78CA27F}" srcId="{72FE9885-71AD-4D5F-B217-B94104CA8D13}" destId="{6880FDA7-E96E-4034-870A-9C453A5323D6}" srcOrd="2" destOrd="0" parTransId="{C8044CBF-BBE8-4EC3-A863-396FA4E5992C}" sibTransId="{7EDE5E4A-A01B-4051-BE00-3EBF63F8386B}"/>
    <dgm:cxn modelId="{D04CEF35-7526-414F-B625-23C21FFF6751}" srcId="{72FE9885-71AD-4D5F-B217-B94104CA8D13}" destId="{F41A55CB-D278-4935-A706-A4A6D4F2A41D}" srcOrd="12" destOrd="0" parTransId="{8B5E8B96-806A-4405-8253-9B0B5FC981A5}" sibTransId="{872A9865-21D9-4563-B314-DCC8126EB69F}"/>
    <dgm:cxn modelId="{0DB1E740-A22A-4F34-A285-1B54F2E63B03}" type="presOf" srcId="{126D6314-DBF5-4E4B-8F24-B1289BB7BB93}" destId="{E1A0ED6E-674E-4660-A254-E39B08D2A455}" srcOrd="0" destOrd="0" presId="urn:microsoft.com/office/officeart/2005/8/layout/default"/>
    <dgm:cxn modelId="{EC82A25C-218A-4110-9931-F0561014A3AE}" srcId="{72FE9885-71AD-4D5F-B217-B94104CA8D13}" destId="{B9E3EBD2-7E79-4029-9683-3B2D503C7109}" srcOrd="13" destOrd="0" parTransId="{5DAA0FD0-05B3-45A8-A0A8-5F6ED536E550}" sibTransId="{533459A4-7887-4D1C-A85F-672115BF1128}"/>
    <dgm:cxn modelId="{9018865D-053B-4858-AEE7-E025CF7205BC}" srcId="{72FE9885-71AD-4D5F-B217-B94104CA8D13}" destId="{C0EEC326-1F9A-464C-88D4-7C863A7172A7}" srcOrd="3" destOrd="0" parTransId="{21D2394F-CE92-4FF3-A6FC-481DE9542713}" sibTransId="{6FF5D729-1C0D-492E-B01E-55C31CBEC185}"/>
    <dgm:cxn modelId="{3C594E6B-73DC-440E-99DA-B278E344AA0F}" srcId="{72FE9885-71AD-4D5F-B217-B94104CA8D13}" destId="{0B54C8C8-E7BA-4A03-8444-342846B89E14}" srcOrd="6" destOrd="0" parTransId="{A2922397-7018-4950-80F3-5806BE7C990B}" sibTransId="{3C8EB855-AB2D-4F3C-9EB3-34AE5CCB9963}"/>
    <dgm:cxn modelId="{26D92171-413F-44B7-9F47-55E0BDB3C055}" type="presOf" srcId="{01A1F58E-A185-45B5-AFBA-77C4919CE1AC}" destId="{7784341A-BD21-46AD-B6DE-9EF271127515}" srcOrd="0" destOrd="0" presId="urn:microsoft.com/office/officeart/2005/8/layout/default"/>
    <dgm:cxn modelId="{BE659754-3751-42B2-8980-859B668C7BFC}" srcId="{72FE9885-71AD-4D5F-B217-B94104CA8D13}" destId="{21FEFBC7-28CD-43D4-80E7-8F30A399FFD3}" srcOrd="10" destOrd="0" parTransId="{8122AB36-E1BB-44AA-A54D-718231B429BC}" sibTransId="{D717E96A-D240-441A-B007-FADD0FBF37BF}"/>
    <dgm:cxn modelId="{F81E5F55-5F48-4C09-942B-5A8D6281D285}" srcId="{72FE9885-71AD-4D5F-B217-B94104CA8D13}" destId="{01A1F58E-A185-45B5-AFBA-77C4919CE1AC}" srcOrd="9" destOrd="0" parTransId="{1A56092F-45BE-4C5F-9154-36166C10408D}" sibTransId="{95011334-D241-4EA1-8328-C95636202588}"/>
    <dgm:cxn modelId="{F258837D-80E2-4630-B058-C717D39AFFB0}" type="presOf" srcId="{C0EEC326-1F9A-464C-88D4-7C863A7172A7}" destId="{E04D3017-08B1-4E9F-B838-34B0FD170C7F}" srcOrd="0" destOrd="0" presId="urn:microsoft.com/office/officeart/2005/8/layout/default"/>
    <dgm:cxn modelId="{FD4C457F-7B02-4293-BB6B-ACE599BE5C74}" type="presOf" srcId="{6880FDA7-E96E-4034-870A-9C453A5323D6}" destId="{CC2D2551-072F-4E23-8714-5C4C6E228768}" srcOrd="0" destOrd="0" presId="urn:microsoft.com/office/officeart/2005/8/layout/default"/>
    <dgm:cxn modelId="{29D36489-5B90-4C5F-A3B9-8F0E869D8A30}" srcId="{72FE9885-71AD-4D5F-B217-B94104CA8D13}" destId="{D6C4729F-0B0A-4A84-9C70-96AE3D412A6E}" srcOrd="14" destOrd="0" parTransId="{9BD1CA0D-FB70-46F5-A2B4-F5C10B0E654D}" sibTransId="{5FD59C4F-E6A6-41EF-9EFB-E927D1192DC0}"/>
    <dgm:cxn modelId="{27BD6D97-9318-4E0D-84E1-813D953C1934}" type="presOf" srcId="{267BF274-B70E-4531-A390-2A48E063C829}" destId="{6291BCD8-4082-461E-8A75-73F36E0F63E1}" srcOrd="0" destOrd="0" presId="urn:microsoft.com/office/officeart/2005/8/layout/default"/>
    <dgm:cxn modelId="{C4D614B5-4725-4142-9C84-263FC4C56104}" srcId="{72FE9885-71AD-4D5F-B217-B94104CA8D13}" destId="{7511E79B-6BD7-4EC6-847A-9554659D886C}" srcOrd="8" destOrd="0" parTransId="{A87E45A2-8312-4E23-9382-589AA9EF615C}" sibTransId="{B8D4DB18-9075-4B10-92E4-EE6342E8B050}"/>
    <dgm:cxn modelId="{860C31B7-8BDC-4042-A1B3-DE99E4E2E1AA}" type="presOf" srcId="{22E1DA78-0A02-4FB4-8931-50C93E1710E2}" destId="{6EC09D9F-F40D-4869-9639-6B7861BF11C5}" srcOrd="0" destOrd="0" presId="urn:microsoft.com/office/officeart/2005/8/layout/default"/>
    <dgm:cxn modelId="{AAD044B8-40CD-424D-8A03-09667C0DF300}" type="presOf" srcId="{F41A55CB-D278-4935-A706-A4A6D4F2A41D}" destId="{961AE3C6-80D5-4FAB-9028-B2CE73633295}" srcOrd="0" destOrd="0" presId="urn:microsoft.com/office/officeart/2005/8/layout/default"/>
    <dgm:cxn modelId="{5159E7BF-55DB-4A93-8461-ED256F1D77B5}" type="presOf" srcId="{8EF9C0E4-E6FE-431E-82F2-E5B5D87E90DC}" destId="{9B1FAA53-4B85-43F1-BF85-253B66A86DD6}" srcOrd="0" destOrd="0" presId="urn:microsoft.com/office/officeart/2005/8/layout/default"/>
    <dgm:cxn modelId="{61EE24C1-2B0D-4D30-9EDB-34B31F14AB7F}" srcId="{72FE9885-71AD-4D5F-B217-B94104CA8D13}" destId="{267BF274-B70E-4531-A390-2A48E063C829}" srcOrd="0" destOrd="0" parTransId="{E9FC101B-56F0-4DB5-8B12-1A5B14EFC4C9}" sibTransId="{E5A38459-F4C5-4105-A6B3-D6487CF93116}"/>
    <dgm:cxn modelId="{6FD9D2C1-40E1-4840-B829-87BAE06FCBE7}" srcId="{72FE9885-71AD-4D5F-B217-B94104CA8D13}" destId="{8EF9C0E4-E6FE-431E-82F2-E5B5D87E90DC}" srcOrd="1" destOrd="0" parTransId="{5CEDFA58-8CB7-4BEE-A83D-2D5B4B1EF276}" sibTransId="{D6B2CD15-80C5-4D4E-B06F-010E466B38A1}"/>
    <dgm:cxn modelId="{DA5359D8-E6D9-46E5-91C5-359064D08961}" type="presOf" srcId="{0B54C8C8-E7BA-4A03-8444-342846B89E14}" destId="{FF25B3AC-E9AE-4A7B-BB4A-2E742D2C2A91}" srcOrd="0" destOrd="0" presId="urn:microsoft.com/office/officeart/2005/8/layout/default"/>
    <dgm:cxn modelId="{55B4C3DF-E8F6-4D9E-8EA7-0E499D7007FF}" type="presOf" srcId="{B9E3EBD2-7E79-4029-9683-3B2D503C7109}" destId="{A084A17F-7655-417A-A24C-41D692704D46}" srcOrd="0" destOrd="0" presId="urn:microsoft.com/office/officeart/2005/8/layout/default"/>
    <dgm:cxn modelId="{ED3D40E1-4734-4B97-9A9E-5F5BB5C50EDD}" type="presOf" srcId="{A304B35B-C390-48DD-B9BB-0513E5273203}" destId="{47B0671A-1191-45A6-B3C2-FA6E3B9B46DA}" srcOrd="0" destOrd="0" presId="urn:microsoft.com/office/officeart/2005/8/layout/default"/>
    <dgm:cxn modelId="{9D7A84E2-E6D1-4305-A5BA-43076DD340E4}" srcId="{72FE9885-71AD-4D5F-B217-B94104CA8D13}" destId="{22E1DA78-0A02-4FB4-8931-50C93E1710E2}" srcOrd="7" destOrd="0" parTransId="{9F36B870-B775-4283-A1D1-4E4A8B684092}" sibTransId="{7D7C2EDF-3C24-435E-AC4D-06F8899834E1}"/>
    <dgm:cxn modelId="{6C01F7E2-9585-4C3D-B629-C1AC5C80C823}" type="presOf" srcId="{7511E79B-6BD7-4EC6-847A-9554659D886C}" destId="{7D5A5EC3-99BA-4DA4-8DEF-54D719EF7CC0}" srcOrd="0" destOrd="0" presId="urn:microsoft.com/office/officeart/2005/8/layout/default"/>
    <dgm:cxn modelId="{A48236E5-5B1D-432F-8C0A-01731982101F}" type="presOf" srcId="{247A246F-0BAE-4899-A086-DC6EDD3EA8B0}" destId="{29E58F6B-6102-4096-BC77-647CC916403B}" srcOrd="0" destOrd="0" presId="urn:microsoft.com/office/officeart/2005/8/layout/default"/>
    <dgm:cxn modelId="{343E64FC-655E-4ECD-81B1-B63120D8873A}" type="presOf" srcId="{21FEFBC7-28CD-43D4-80E7-8F30A399FFD3}" destId="{78889D3B-41BC-45CD-912F-C267AA3D4F49}" srcOrd="0" destOrd="0" presId="urn:microsoft.com/office/officeart/2005/8/layout/default"/>
    <dgm:cxn modelId="{03AD42FF-DC1A-49CE-B791-3AC9300564E6}" srcId="{72FE9885-71AD-4D5F-B217-B94104CA8D13}" destId="{247A246F-0BAE-4899-A086-DC6EDD3EA8B0}" srcOrd="11" destOrd="0" parTransId="{7524762E-7997-4C39-B620-C6BA9207813E}" sibTransId="{F0478908-44A4-4298-8CE2-3C3D27569CF1}"/>
    <dgm:cxn modelId="{AE5F7BDB-7C3B-478F-8540-8DA90BA2A60C}" type="presParOf" srcId="{CBB3169A-89C9-48DE-A5FE-1B0A72E038CA}" destId="{6291BCD8-4082-461E-8A75-73F36E0F63E1}" srcOrd="0" destOrd="0" presId="urn:microsoft.com/office/officeart/2005/8/layout/default"/>
    <dgm:cxn modelId="{DA83E47E-5D31-468E-8EB3-AD3672C86069}" type="presParOf" srcId="{CBB3169A-89C9-48DE-A5FE-1B0A72E038CA}" destId="{88D4AD51-C591-4C39-B961-128750640E0B}" srcOrd="1" destOrd="0" presId="urn:microsoft.com/office/officeart/2005/8/layout/default"/>
    <dgm:cxn modelId="{E3FAE4D1-331D-45A2-94DD-31820C151F0B}" type="presParOf" srcId="{CBB3169A-89C9-48DE-A5FE-1B0A72E038CA}" destId="{9B1FAA53-4B85-43F1-BF85-253B66A86DD6}" srcOrd="2" destOrd="0" presId="urn:microsoft.com/office/officeart/2005/8/layout/default"/>
    <dgm:cxn modelId="{7C3588CA-7F46-429F-A39D-07B2048A7298}" type="presParOf" srcId="{CBB3169A-89C9-48DE-A5FE-1B0A72E038CA}" destId="{95A2CD0C-4088-4A96-8344-BAF00046571A}" srcOrd="3" destOrd="0" presId="urn:microsoft.com/office/officeart/2005/8/layout/default"/>
    <dgm:cxn modelId="{9C102BA0-3942-4025-86B1-B39ED4600776}" type="presParOf" srcId="{CBB3169A-89C9-48DE-A5FE-1B0A72E038CA}" destId="{CC2D2551-072F-4E23-8714-5C4C6E228768}" srcOrd="4" destOrd="0" presId="urn:microsoft.com/office/officeart/2005/8/layout/default"/>
    <dgm:cxn modelId="{F518EAEF-2DBA-4840-8F88-305B363376B6}" type="presParOf" srcId="{CBB3169A-89C9-48DE-A5FE-1B0A72E038CA}" destId="{D209828B-E277-4770-866D-4D8CEB8DB31F}" srcOrd="5" destOrd="0" presId="urn:microsoft.com/office/officeart/2005/8/layout/default"/>
    <dgm:cxn modelId="{B35A2D18-184E-44C2-898B-1600CE57C651}" type="presParOf" srcId="{CBB3169A-89C9-48DE-A5FE-1B0A72E038CA}" destId="{E04D3017-08B1-4E9F-B838-34B0FD170C7F}" srcOrd="6" destOrd="0" presId="urn:microsoft.com/office/officeart/2005/8/layout/default"/>
    <dgm:cxn modelId="{5D7391A8-0E41-4286-A54A-1C1832B626C1}" type="presParOf" srcId="{CBB3169A-89C9-48DE-A5FE-1B0A72E038CA}" destId="{D3436C85-6DDA-44D7-B0C2-0B40CA7A0DC4}" srcOrd="7" destOrd="0" presId="urn:microsoft.com/office/officeart/2005/8/layout/default"/>
    <dgm:cxn modelId="{CC3DFD05-CB1F-4CC1-972A-03306048620F}" type="presParOf" srcId="{CBB3169A-89C9-48DE-A5FE-1B0A72E038CA}" destId="{E1A0ED6E-674E-4660-A254-E39B08D2A455}" srcOrd="8" destOrd="0" presId="urn:microsoft.com/office/officeart/2005/8/layout/default"/>
    <dgm:cxn modelId="{ACB71BBC-FE0E-4721-A79C-CE59067BA898}" type="presParOf" srcId="{CBB3169A-89C9-48DE-A5FE-1B0A72E038CA}" destId="{BC98658E-C706-4B51-AF92-4449BA78BA51}" srcOrd="9" destOrd="0" presId="urn:microsoft.com/office/officeart/2005/8/layout/default"/>
    <dgm:cxn modelId="{EE8EDE46-E219-41A7-85C6-7567EC3C2742}" type="presParOf" srcId="{CBB3169A-89C9-48DE-A5FE-1B0A72E038CA}" destId="{47B0671A-1191-45A6-B3C2-FA6E3B9B46DA}" srcOrd="10" destOrd="0" presId="urn:microsoft.com/office/officeart/2005/8/layout/default"/>
    <dgm:cxn modelId="{C8BD1FEE-BEE7-4BAB-BF4E-0CB55BE60369}" type="presParOf" srcId="{CBB3169A-89C9-48DE-A5FE-1B0A72E038CA}" destId="{67682B7A-B678-4841-B123-82A80366F75A}" srcOrd="11" destOrd="0" presId="urn:microsoft.com/office/officeart/2005/8/layout/default"/>
    <dgm:cxn modelId="{A6626C3E-6421-41CA-9038-CFA3CA32C466}" type="presParOf" srcId="{CBB3169A-89C9-48DE-A5FE-1B0A72E038CA}" destId="{FF25B3AC-E9AE-4A7B-BB4A-2E742D2C2A91}" srcOrd="12" destOrd="0" presId="urn:microsoft.com/office/officeart/2005/8/layout/default"/>
    <dgm:cxn modelId="{FFC1BB1E-2F3E-4EEE-BD9A-2CFD66E32F70}" type="presParOf" srcId="{CBB3169A-89C9-48DE-A5FE-1B0A72E038CA}" destId="{AEB5D578-AB1B-4ADC-9F13-03ACFACB53D6}" srcOrd="13" destOrd="0" presId="urn:microsoft.com/office/officeart/2005/8/layout/default"/>
    <dgm:cxn modelId="{F8D79788-FE58-44F0-85FA-F6261839223E}" type="presParOf" srcId="{CBB3169A-89C9-48DE-A5FE-1B0A72E038CA}" destId="{6EC09D9F-F40D-4869-9639-6B7861BF11C5}" srcOrd="14" destOrd="0" presId="urn:microsoft.com/office/officeart/2005/8/layout/default"/>
    <dgm:cxn modelId="{2C87F902-9616-4C20-8933-492444510C98}" type="presParOf" srcId="{CBB3169A-89C9-48DE-A5FE-1B0A72E038CA}" destId="{BF351CEF-0344-4AD1-847C-3E7A7DCAF2EE}" srcOrd="15" destOrd="0" presId="urn:microsoft.com/office/officeart/2005/8/layout/default"/>
    <dgm:cxn modelId="{2F28BD07-99B0-43D2-9646-125459CA7BA6}" type="presParOf" srcId="{CBB3169A-89C9-48DE-A5FE-1B0A72E038CA}" destId="{7D5A5EC3-99BA-4DA4-8DEF-54D719EF7CC0}" srcOrd="16" destOrd="0" presId="urn:microsoft.com/office/officeart/2005/8/layout/default"/>
    <dgm:cxn modelId="{C64D222B-F9E9-46B6-9586-7FD5C1257682}" type="presParOf" srcId="{CBB3169A-89C9-48DE-A5FE-1B0A72E038CA}" destId="{78ED72F9-DE79-4772-BD29-64EF4164CB3B}" srcOrd="17" destOrd="0" presId="urn:microsoft.com/office/officeart/2005/8/layout/default"/>
    <dgm:cxn modelId="{0311EF57-D7EF-4AA9-8546-73552A036D7A}" type="presParOf" srcId="{CBB3169A-89C9-48DE-A5FE-1B0A72E038CA}" destId="{7784341A-BD21-46AD-B6DE-9EF271127515}" srcOrd="18" destOrd="0" presId="urn:microsoft.com/office/officeart/2005/8/layout/default"/>
    <dgm:cxn modelId="{83BE0E87-598F-42DA-8F18-D0B54EF1E551}" type="presParOf" srcId="{CBB3169A-89C9-48DE-A5FE-1B0A72E038CA}" destId="{5C126497-685B-4EAA-B599-3F2A6DF70CF8}" srcOrd="19" destOrd="0" presId="urn:microsoft.com/office/officeart/2005/8/layout/default"/>
    <dgm:cxn modelId="{29DE17C0-D25D-4803-810F-6D4E98D404C5}" type="presParOf" srcId="{CBB3169A-89C9-48DE-A5FE-1B0A72E038CA}" destId="{78889D3B-41BC-45CD-912F-C267AA3D4F49}" srcOrd="20" destOrd="0" presId="urn:microsoft.com/office/officeart/2005/8/layout/default"/>
    <dgm:cxn modelId="{FC923F7D-E9BC-48D3-AA33-7C1A69076139}" type="presParOf" srcId="{CBB3169A-89C9-48DE-A5FE-1B0A72E038CA}" destId="{6602602B-3834-4CC3-99A3-2A07B2BB67A9}" srcOrd="21" destOrd="0" presId="urn:microsoft.com/office/officeart/2005/8/layout/default"/>
    <dgm:cxn modelId="{034FC422-638A-4CA4-A511-82F23AD690FF}" type="presParOf" srcId="{CBB3169A-89C9-48DE-A5FE-1B0A72E038CA}" destId="{29E58F6B-6102-4096-BC77-647CC916403B}" srcOrd="22" destOrd="0" presId="urn:microsoft.com/office/officeart/2005/8/layout/default"/>
    <dgm:cxn modelId="{B513E333-6CCE-4F9B-8387-202222D2A870}" type="presParOf" srcId="{CBB3169A-89C9-48DE-A5FE-1B0A72E038CA}" destId="{B9A9C59E-2951-4290-BE50-58A55040985C}" srcOrd="23" destOrd="0" presId="urn:microsoft.com/office/officeart/2005/8/layout/default"/>
    <dgm:cxn modelId="{BA598E0D-9F1B-44CF-AD36-A8860E05F09E}" type="presParOf" srcId="{CBB3169A-89C9-48DE-A5FE-1B0A72E038CA}" destId="{961AE3C6-80D5-4FAB-9028-B2CE73633295}" srcOrd="24" destOrd="0" presId="urn:microsoft.com/office/officeart/2005/8/layout/default"/>
    <dgm:cxn modelId="{A982F103-5F36-4476-AD9E-E72CED4DFF25}" type="presParOf" srcId="{CBB3169A-89C9-48DE-A5FE-1B0A72E038CA}" destId="{2C4715A1-5C7E-49FB-B6E7-A11CB3101BB4}" srcOrd="25" destOrd="0" presId="urn:microsoft.com/office/officeart/2005/8/layout/default"/>
    <dgm:cxn modelId="{4B151170-9982-4AAE-933A-1EA9D979D12A}" type="presParOf" srcId="{CBB3169A-89C9-48DE-A5FE-1B0A72E038CA}" destId="{A084A17F-7655-417A-A24C-41D692704D46}" srcOrd="26" destOrd="0" presId="urn:microsoft.com/office/officeart/2005/8/layout/default"/>
    <dgm:cxn modelId="{94417EBC-8A7F-4C7C-A975-547729B99B23}" type="presParOf" srcId="{CBB3169A-89C9-48DE-A5FE-1B0A72E038CA}" destId="{6B21C1C9-27B6-48A6-85B4-47D85BC9BDE6}" srcOrd="27" destOrd="0" presId="urn:microsoft.com/office/officeart/2005/8/layout/default"/>
    <dgm:cxn modelId="{4083722C-434C-44B5-9B81-6B03EBF7601F}" type="presParOf" srcId="{CBB3169A-89C9-48DE-A5FE-1B0A72E038CA}" destId="{1E7A703C-F777-4D1A-B890-06872B0D71A0}" srcOrd="2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CB03A0A-BC0F-4931-A64D-6F067884EAE4}"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5813FC6A-206F-4AAF-A90C-76BDE5A4E5D0}">
      <dgm:prSet custT="1"/>
      <dgm:spPr>
        <a:solidFill>
          <a:srgbClr val="1CADE4">
            <a:hueOff val="0"/>
            <a:satOff val="0"/>
            <a:lumOff val="0"/>
            <a:alphaOff val="0"/>
          </a:srgbClr>
        </a:solidFill>
        <a:ln w="15875" cap="flat" cmpd="sng" algn="ctr">
          <a:solidFill>
            <a:prstClr val="white">
              <a:hueOff val="0"/>
              <a:satOff val="0"/>
              <a:lumOff val="0"/>
              <a:alphaOff val="0"/>
            </a:prstClr>
          </a:solidFill>
          <a:prstDash val="solid"/>
        </a:ln>
        <a:effectLst/>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n-US" sz="1800" b="0" i="0" kern="1200">
              <a:solidFill>
                <a:prstClr val="white"/>
              </a:solidFill>
              <a:latin typeface="Tw Cen MT" panose="020B0602020104020603"/>
              <a:ea typeface="+mn-ea"/>
              <a:cs typeface="+mn-cs"/>
            </a:rPr>
            <a:t>Educational Services Specialist on Transitions from Part C to Part B</a:t>
          </a:r>
        </a:p>
      </dgm:t>
    </dgm:pt>
    <dgm:pt modelId="{6BA3A8DD-EB90-4DB5-8419-6BDB2446A33F}" type="parTrans" cxnId="{AD09C554-55CA-4C78-A39A-E56E243ED4D0}">
      <dgm:prSet/>
      <dgm:spPr/>
      <dgm:t>
        <a:bodyPr/>
        <a:lstStyle/>
        <a:p>
          <a:endParaRPr lang="en-US"/>
        </a:p>
      </dgm:t>
    </dgm:pt>
    <dgm:pt modelId="{86807BB3-9CE7-4397-BC15-E094344CFB84}" type="sibTrans" cxnId="{AD09C554-55CA-4C78-A39A-E56E243ED4D0}">
      <dgm:prSet/>
      <dgm:spPr/>
      <dgm:t>
        <a:bodyPr/>
        <a:lstStyle/>
        <a:p>
          <a:endParaRPr lang="en-US"/>
        </a:p>
      </dgm:t>
    </dgm:pt>
    <dgm:pt modelId="{6CD681D8-B95B-42E8-A859-F0421B3A8432}">
      <dgm:prSet custT="1"/>
      <dgm:spPr/>
      <dgm:t>
        <a:bodyPr/>
        <a:lstStyle/>
        <a:p>
          <a:pPr marL="0" lvl="0" indent="0" algn="ctr" defTabSz="800100">
            <a:lnSpc>
              <a:spcPct val="90000"/>
            </a:lnSpc>
            <a:spcBef>
              <a:spcPct val="0"/>
            </a:spcBef>
            <a:spcAft>
              <a:spcPct val="35000"/>
            </a:spcAft>
            <a:buNone/>
          </a:pPr>
          <a:r>
            <a:rPr lang="en-US" sz="1800" b="0" i="0" kern="1200">
              <a:solidFill>
                <a:prstClr val="white"/>
              </a:solidFill>
              <a:latin typeface="Tw Cen MT" panose="020B0602020104020603"/>
              <a:ea typeface="+mn-ea"/>
              <a:cs typeface="+mn-cs"/>
            </a:rPr>
            <a:t>Coordinated Family Support Services - Family Wellness Project</a:t>
          </a:r>
        </a:p>
      </dgm:t>
    </dgm:pt>
    <dgm:pt modelId="{A2419B8D-9373-4091-93AB-F79815D8C5E2}" type="parTrans" cxnId="{FD668ADA-5014-42BB-ADE7-7910828AE003}">
      <dgm:prSet/>
      <dgm:spPr/>
      <dgm:t>
        <a:bodyPr/>
        <a:lstStyle/>
        <a:p>
          <a:endParaRPr lang="en-US"/>
        </a:p>
      </dgm:t>
    </dgm:pt>
    <dgm:pt modelId="{72836143-66FB-4D96-A412-E1C05C5EB750}" type="sibTrans" cxnId="{FD668ADA-5014-42BB-ADE7-7910828AE003}">
      <dgm:prSet/>
      <dgm:spPr/>
      <dgm:t>
        <a:bodyPr/>
        <a:lstStyle/>
        <a:p>
          <a:endParaRPr lang="en-US"/>
        </a:p>
      </dgm:t>
    </dgm:pt>
    <dgm:pt modelId="{8DBC4E90-DEA6-4D8C-AC1B-F5A07C27F6E9}">
      <dgm:prSet custT="1"/>
      <dgm:spPr/>
      <dgm:t>
        <a:bodyPr/>
        <a:lstStyle/>
        <a:p>
          <a:r>
            <a:rPr lang="en-US" sz="1800" b="0" i="0" kern="1200">
              <a:solidFill>
                <a:prstClr val="white"/>
              </a:solidFill>
              <a:latin typeface="Tw Cen MT" panose="020B0602020104020603"/>
              <a:ea typeface="+mn-ea"/>
              <a:cs typeface="+mn-cs"/>
            </a:rPr>
            <a:t>M</a:t>
          </a:r>
          <a:r>
            <a:rPr lang="en-US" sz="1900" b="0" i="0" kern="1200"/>
            <a:t>odernize IT System - Fiscal</a:t>
          </a:r>
          <a:endParaRPr lang="en-US" sz="1900" kern="1200"/>
        </a:p>
      </dgm:t>
    </dgm:pt>
    <dgm:pt modelId="{3D3E72A0-EF9A-4EAC-A41A-AEA97A96FBC8}" type="parTrans" cxnId="{A90555BC-C18A-444C-B985-31DF13984C22}">
      <dgm:prSet/>
      <dgm:spPr/>
      <dgm:t>
        <a:bodyPr/>
        <a:lstStyle/>
        <a:p>
          <a:endParaRPr lang="en-US"/>
        </a:p>
      </dgm:t>
    </dgm:pt>
    <dgm:pt modelId="{A62D7DE5-811D-4D15-A6DC-8E6DD3B95543}" type="sibTrans" cxnId="{A90555BC-C18A-444C-B985-31DF13984C22}">
      <dgm:prSet/>
      <dgm:spPr/>
      <dgm:t>
        <a:bodyPr/>
        <a:lstStyle/>
        <a:p>
          <a:endParaRPr lang="en-US"/>
        </a:p>
      </dgm:t>
    </dgm:pt>
    <dgm:pt modelId="{C05EDA23-C968-4D85-9100-3537A492EF9A}">
      <dgm:prSet custT="1"/>
      <dgm:spPr/>
      <dgm:t>
        <a:bodyPr/>
        <a:lstStyle/>
        <a:p>
          <a:pPr marL="0" lvl="0" indent="0" algn="ctr" defTabSz="800100">
            <a:lnSpc>
              <a:spcPct val="90000"/>
            </a:lnSpc>
            <a:spcBef>
              <a:spcPct val="0"/>
            </a:spcBef>
            <a:spcAft>
              <a:spcPct val="35000"/>
            </a:spcAft>
            <a:buNone/>
          </a:pPr>
          <a:r>
            <a:rPr lang="en-US" sz="1800" b="0" i="0" kern="1200">
              <a:solidFill>
                <a:prstClr val="white"/>
              </a:solidFill>
              <a:latin typeface="Tw Cen MT" panose="020B0602020104020603"/>
              <a:ea typeface="+mn-ea"/>
              <a:cs typeface="+mn-cs"/>
            </a:rPr>
            <a:t>Forensic Diversion Program</a:t>
          </a:r>
        </a:p>
      </dgm:t>
    </dgm:pt>
    <dgm:pt modelId="{58F9EF70-269A-4635-B2B8-9D5F95FA0DC0}" type="parTrans" cxnId="{1A687131-AA1B-4852-83D4-F3EBC766BB60}">
      <dgm:prSet/>
      <dgm:spPr/>
      <dgm:t>
        <a:bodyPr/>
        <a:lstStyle/>
        <a:p>
          <a:endParaRPr lang="en-US"/>
        </a:p>
      </dgm:t>
    </dgm:pt>
    <dgm:pt modelId="{1A5ED7DB-2D55-4057-9C29-E9268CF49F85}" type="sibTrans" cxnId="{1A687131-AA1B-4852-83D4-F3EBC766BB60}">
      <dgm:prSet/>
      <dgm:spPr/>
      <dgm:t>
        <a:bodyPr/>
        <a:lstStyle/>
        <a:p>
          <a:endParaRPr lang="en-US"/>
        </a:p>
      </dgm:t>
    </dgm:pt>
    <dgm:pt modelId="{6AF35209-B654-4FA1-93C6-CE211F5A614E}">
      <dgm:prSet custT="1"/>
      <dgm:spPr/>
      <dgm:t>
        <a:bodyPr/>
        <a:lstStyle/>
        <a:p>
          <a:pPr marL="0" lvl="0" indent="0" algn="ctr" defTabSz="800100">
            <a:lnSpc>
              <a:spcPct val="90000"/>
            </a:lnSpc>
            <a:spcBef>
              <a:spcPct val="0"/>
            </a:spcBef>
            <a:spcAft>
              <a:spcPct val="35000"/>
            </a:spcAft>
            <a:buNone/>
          </a:pPr>
          <a:r>
            <a:rPr lang="en-US" sz="1800" b="0" i="0" kern="1200">
              <a:solidFill>
                <a:prstClr val="white"/>
              </a:solidFill>
              <a:latin typeface="Tw Cen MT" panose="020B0602020104020603"/>
              <a:ea typeface="+mn-ea"/>
              <a:cs typeface="+mn-cs"/>
            </a:rPr>
            <a:t>Early Start Outreach to Tribal Communities</a:t>
          </a:r>
        </a:p>
      </dgm:t>
    </dgm:pt>
    <dgm:pt modelId="{320504E2-AA85-43A2-A945-7590A887B898}" type="parTrans" cxnId="{BC8E9AA9-B0E1-4569-B3CE-766B0A56415A}">
      <dgm:prSet/>
      <dgm:spPr/>
      <dgm:t>
        <a:bodyPr/>
        <a:lstStyle/>
        <a:p>
          <a:endParaRPr lang="en-US"/>
        </a:p>
      </dgm:t>
    </dgm:pt>
    <dgm:pt modelId="{E42C8264-55A5-41DF-AF22-02ADFE6D7A9F}" type="sibTrans" cxnId="{BC8E9AA9-B0E1-4569-B3CE-766B0A56415A}">
      <dgm:prSet/>
      <dgm:spPr/>
      <dgm:t>
        <a:bodyPr/>
        <a:lstStyle/>
        <a:p>
          <a:endParaRPr lang="en-US"/>
        </a:p>
      </dgm:t>
    </dgm:pt>
    <dgm:pt modelId="{78CEC6AB-A39C-412B-AB50-F99644286197}">
      <dgm:prSet custT="1"/>
      <dgm:spPr/>
      <dgm:t>
        <a:bodyPr/>
        <a:lstStyle/>
        <a:p>
          <a:pPr marL="0" lvl="0" indent="0" algn="ctr" defTabSz="800100">
            <a:lnSpc>
              <a:spcPct val="90000"/>
            </a:lnSpc>
            <a:spcBef>
              <a:spcPct val="0"/>
            </a:spcBef>
            <a:spcAft>
              <a:spcPct val="35000"/>
            </a:spcAft>
            <a:buNone/>
          </a:pPr>
          <a:r>
            <a:rPr lang="en-US" sz="1800" b="0" i="0" kern="1200">
              <a:solidFill>
                <a:prstClr val="white"/>
              </a:solidFill>
              <a:latin typeface="Tw Cen MT" panose="020B0602020104020603"/>
              <a:ea typeface="+mn-ea"/>
              <a:cs typeface="+mn-cs"/>
            </a:rPr>
            <a:t>Community navigator</a:t>
          </a:r>
        </a:p>
      </dgm:t>
    </dgm:pt>
    <dgm:pt modelId="{B495D82D-3B5B-421E-8CA2-10614E021B19}" type="parTrans" cxnId="{A59A7E5C-470B-406F-BF52-121771375A14}">
      <dgm:prSet/>
      <dgm:spPr/>
      <dgm:t>
        <a:bodyPr/>
        <a:lstStyle/>
        <a:p>
          <a:endParaRPr lang="en-US"/>
        </a:p>
      </dgm:t>
    </dgm:pt>
    <dgm:pt modelId="{5D7D9247-21EA-41B9-B9F8-86F3F37829F1}" type="sibTrans" cxnId="{A59A7E5C-470B-406F-BF52-121771375A14}">
      <dgm:prSet/>
      <dgm:spPr/>
      <dgm:t>
        <a:bodyPr/>
        <a:lstStyle/>
        <a:p>
          <a:endParaRPr lang="en-US"/>
        </a:p>
      </dgm:t>
    </dgm:pt>
    <dgm:pt modelId="{238B357B-1BB1-4976-B67E-753501359D74}">
      <dgm:prSet custT="1"/>
      <dgm:spPr/>
      <dgm:t>
        <a:bodyPr/>
        <a:lstStyle/>
        <a:p>
          <a:pPr marL="0" lvl="0" indent="0" algn="ctr" defTabSz="800100">
            <a:lnSpc>
              <a:spcPct val="90000"/>
            </a:lnSpc>
            <a:spcBef>
              <a:spcPct val="0"/>
            </a:spcBef>
            <a:spcAft>
              <a:spcPct val="35000"/>
            </a:spcAft>
            <a:buNone/>
          </a:pPr>
          <a:r>
            <a:rPr lang="en-US" sz="1800" b="0" i="0" kern="1200">
              <a:solidFill>
                <a:prstClr val="white"/>
              </a:solidFill>
              <a:latin typeface="Tw Cen MT" panose="020B0602020104020603"/>
              <a:ea typeface="+mn-ea"/>
              <a:cs typeface="+mn-cs"/>
            </a:rPr>
            <a:t>DSP Bilingual Differential </a:t>
          </a:r>
        </a:p>
      </dgm:t>
    </dgm:pt>
    <dgm:pt modelId="{81213683-F35B-4DAC-8988-10DB2D5918B9}" type="parTrans" cxnId="{3BB171B6-49A7-4902-B939-1793B22713A9}">
      <dgm:prSet/>
      <dgm:spPr/>
      <dgm:t>
        <a:bodyPr/>
        <a:lstStyle/>
        <a:p>
          <a:endParaRPr lang="en-US"/>
        </a:p>
      </dgm:t>
    </dgm:pt>
    <dgm:pt modelId="{22FA3EDD-E5F8-463E-ABAE-5753AA46C3BB}" type="sibTrans" cxnId="{3BB171B6-49A7-4902-B939-1793B22713A9}">
      <dgm:prSet/>
      <dgm:spPr/>
      <dgm:t>
        <a:bodyPr/>
        <a:lstStyle/>
        <a:p>
          <a:endParaRPr lang="en-US"/>
        </a:p>
      </dgm:t>
    </dgm:pt>
    <dgm:pt modelId="{7118183C-B16F-490A-952F-7DD4F2D32010}">
      <dgm:prSet custT="1"/>
      <dgm:spPr/>
      <dgm:t>
        <a:bodyPr/>
        <a:lstStyle/>
        <a:p>
          <a:pPr marL="0" lvl="0" indent="0" algn="ctr" defTabSz="800100">
            <a:lnSpc>
              <a:spcPct val="90000"/>
            </a:lnSpc>
            <a:spcBef>
              <a:spcPct val="0"/>
            </a:spcBef>
            <a:spcAft>
              <a:spcPct val="35000"/>
            </a:spcAft>
            <a:buNone/>
          </a:pPr>
          <a:r>
            <a:rPr lang="en-US" sz="1800" b="0" i="0" kern="1200">
              <a:solidFill>
                <a:prstClr val="white"/>
              </a:solidFill>
              <a:latin typeface="Tw Cen MT" panose="020B0602020104020603"/>
              <a:ea typeface="+mn-ea"/>
              <a:cs typeface="+mn-cs"/>
            </a:rPr>
            <a:t>DSP Workforce Training and Development</a:t>
          </a:r>
        </a:p>
      </dgm:t>
    </dgm:pt>
    <dgm:pt modelId="{E41C017E-7DF1-4517-BB0F-E575A423CFC6}" type="parTrans" cxnId="{F5EA0BD1-E5E1-44AD-9C56-C4F367F1F269}">
      <dgm:prSet/>
      <dgm:spPr/>
      <dgm:t>
        <a:bodyPr/>
        <a:lstStyle/>
        <a:p>
          <a:endParaRPr lang="en-US"/>
        </a:p>
      </dgm:t>
    </dgm:pt>
    <dgm:pt modelId="{7A2C64CF-769D-42ED-9E5B-00FAA2EBFEDD}" type="sibTrans" cxnId="{F5EA0BD1-E5E1-44AD-9C56-C4F367F1F269}">
      <dgm:prSet/>
      <dgm:spPr/>
      <dgm:t>
        <a:bodyPr/>
        <a:lstStyle/>
        <a:p>
          <a:endParaRPr lang="en-US"/>
        </a:p>
      </dgm:t>
    </dgm:pt>
    <dgm:pt modelId="{17EA670C-1635-4351-BFE0-3FAEB84FF9B3}">
      <dgm:prSet custT="1"/>
      <dgm:spPr>
        <a:solidFill>
          <a:srgbClr val="1CADE4">
            <a:hueOff val="0"/>
            <a:satOff val="0"/>
            <a:lumOff val="0"/>
            <a:alphaOff val="0"/>
          </a:srgbClr>
        </a:solidFill>
        <a:ln w="15875" cap="flat" cmpd="sng" algn="ctr">
          <a:solidFill>
            <a:prstClr val="white">
              <a:hueOff val="0"/>
              <a:satOff val="0"/>
              <a:lumOff val="0"/>
              <a:alphaOff val="0"/>
            </a:prstClr>
          </a:solidFill>
          <a:prstDash val="solid"/>
        </a:ln>
        <a:effectLst/>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n-US" sz="1800" b="0" i="0" kern="1200">
              <a:solidFill>
                <a:prstClr val="white"/>
              </a:solidFill>
              <a:latin typeface="Tw Cen MT" panose="020B0602020104020603"/>
              <a:ea typeface="+mn-ea"/>
              <a:cs typeface="+mn-cs"/>
            </a:rPr>
            <a:t>Regional Center Performance Measures</a:t>
          </a:r>
        </a:p>
      </dgm:t>
    </dgm:pt>
    <dgm:pt modelId="{3A29D57E-A56F-46F2-8459-CD150D49FC68}" type="parTrans" cxnId="{A773000C-9F9D-456F-8ED0-03CB5788972E}">
      <dgm:prSet/>
      <dgm:spPr/>
      <dgm:t>
        <a:bodyPr/>
        <a:lstStyle/>
        <a:p>
          <a:endParaRPr lang="en-US"/>
        </a:p>
      </dgm:t>
    </dgm:pt>
    <dgm:pt modelId="{2842B413-B830-4FA4-AC05-748FC85C67AB}" type="sibTrans" cxnId="{A773000C-9F9D-456F-8ED0-03CB5788972E}">
      <dgm:prSet/>
      <dgm:spPr/>
      <dgm:t>
        <a:bodyPr/>
        <a:lstStyle/>
        <a:p>
          <a:endParaRPr lang="en-US"/>
        </a:p>
      </dgm:t>
    </dgm:pt>
    <dgm:pt modelId="{9F962014-D6C3-43FA-AD86-06F7CC63F9E0}">
      <dgm:prSet custT="1"/>
      <dgm:spPr/>
      <dgm:t>
        <a:bodyPr/>
        <a:lstStyle/>
        <a:p>
          <a:r>
            <a:rPr lang="en-US" sz="1800" b="0" i="0"/>
            <a:t>Quality Improvement Pilot</a:t>
          </a:r>
          <a:endParaRPr lang="en-US" sz="1800"/>
        </a:p>
      </dgm:t>
    </dgm:pt>
    <dgm:pt modelId="{3C1BBED6-14D5-4551-9089-7DC1ED87569A}" type="parTrans" cxnId="{316EB2E3-B53F-4281-9B25-4586AAF53DB2}">
      <dgm:prSet/>
      <dgm:spPr/>
      <dgm:t>
        <a:bodyPr/>
        <a:lstStyle/>
        <a:p>
          <a:endParaRPr lang="en-US"/>
        </a:p>
      </dgm:t>
    </dgm:pt>
    <dgm:pt modelId="{FFD3B49C-4001-42AE-8A46-F1B809891091}" type="sibTrans" cxnId="{316EB2E3-B53F-4281-9B25-4586AAF53DB2}">
      <dgm:prSet/>
      <dgm:spPr/>
      <dgm:t>
        <a:bodyPr/>
        <a:lstStyle/>
        <a:p>
          <a:endParaRPr lang="en-US"/>
        </a:p>
      </dgm:t>
    </dgm:pt>
    <dgm:pt modelId="{8A53612A-5BA4-4A24-A836-39B00B485EC4}" type="pres">
      <dgm:prSet presAssocID="{5CB03A0A-BC0F-4931-A64D-6F067884EAE4}" presName="Name0" presStyleCnt="0">
        <dgm:presLayoutVars>
          <dgm:dir/>
          <dgm:resizeHandles val="exact"/>
        </dgm:presLayoutVars>
      </dgm:prSet>
      <dgm:spPr/>
    </dgm:pt>
    <dgm:pt modelId="{E9EFA248-634B-4535-8BC5-374CAB0552D1}" type="pres">
      <dgm:prSet presAssocID="{5CB03A0A-BC0F-4931-A64D-6F067884EAE4}" presName="cycle" presStyleCnt="0"/>
      <dgm:spPr/>
    </dgm:pt>
    <dgm:pt modelId="{7660D528-9F8C-4DAC-A8D2-DE2A6C5F9C1C}" type="pres">
      <dgm:prSet presAssocID="{5813FC6A-206F-4AAF-A90C-76BDE5A4E5D0}" presName="nodeFirstNode" presStyleLbl="node1" presStyleIdx="0" presStyleCnt="10" custScaleY="175888" custRadScaleRad="92158">
        <dgm:presLayoutVars>
          <dgm:bulletEnabled val="1"/>
        </dgm:presLayoutVars>
      </dgm:prSet>
      <dgm:spPr>
        <a:xfrm>
          <a:off x="3345747" y="1703"/>
          <a:ext cx="1664713" cy="832356"/>
        </a:xfrm>
        <a:prstGeom prst="roundRect">
          <a:avLst/>
        </a:prstGeom>
      </dgm:spPr>
    </dgm:pt>
    <dgm:pt modelId="{E761E898-02A3-47C8-A4F1-6F1FC1DDE058}" type="pres">
      <dgm:prSet presAssocID="{86807BB3-9CE7-4397-BC15-E094344CFB84}" presName="sibTransFirstNode" presStyleLbl="bgShp" presStyleIdx="0" presStyleCnt="1"/>
      <dgm:spPr/>
    </dgm:pt>
    <dgm:pt modelId="{FAC6AF5F-6EF4-48EB-BD3D-B0A796366B6C}" type="pres">
      <dgm:prSet presAssocID="{6CD681D8-B95B-42E8-A859-F0421B3A8432}" presName="nodeFollowingNodes" presStyleLbl="node1" presStyleIdx="1" presStyleCnt="10" custScaleY="182988">
        <dgm:presLayoutVars>
          <dgm:bulletEnabled val="1"/>
        </dgm:presLayoutVars>
      </dgm:prSet>
      <dgm:spPr/>
    </dgm:pt>
    <dgm:pt modelId="{C2996E4F-5FF3-4945-BD9A-CD8A44880D80}" type="pres">
      <dgm:prSet presAssocID="{8DBC4E90-DEA6-4D8C-AC1B-F5A07C27F6E9}" presName="nodeFollowingNodes" presStyleLbl="node1" presStyleIdx="2" presStyleCnt="10" custRadScaleRad="97924" custRadScaleInc="10900">
        <dgm:presLayoutVars>
          <dgm:bulletEnabled val="1"/>
        </dgm:presLayoutVars>
      </dgm:prSet>
      <dgm:spPr/>
    </dgm:pt>
    <dgm:pt modelId="{D682FE8D-CFF7-44DD-8C76-BE12501EBA4C}" type="pres">
      <dgm:prSet presAssocID="{C05EDA23-C968-4D85-9100-3537A492EF9A}" presName="nodeFollowingNodes" presStyleLbl="node1" presStyleIdx="3" presStyleCnt="10">
        <dgm:presLayoutVars>
          <dgm:bulletEnabled val="1"/>
        </dgm:presLayoutVars>
      </dgm:prSet>
      <dgm:spPr/>
    </dgm:pt>
    <dgm:pt modelId="{065173DC-6D7F-4D9B-BFE6-19019A183040}" type="pres">
      <dgm:prSet presAssocID="{6AF35209-B654-4FA1-93C6-CE211F5A614E}" presName="nodeFollowingNodes" presStyleLbl="node1" presStyleIdx="4" presStyleCnt="10" custScaleY="155160" custRadScaleRad="102402" custRadScaleInc="-15298">
        <dgm:presLayoutVars>
          <dgm:bulletEnabled val="1"/>
        </dgm:presLayoutVars>
      </dgm:prSet>
      <dgm:spPr/>
    </dgm:pt>
    <dgm:pt modelId="{ACCF4E51-A3F7-47EF-B095-E5AD518E2DD5}" type="pres">
      <dgm:prSet presAssocID="{78CEC6AB-A39C-412B-AB50-F99644286197}" presName="nodeFollowingNodes" presStyleLbl="node1" presStyleIdx="5" presStyleCnt="10" custRadScaleRad="95024" custRadScaleInc="-11699">
        <dgm:presLayoutVars>
          <dgm:bulletEnabled val="1"/>
        </dgm:presLayoutVars>
      </dgm:prSet>
      <dgm:spPr/>
    </dgm:pt>
    <dgm:pt modelId="{DA5E6FB5-B109-4C5D-A6CC-0B8A80A0BADE}" type="pres">
      <dgm:prSet presAssocID="{238B357B-1BB1-4976-B67E-753501359D74}" presName="nodeFollowingNodes" presStyleLbl="node1" presStyleIdx="6" presStyleCnt="10">
        <dgm:presLayoutVars>
          <dgm:bulletEnabled val="1"/>
        </dgm:presLayoutVars>
      </dgm:prSet>
      <dgm:spPr/>
    </dgm:pt>
    <dgm:pt modelId="{83FB6DBB-82EF-45D6-AFFA-FBCE4FF6FD22}" type="pres">
      <dgm:prSet presAssocID="{7118183C-B16F-490A-952F-7DD4F2D32010}" presName="nodeFollowingNodes" presStyleLbl="node1" presStyleIdx="7" presStyleCnt="10" custRadScaleRad="99155" custRadScaleInc="2036">
        <dgm:presLayoutVars>
          <dgm:bulletEnabled val="1"/>
        </dgm:presLayoutVars>
      </dgm:prSet>
      <dgm:spPr/>
    </dgm:pt>
    <dgm:pt modelId="{6125D55C-D579-4CA5-B8EC-1E800108704E}" type="pres">
      <dgm:prSet presAssocID="{17EA670C-1635-4351-BFE0-3FAEB84FF9B3}" presName="nodeFollowingNodes" presStyleLbl="node1" presStyleIdx="8" presStyleCnt="10">
        <dgm:presLayoutVars>
          <dgm:bulletEnabled val="1"/>
        </dgm:presLayoutVars>
      </dgm:prSet>
      <dgm:spPr>
        <a:xfrm>
          <a:off x="482004" y="2170273"/>
          <a:ext cx="1664713" cy="832356"/>
        </a:xfrm>
        <a:prstGeom prst="roundRect">
          <a:avLst/>
        </a:prstGeom>
      </dgm:spPr>
    </dgm:pt>
    <dgm:pt modelId="{CB8CA4FC-44E0-4FD2-A56D-1EC999E24A8D}" type="pres">
      <dgm:prSet presAssocID="{9F962014-D6C3-43FA-AD86-06F7CC63F9E0}" presName="nodeFollowingNodes" presStyleLbl="node1" presStyleIdx="9" presStyleCnt="10">
        <dgm:presLayoutVars>
          <dgm:bulletEnabled val="1"/>
        </dgm:presLayoutVars>
      </dgm:prSet>
      <dgm:spPr/>
    </dgm:pt>
  </dgm:ptLst>
  <dgm:cxnLst>
    <dgm:cxn modelId="{4AB01406-7051-492C-A3D3-DF4DE1ECD858}" type="presOf" srcId="{238B357B-1BB1-4976-B67E-753501359D74}" destId="{DA5E6FB5-B109-4C5D-A6CC-0B8A80A0BADE}" srcOrd="0" destOrd="0" presId="urn:microsoft.com/office/officeart/2005/8/layout/cycle3"/>
    <dgm:cxn modelId="{A773000C-9F9D-456F-8ED0-03CB5788972E}" srcId="{5CB03A0A-BC0F-4931-A64D-6F067884EAE4}" destId="{17EA670C-1635-4351-BFE0-3FAEB84FF9B3}" srcOrd="8" destOrd="0" parTransId="{3A29D57E-A56F-46F2-8459-CD150D49FC68}" sibTransId="{2842B413-B830-4FA4-AC05-748FC85C67AB}"/>
    <dgm:cxn modelId="{4B258B2E-4B9D-4F6B-9361-36812FB85D84}" type="presOf" srcId="{8DBC4E90-DEA6-4D8C-AC1B-F5A07C27F6E9}" destId="{C2996E4F-5FF3-4945-BD9A-CD8A44880D80}" srcOrd="0" destOrd="0" presId="urn:microsoft.com/office/officeart/2005/8/layout/cycle3"/>
    <dgm:cxn modelId="{1A687131-AA1B-4852-83D4-F3EBC766BB60}" srcId="{5CB03A0A-BC0F-4931-A64D-6F067884EAE4}" destId="{C05EDA23-C968-4D85-9100-3537A492EF9A}" srcOrd="3" destOrd="0" parTransId="{58F9EF70-269A-4635-B2B8-9D5F95FA0DC0}" sibTransId="{1A5ED7DB-2D55-4057-9C29-E9268CF49F85}"/>
    <dgm:cxn modelId="{A59A7E5C-470B-406F-BF52-121771375A14}" srcId="{5CB03A0A-BC0F-4931-A64D-6F067884EAE4}" destId="{78CEC6AB-A39C-412B-AB50-F99644286197}" srcOrd="5" destOrd="0" parTransId="{B495D82D-3B5B-421E-8CA2-10614E021B19}" sibTransId="{5D7D9247-21EA-41B9-B9F8-86F3F37829F1}"/>
    <dgm:cxn modelId="{DBCDE241-8D1E-40D6-893D-A80F3A4DBC46}" type="presOf" srcId="{C05EDA23-C968-4D85-9100-3537A492EF9A}" destId="{D682FE8D-CFF7-44DD-8C76-BE12501EBA4C}" srcOrd="0" destOrd="0" presId="urn:microsoft.com/office/officeart/2005/8/layout/cycle3"/>
    <dgm:cxn modelId="{48A26742-DAB3-46EC-97DE-A916847BD4BB}" type="presOf" srcId="{5CB03A0A-BC0F-4931-A64D-6F067884EAE4}" destId="{8A53612A-5BA4-4A24-A836-39B00B485EC4}" srcOrd="0" destOrd="0" presId="urn:microsoft.com/office/officeart/2005/8/layout/cycle3"/>
    <dgm:cxn modelId="{5C051764-5C1B-4E28-A25D-9381DD2946C2}" type="presOf" srcId="{17EA670C-1635-4351-BFE0-3FAEB84FF9B3}" destId="{6125D55C-D579-4CA5-B8EC-1E800108704E}" srcOrd="0" destOrd="0" presId="urn:microsoft.com/office/officeart/2005/8/layout/cycle3"/>
    <dgm:cxn modelId="{AD09C554-55CA-4C78-A39A-E56E243ED4D0}" srcId="{5CB03A0A-BC0F-4931-A64D-6F067884EAE4}" destId="{5813FC6A-206F-4AAF-A90C-76BDE5A4E5D0}" srcOrd="0" destOrd="0" parTransId="{6BA3A8DD-EB90-4DB5-8419-6BDB2446A33F}" sibTransId="{86807BB3-9CE7-4397-BC15-E094344CFB84}"/>
    <dgm:cxn modelId="{6698CC77-9BC4-4DBE-82C2-A47BC288CF6A}" type="presOf" srcId="{5813FC6A-206F-4AAF-A90C-76BDE5A4E5D0}" destId="{7660D528-9F8C-4DAC-A8D2-DE2A6C5F9C1C}" srcOrd="0" destOrd="0" presId="urn:microsoft.com/office/officeart/2005/8/layout/cycle3"/>
    <dgm:cxn modelId="{239F477A-2817-49EC-8198-EB00C7809935}" type="presOf" srcId="{6CD681D8-B95B-42E8-A859-F0421B3A8432}" destId="{FAC6AF5F-6EF4-48EB-BD3D-B0A796366B6C}" srcOrd="0" destOrd="0" presId="urn:microsoft.com/office/officeart/2005/8/layout/cycle3"/>
    <dgm:cxn modelId="{BC8E9AA9-B0E1-4569-B3CE-766B0A56415A}" srcId="{5CB03A0A-BC0F-4931-A64D-6F067884EAE4}" destId="{6AF35209-B654-4FA1-93C6-CE211F5A614E}" srcOrd="4" destOrd="0" parTransId="{320504E2-AA85-43A2-A945-7590A887B898}" sibTransId="{E42C8264-55A5-41DF-AF22-02ADFE6D7A9F}"/>
    <dgm:cxn modelId="{7038C7AE-9E3A-4FCF-9580-15DFAED53838}" type="presOf" srcId="{9F962014-D6C3-43FA-AD86-06F7CC63F9E0}" destId="{CB8CA4FC-44E0-4FD2-A56D-1EC999E24A8D}" srcOrd="0" destOrd="0" presId="urn:microsoft.com/office/officeart/2005/8/layout/cycle3"/>
    <dgm:cxn modelId="{3BB171B6-49A7-4902-B939-1793B22713A9}" srcId="{5CB03A0A-BC0F-4931-A64D-6F067884EAE4}" destId="{238B357B-1BB1-4976-B67E-753501359D74}" srcOrd="6" destOrd="0" parTransId="{81213683-F35B-4DAC-8988-10DB2D5918B9}" sibTransId="{22FA3EDD-E5F8-463E-ABAE-5753AA46C3BB}"/>
    <dgm:cxn modelId="{A90555BC-C18A-444C-B985-31DF13984C22}" srcId="{5CB03A0A-BC0F-4931-A64D-6F067884EAE4}" destId="{8DBC4E90-DEA6-4D8C-AC1B-F5A07C27F6E9}" srcOrd="2" destOrd="0" parTransId="{3D3E72A0-EF9A-4EAC-A41A-AEA97A96FBC8}" sibTransId="{A62D7DE5-811D-4D15-A6DC-8E6DD3B95543}"/>
    <dgm:cxn modelId="{D1368EC2-BF4B-4F18-A0B5-C2BDEEEBF8F5}" type="presOf" srcId="{7118183C-B16F-490A-952F-7DD4F2D32010}" destId="{83FB6DBB-82EF-45D6-AFFA-FBCE4FF6FD22}" srcOrd="0" destOrd="0" presId="urn:microsoft.com/office/officeart/2005/8/layout/cycle3"/>
    <dgm:cxn modelId="{599121C7-5180-4652-AF3E-CBDF9A76EDB8}" type="presOf" srcId="{86807BB3-9CE7-4397-BC15-E094344CFB84}" destId="{E761E898-02A3-47C8-A4F1-6F1FC1DDE058}" srcOrd="0" destOrd="0" presId="urn:microsoft.com/office/officeart/2005/8/layout/cycle3"/>
    <dgm:cxn modelId="{F5EA0BD1-E5E1-44AD-9C56-C4F367F1F269}" srcId="{5CB03A0A-BC0F-4931-A64D-6F067884EAE4}" destId="{7118183C-B16F-490A-952F-7DD4F2D32010}" srcOrd="7" destOrd="0" parTransId="{E41C017E-7DF1-4517-BB0F-E575A423CFC6}" sibTransId="{7A2C64CF-769D-42ED-9E5B-00FAA2EBFEDD}"/>
    <dgm:cxn modelId="{FD668ADA-5014-42BB-ADE7-7910828AE003}" srcId="{5CB03A0A-BC0F-4931-A64D-6F067884EAE4}" destId="{6CD681D8-B95B-42E8-A859-F0421B3A8432}" srcOrd="1" destOrd="0" parTransId="{A2419B8D-9373-4091-93AB-F79815D8C5E2}" sibTransId="{72836143-66FB-4D96-A412-E1C05C5EB750}"/>
    <dgm:cxn modelId="{A378CBDE-E559-40E3-A791-F5C0F6C64F3F}" type="presOf" srcId="{6AF35209-B654-4FA1-93C6-CE211F5A614E}" destId="{065173DC-6D7F-4D9B-BFE6-19019A183040}" srcOrd="0" destOrd="0" presId="urn:microsoft.com/office/officeart/2005/8/layout/cycle3"/>
    <dgm:cxn modelId="{316EB2E3-B53F-4281-9B25-4586AAF53DB2}" srcId="{5CB03A0A-BC0F-4931-A64D-6F067884EAE4}" destId="{9F962014-D6C3-43FA-AD86-06F7CC63F9E0}" srcOrd="9" destOrd="0" parTransId="{3C1BBED6-14D5-4551-9089-7DC1ED87569A}" sibTransId="{FFD3B49C-4001-42AE-8A46-F1B809891091}"/>
    <dgm:cxn modelId="{8B8C1EFC-DE89-4073-B701-3145160E3AAA}" type="presOf" srcId="{78CEC6AB-A39C-412B-AB50-F99644286197}" destId="{ACCF4E51-A3F7-47EF-B095-E5AD518E2DD5}" srcOrd="0" destOrd="0" presId="urn:microsoft.com/office/officeart/2005/8/layout/cycle3"/>
    <dgm:cxn modelId="{7CBAAC6A-05A9-4124-A31D-94E3CBE74F5A}" type="presParOf" srcId="{8A53612A-5BA4-4A24-A836-39B00B485EC4}" destId="{E9EFA248-634B-4535-8BC5-374CAB0552D1}" srcOrd="0" destOrd="0" presId="urn:microsoft.com/office/officeart/2005/8/layout/cycle3"/>
    <dgm:cxn modelId="{3CCC9E81-7FB3-4349-984E-B71172E7AF43}" type="presParOf" srcId="{E9EFA248-634B-4535-8BC5-374CAB0552D1}" destId="{7660D528-9F8C-4DAC-A8D2-DE2A6C5F9C1C}" srcOrd="0" destOrd="0" presId="urn:microsoft.com/office/officeart/2005/8/layout/cycle3"/>
    <dgm:cxn modelId="{B326AC11-4895-4BF0-ADD1-912F7E7F8741}" type="presParOf" srcId="{E9EFA248-634B-4535-8BC5-374CAB0552D1}" destId="{E761E898-02A3-47C8-A4F1-6F1FC1DDE058}" srcOrd="1" destOrd="0" presId="urn:microsoft.com/office/officeart/2005/8/layout/cycle3"/>
    <dgm:cxn modelId="{D4B8AEF9-A7F2-4134-A95E-079D9861A996}" type="presParOf" srcId="{E9EFA248-634B-4535-8BC5-374CAB0552D1}" destId="{FAC6AF5F-6EF4-48EB-BD3D-B0A796366B6C}" srcOrd="2" destOrd="0" presId="urn:microsoft.com/office/officeart/2005/8/layout/cycle3"/>
    <dgm:cxn modelId="{484AF223-6AA3-4A69-8607-45CA35256C85}" type="presParOf" srcId="{E9EFA248-634B-4535-8BC5-374CAB0552D1}" destId="{C2996E4F-5FF3-4945-BD9A-CD8A44880D80}" srcOrd="3" destOrd="0" presId="urn:microsoft.com/office/officeart/2005/8/layout/cycle3"/>
    <dgm:cxn modelId="{E307C950-654B-4242-820A-F2125FC5AF49}" type="presParOf" srcId="{E9EFA248-634B-4535-8BC5-374CAB0552D1}" destId="{D682FE8D-CFF7-44DD-8C76-BE12501EBA4C}" srcOrd="4" destOrd="0" presId="urn:microsoft.com/office/officeart/2005/8/layout/cycle3"/>
    <dgm:cxn modelId="{4E097047-08EA-47A4-8149-2F3F37B5C06D}" type="presParOf" srcId="{E9EFA248-634B-4535-8BC5-374CAB0552D1}" destId="{065173DC-6D7F-4D9B-BFE6-19019A183040}" srcOrd="5" destOrd="0" presId="urn:microsoft.com/office/officeart/2005/8/layout/cycle3"/>
    <dgm:cxn modelId="{AF6A60D3-D4EB-4E16-B53D-906E03361170}" type="presParOf" srcId="{E9EFA248-634B-4535-8BC5-374CAB0552D1}" destId="{ACCF4E51-A3F7-47EF-B095-E5AD518E2DD5}" srcOrd="6" destOrd="0" presId="urn:microsoft.com/office/officeart/2005/8/layout/cycle3"/>
    <dgm:cxn modelId="{97D279C2-6197-4AD7-8869-E184622FDF80}" type="presParOf" srcId="{E9EFA248-634B-4535-8BC5-374CAB0552D1}" destId="{DA5E6FB5-B109-4C5D-A6CC-0B8A80A0BADE}" srcOrd="7" destOrd="0" presId="urn:microsoft.com/office/officeart/2005/8/layout/cycle3"/>
    <dgm:cxn modelId="{D6A9A6A3-3816-47A9-AB4B-FD043AC30542}" type="presParOf" srcId="{E9EFA248-634B-4535-8BC5-374CAB0552D1}" destId="{83FB6DBB-82EF-45D6-AFFA-FBCE4FF6FD22}" srcOrd="8" destOrd="0" presId="urn:microsoft.com/office/officeart/2005/8/layout/cycle3"/>
    <dgm:cxn modelId="{8062A4BA-CE2E-42B0-AAE5-FE432CDB6266}" type="presParOf" srcId="{E9EFA248-634B-4535-8BC5-374CAB0552D1}" destId="{6125D55C-D579-4CA5-B8EC-1E800108704E}" srcOrd="9" destOrd="0" presId="urn:microsoft.com/office/officeart/2005/8/layout/cycle3"/>
    <dgm:cxn modelId="{7AA62CA3-2765-4F5C-9C44-EE375797B838}" type="presParOf" srcId="{E9EFA248-634B-4535-8BC5-374CAB0552D1}" destId="{CB8CA4FC-44E0-4FD2-A56D-1EC999E24A8D}" srcOrd="10"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2206B7F-A485-4AEB-939C-0E3818184F4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2FBDC50-DF3A-4BE7-A9D2-3E77A38077E7}">
      <dgm:prSet/>
      <dgm:spPr/>
      <dgm:t>
        <a:bodyPr/>
        <a:lstStyle/>
        <a:p>
          <a:r>
            <a:rPr lang="en-US" b="1"/>
            <a:t>Early Start Part C, $24 M through January 2024</a:t>
          </a:r>
          <a:endParaRPr lang="en-US"/>
        </a:p>
      </dgm:t>
    </dgm:pt>
    <dgm:pt modelId="{30980B53-E63F-4F0B-A7D2-AD892F6AC59A}" type="parTrans" cxnId="{981F5D75-F49F-407A-AE0B-00A3BC47350D}">
      <dgm:prSet/>
      <dgm:spPr/>
      <dgm:t>
        <a:bodyPr/>
        <a:lstStyle/>
        <a:p>
          <a:endParaRPr lang="en-US"/>
        </a:p>
      </dgm:t>
    </dgm:pt>
    <dgm:pt modelId="{5CB40E13-BF5D-429D-BE54-ADF099AB8778}" type="sibTrans" cxnId="{981F5D75-F49F-407A-AE0B-00A3BC47350D}">
      <dgm:prSet/>
      <dgm:spPr/>
      <dgm:t>
        <a:bodyPr/>
        <a:lstStyle/>
        <a:p>
          <a:endParaRPr lang="en-US"/>
        </a:p>
      </dgm:t>
    </dgm:pt>
    <dgm:pt modelId="{DF9586A5-61E6-4C34-AABE-79B7AC7A3791}">
      <dgm:prSet/>
      <dgm:spPr/>
      <dgm:t>
        <a:bodyPr/>
        <a:lstStyle/>
        <a:p>
          <a:r>
            <a:rPr lang="en-US"/>
            <a:t>Family Wellness $7.0M</a:t>
          </a:r>
        </a:p>
      </dgm:t>
    </dgm:pt>
    <dgm:pt modelId="{F751F97D-8F7B-4E5C-9D85-17EA50E6C2FC}" type="parTrans" cxnId="{286F60F3-CA82-4A0B-8EDA-C2FEEA444B05}">
      <dgm:prSet/>
      <dgm:spPr/>
      <dgm:t>
        <a:bodyPr/>
        <a:lstStyle/>
        <a:p>
          <a:endParaRPr lang="en-US"/>
        </a:p>
      </dgm:t>
    </dgm:pt>
    <dgm:pt modelId="{9017D7E9-1E46-4475-A2CA-2DA8FADB7C70}" type="sibTrans" cxnId="{286F60F3-CA82-4A0B-8EDA-C2FEEA444B05}">
      <dgm:prSet/>
      <dgm:spPr/>
      <dgm:t>
        <a:bodyPr/>
        <a:lstStyle/>
        <a:p>
          <a:endParaRPr lang="en-US"/>
        </a:p>
      </dgm:t>
    </dgm:pt>
    <dgm:pt modelId="{153C94C4-B595-4324-B63A-E84D30B9DF4E}">
      <dgm:prSet/>
      <dgm:spPr/>
      <dgm:t>
        <a:bodyPr/>
        <a:lstStyle/>
        <a:p>
          <a:r>
            <a:rPr lang="en-US"/>
            <a:t>Develop Culturally &amp; Linguistically Sensitive Services $4.5M</a:t>
          </a:r>
        </a:p>
      </dgm:t>
    </dgm:pt>
    <dgm:pt modelId="{77E2AB0D-B1FC-458F-8DD9-F81B6350CC5B}" type="parTrans" cxnId="{2B13DAB1-08B7-425C-A226-801EE58131BF}">
      <dgm:prSet/>
      <dgm:spPr/>
      <dgm:t>
        <a:bodyPr/>
        <a:lstStyle/>
        <a:p>
          <a:endParaRPr lang="en-US"/>
        </a:p>
      </dgm:t>
    </dgm:pt>
    <dgm:pt modelId="{1CE95589-6630-4035-89F9-AE89F234E371}" type="sibTrans" cxnId="{2B13DAB1-08B7-425C-A226-801EE58131BF}">
      <dgm:prSet/>
      <dgm:spPr/>
      <dgm:t>
        <a:bodyPr/>
        <a:lstStyle/>
        <a:p>
          <a:endParaRPr lang="en-US"/>
        </a:p>
      </dgm:t>
    </dgm:pt>
    <dgm:pt modelId="{3E31A7E9-3ABA-4271-A2AA-F487D5D42864}">
      <dgm:prSet/>
      <dgm:spPr/>
      <dgm:t>
        <a:bodyPr/>
        <a:lstStyle/>
        <a:p>
          <a:r>
            <a:rPr lang="en-US"/>
            <a:t>Outreach $4.2M</a:t>
          </a:r>
        </a:p>
      </dgm:t>
    </dgm:pt>
    <dgm:pt modelId="{54FF8273-CC49-4CE2-973E-FBBB4818D360}" type="parTrans" cxnId="{99A8E566-CAE1-4FA0-9E9F-6121BD84BDD7}">
      <dgm:prSet/>
      <dgm:spPr/>
      <dgm:t>
        <a:bodyPr/>
        <a:lstStyle/>
        <a:p>
          <a:endParaRPr lang="en-US"/>
        </a:p>
      </dgm:t>
    </dgm:pt>
    <dgm:pt modelId="{77D656CE-893E-4AD0-9DCF-426CC61247A5}" type="sibTrans" cxnId="{99A8E566-CAE1-4FA0-9E9F-6121BD84BDD7}">
      <dgm:prSet/>
      <dgm:spPr/>
      <dgm:t>
        <a:bodyPr/>
        <a:lstStyle/>
        <a:p>
          <a:endParaRPr lang="en-US"/>
        </a:p>
      </dgm:t>
    </dgm:pt>
    <dgm:pt modelId="{3CD5A572-7E60-4160-A75F-4859B0325840}">
      <dgm:prSet/>
      <dgm:spPr/>
      <dgm:t>
        <a:bodyPr/>
        <a:lstStyle/>
        <a:p>
          <a:r>
            <a:rPr lang="en-US"/>
            <a:t>Technology $1.3M</a:t>
          </a:r>
        </a:p>
      </dgm:t>
    </dgm:pt>
    <dgm:pt modelId="{FE7C6403-AE08-440C-BFB2-433C504CF174}" type="parTrans" cxnId="{A2E1F3F4-30B6-476E-96F5-B55CA2BA6D2F}">
      <dgm:prSet/>
      <dgm:spPr/>
      <dgm:t>
        <a:bodyPr/>
        <a:lstStyle/>
        <a:p>
          <a:endParaRPr lang="en-US"/>
        </a:p>
      </dgm:t>
    </dgm:pt>
    <dgm:pt modelId="{AE0AA29C-89CE-499B-BD6A-C50FF705EFDC}" type="sibTrans" cxnId="{A2E1F3F4-30B6-476E-96F5-B55CA2BA6D2F}">
      <dgm:prSet/>
      <dgm:spPr/>
      <dgm:t>
        <a:bodyPr/>
        <a:lstStyle/>
        <a:p>
          <a:endParaRPr lang="en-US"/>
        </a:p>
      </dgm:t>
    </dgm:pt>
    <dgm:pt modelId="{D9D6E95B-60CE-437C-8B04-0B98EB3488D2}">
      <dgm:prSet/>
      <dgm:spPr/>
      <dgm:t>
        <a:bodyPr/>
        <a:lstStyle/>
        <a:p>
          <a:r>
            <a:rPr lang="en-US"/>
            <a:t>Technical Assistance &amp; Monitoring $0.5M</a:t>
          </a:r>
        </a:p>
      </dgm:t>
    </dgm:pt>
    <dgm:pt modelId="{F81F10D6-5C79-4048-9FD3-FBC2AE286046}" type="parTrans" cxnId="{90736901-FF81-4ECB-8727-48C92D522B11}">
      <dgm:prSet/>
      <dgm:spPr/>
      <dgm:t>
        <a:bodyPr/>
        <a:lstStyle/>
        <a:p>
          <a:endParaRPr lang="en-US"/>
        </a:p>
      </dgm:t>
    </dgm:pt>
    <dgm:pt modelId="{78876D2A-11A0-4BF0-9753-8126E8513427}" type="sibTrans" cxnId="{90736901-FF81-4ECB-8727-48C92D522B11}">
      <dgm:prSet/>
      <dgm:spPr/>
      <dgm:t>
        <a:bodyPr/>
        <a:lstStyle/>
        <a:p>
          <a:endParaRPr lang="en-US"/>
        </a:p>
      </dgm:t>
    </dgm:pt>
    <dgm:pt modelId="{9ECA2899-BA05-407A-9102-9FEC86C26ACE}">
      <dgm:prSet/>
      <dgm:spPr/>
      <dgm:t>
        <a:bodyPr/>
        <a:lstStyle/>
        <a:p>
          <a:r>
            <a:rPr lang="en-US"/>
            <a:t>Initiatives in Collaboration with CDE $6.5M</a:t>
          </a:r>
        </a:p>
      </dgm:t>
    </dgm:pt>
    <dgm:pt modelId="{F3D8640A-15B9-4CA7-A500-DFC42A64649F}" type="parTrans" cxnId="{A26FE94F-B03B-4F74-99AD-0056AA0E8DE6}">
      <dgm:prSet/>
      <dgm:spPr/>
      <dgm:t>
        <a:bodyPr/>
        <a:lstStyle/>
        <a:p>
          <a:endParaRPr lang="en-US"/>
        </a:p>
      </dgm:t>
    </dgm:pt>
    <dgm:pt modelId="{2A06C1BD-6AE5-492E-85F2-AEA3285A6D71}" type="sibTrans" cxnId="{A26FE94F-B03B-4F74-99AD-0056AA0E8DE6}">
      <dgm:prSet/>
      <dgm:spPr/>
      <dgm:t>
        <a:bodyPr/>
        <a:lstStyle/>
        <a:p>
          <a:endParaRPr lang="en-US"/>
        </a:p>
      </dgm:t>
    </dgm:pt>
    <dgm:pt modelId="{288CE2D5-86F3-4F94-87E9-5E97FD005FD1}" type="pres">
      <dgm:prSet presAssocID="{A2206B7F-A485-4AEB-939C-0E3818184F45}" presName="linear" presStyleCnt="0">
        <dgm:presLayoutVars>
          <dgm:animLvl val="lvl"/>
          <dgm:resizeHandles val="exact"/>
        </dgm:presLayoutVars>
      </dgm:prSet>
      <dgm:spPr/>
    </dgm:pt>
    <dgm:pt modelId="{5BBDCA3F-DFE4-42A9-AD35-80FEF6E15C3C}" type="pres">
      <dgm:prSet presAssocID="{F2FBDC50-DF3A-4BE7-A9D2-3E77A38077E7}" presName="parentText" presStyleLbl="node1" presStyleIdx="0" presStyleCnt="1">
        <dgm:presLayoutVars>
          <dgm:chMax val="0"/>
          <dgm:bulletEnabled val="1"/>
        </dgm:presLayoutVars>
      </dgm:prSet>
      <dgm:spPr/>
    </dgm:pt>
    <dgm:pt modelId="{316B325F-D4FB-4310-A025-D15144DAE2AB}" type="pres">
      <dgm:prSet presAssocID="{F2FBDC50-DF3A-4BE7-A9D2-3E77A38077E7}" presName="childText" presStyleLbl="revTx" presStyleIdx="0" presStyleCnt="1">
        <dgm:presLayoutVars>
          <dgm:bulletEnabled val="1"/>
        </dgm:presLayoutVars>
      </dgm:prSet>
      <dgm:spPr/>
    </dgm:pt>
  </dgm:ptLst>
  <dgm:cxnLst>
    <dgm:cxn modelId="{90736901-FF81-4ECB-8727-48C92D522B11}" srcId="{F2FBDC50-DF3A-4BE7-A9D2-3E77A38077E7}" destId="{D9D6E95B-60CE-437C-8B04-0B98EB3488D2}" srcOrd="4" destOrd="0" parTransId="{F81F10D6-5C79-4048-9FD3-FBC2AE286046}" sibTransId="{78876D2A-11A0-4BF0-9753-8126E8513427}"/>
    <dgm:cxn modelId="{F1F0B802-FB9C-456E-952D-8AD700A05DAE}" type="presOf" srcId="{F2FBDC50-DF3A-4BE7-A9D2-3E77A38077E7}" destId="{5BBDCA3F-DFE4-42A9-AD35-80FEF6E15C3C}" srcOrd="0" destOrd="0" presId="urn:microsoft.com/office/officeart/2005/8/layout/vList2"/>
    <dgm:cxn modelId="{AB65D70A-1FDE-402B-B130-CF9B10335E1C}" type="presOf" srcId="{153C94C4-B595-4324-B63A-E84D30B9DF4E}" destId="{316B325F-D4FB-4310-A025-D15144DAE2AB}" srcOrd="0" destOrd="1" presId="urn:microsoft.com/office/officeart/2005/8/layout/vList2"/>
    <dgm:cxn modelId="{274F7436-A5D0-4FC9-A782-E4D95041E991}" type="presOf" srcId="{3CD5A572-7E60-4160-A75F-4859B0325840}" destId="{316B325F-D4FB-4310-A025-D15144DAE2AB}" srcOrd="0" destOrd="3" presId="urn:microsoft.com/office/officeart/2005/8/layout/vList2"/>
    <dgm:cxn modelId="{99A8E566-CAE1-4FA0-9E9F-6121BD84BDD7}" srcId="{F2FBDC50-DF3A-4BE7-A9D2-3E77A38077E7}" destId="{3E31A7E9-3ABA-4271-A2AA-F487D5D42864}" srcOrd="2" destOrd="0" parTransId="{54FF8273-CC49-4CE2-973E-FBBB4818D360}" sibTransId="{77D656CE-893E-4AD0-9DCF-426CC61247A5}"/>
    <dgm:cxn modelId="{A6B7104A-A44D-49F2-A7F1-83944CB90434}" type="presOf" srcId="{9ECA2899-BA05-407A-9102-9FEC86C26ACE}" destId="{316B325F-D4FB-4310-A025-D15144DAE2AB}" srcOrd="0" destOrd="5" presId="urn:microsoft.com/office/officeart/2005/8/layout/vList2"/>
    <dgm:cxn modelId="{A26FE94F-B03B-4F74-99AD-0056AA0E8DE6}" srcId="{F2FBDC50-DF3A-4BE7-A9D2-3E77A38077E7}" destId="{9ECA2899-BA05-407A-9102-9FEC86C26ACE}" srcOrd="5" destOrd="0" parTransId="{F3D8640A-15B9-4CA7-A500-DFC42A64649F}" sibTransId="{2A06C1BD-6AE5-492E-85F2-AEA3285A6D71}"/>
    <dgm:cxn modelId="{ADE6CD73-7D23-4CE3-A106-3A81E9ADB613}" type="presOf" srcId="{3E31A7E9-3ABA-4271-A2AA-F487D5D42864}" destId="{316B325F-D4FB-4310-A025-D15144DAE2AB}" srcOrd="0" destOrd="2" presId="urn:microsoft.com/office/officeart/2005/8/layout/vList2"/>
    <dgm:cxn modelId="{981F5D75-F49F-407A-AE0B-00A3BC47350D}" srcId="{A2206B7F-A485-4AEB-939C-0E3818184F45}" destId="{F2FBDC50-DF3A-4BE7-A9D2-3E77A38077E7}" srcOrd="0" destOrd="0" parTransId="{30980B53-E63F-4F0B-A7D2-AD892F6AC59A}" sibTransId="{5CB40E13-BF5D-429D-BE54-ADF099AB8778}"/>
    <dgm:cxn modelId="{18CA3458-4BC8-4E3A-BA14-65815AA40463}" type="presOf" srcId="{A2206B7F-A485-4AEB-939C-0E3818184F45}" destId="{288CE2D5-86F3-4F94-87E9-5E97FD005FD1}" srcOrd="0" destOrd="0" presId="urn:microsoft.com/office/officeart/2005/8/layout/vList2"/>
    <dgm:cxn modelId="{7118B0B1-2D8B-43FA-AF28-A998E97B05CA}" type="presOf" srcId="{D9D6E95B-60CE-437C-8B04-0B98EB3488D2}" destId="{316B325F-D4FB-4310-A025-D15144DAE2AB}" srcOrd="0" destOrd="4" presId="urn:microsoft.com/office/officeart/2005/8/layout/vList2"/>
    <dgm:cxn modelId="{2B13DAB1-08B7-425C-A226-801EE58131BF}" srcId="{F2FBDC50-DF3A-4BE7-A9D2-3E77A38077E7}" destId="{153C94C4-B595-4324-B63A-E84D30B9DF4E}" srcOrd="1" destOrd="0" parTransId="{77E2AB0D-B1FC-458F-8DD9-F81B6350CC5B}" sibTransId="{1CE95589-6630-4035-89F9-AE89F234E371}"/>
    <dgm:cxn modelId="{A9D73EB5-97D0-47A8-B7C1-9EEEB2C0D543}" type="presOf" srcId="{DF9586A5-61E6-4C34-AABE-79B7AC7A3791}" destId="{316B325F-D4FB-4310-A025-D15144DAE2AB}" srcOrd="0" destOrd="0" presId="urn:microsoft.com/office/officeart/2005/8/layout/vList2"/>
    <dgm:cxn modelId="{286F60F3-CA82-4A0B-8EDA-C2FEEA444B05}" srcId="{F2FBDC50-DF3A-4BE7-A9D2-3E77A38077E7}" destId="{DF9586A5-61E6-4C34-AABE-79B7AC7A3791}" srcOrd="0" destOrd="0" parTransId="{F751F97D-8F7B-4E5C-9D85-17EA50E6C2FC}" sibTransId="{9017D7E9-1E46-4475-A2CA-2DA8FADB7C70}"/>
    <dgm:cxn modelId="{A2E1F3F4-30B6-476E-96F5-B55CA2BA6D2F}" srcId="{F2FBDC50-DF3A-4BE7-A9D2-3E77A38077E7}" destId="{3CD5A572-7E60-4160-A75F-4859B0325840}" srcOrd="3" destOrd="0" parTransId="{FE7C6403-AE08-440C-BFB2-433C504CF174}" sibTransId="{AE0AA29C-89CE-499B-BD6A-C50FF705EFDC}"/>
    <dgm:cxn modelId="{06BF1D58-658A-4E53-8FA7-0E35977240E7}" type="presParOf" srcId="{288CE2D5-86F3-4F94-87E9-5E97FD005FD1}" destId="{5BBDCA3F-DFE4-42A9-AD35-80FEF6E15C3C}" srcOrd="0" destOrd="0" presId="urn:microsoft.com/office/officeart/2005/8/layout/vList2"/>
    <dgm:cxn modelId="{92898DFD-73B1-4C26-A313-8F4F7EFEE9A7}" type="presParOf" srcId="{288CE2D5-86F3-4F94-87E9-5E97FD005FD1}" destId="{316B325F-D4FB-4310-A025-D15144DAE2A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E1568B-CE59-4904-B32D-4C810EA9940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FE46DD7-F744-429B-97B7-4583A042F10E}">
      <dgm:prSet/>
      <dgm:spPr/>
      <dgm:t>
        <a:bodyPr/>
        <a:lstStyle/>
        <a:p>
          <a:r>
            <a:rPr lang="en-US"/>
            <a:t>Expanding Covered California</a:t>
          </a:r>
        </a:p>
      </dgm:t>
    </dgm:pt>
    <dgm:pt modelId="{94BDA3ED-3447-4419-BD29-D5269EA67DC1}" type="parTrans" cxnId="{6895F9F4-3EAD-4C38-9F97-A18D165975EA}">
      <dgm:prSet/>
      <dgm:spPr/>
      <dgm:t>
        <a:bodyPr/>
        <a:lstStyle/>
        <a:p>
          <a:endParaRPr lang="en-US"/>
        </a:p>
      </dgm:t>
    </dgm:pt>
    <dgm:pt modelId="{BF912DD4-ECDE-4696-9564-3173C51D3B10}" type="sibTrans" cxnId="{6895F9F4-3EAD-4C38-9F97-A18D165975EA}">
      <dgm:prSet/>
      <dgm:spPr/>
      <dgm:t>
        <a:bodyPr/>
        <a:lstStyle/>
        <a:p>
          <a:endParaRPr lang="en-US"/>
        </a:p>
      </dgm:t>
    </dgm:pt>
    <dgm:pt modelId="{03734A99-0B42-427C-85DA-1FC1921A53B2}">
      <dgm:prSet/>
      <dgm:spPr/>
      <dgm:t>
        <a:bodyPr/>
        <a:lstStyle/>
        <a:p>
          <a:r>
            <a:rPr lang="en-US"/>
            <a:t>Expanding Access to Medi-Cal</a:t>
          </a:r>
        </a:p>
      </dgm:t>
    </dgm:pt>
    <dgm:pt modelId="{65BDFF9B-86AD-43C4-A9E2-C7C440325DA8}" type="parTrans" cxnId="{D1D6E7AB-E925-4393-97DC-C25893460123}">
      <dgm:prSet/>
      <dgm:spPr/>
      <dgm:t>
        <a:bodyPr/>
        <a:lstStyle/>
        <a:p>
          <a:endParaRPr lang="en-US"/>
        </a:p>
      </dgm:t>
    </dgm:pt>
    <dgm:pt modelId="{BA3CA1DD-E362-4B2A-9C6A-7931CDB8C126}" type="sibTrans" cxnId="{D1D6E7AB-E925-4393-97DC-C25893460123}">
      <dgm:prSet/>
      <dgm:spPr/>
      <dgm:t>
        <a:bodyPr/>
        <a:lstStyle/>
        <a:p>
          <a:endParaRPr lang="en-US"/>
        </a:p>
      </dgm:t>
    </dgm:pt>
    <dgm:pt modelId="{D097FEBE-A20E-42FC-8E36-C4D3558CFDD3}">
      <dgm:prSet/>
      <dgm:spPr/>
      <dgm:t>
        <a:bodyPr/>
        <a:lstStyle/>
        <a:p>
          <a:r>
            <a:rPr lang="en-US"/>
            <a:t>Expanding Coverage for Preventive Services</a:t>
          </a:r>
        </a:p>
      </dgm:t>
    </dgm:pt>
    <dgm:pt modelId="{B05433A7-F1DA-45CF-8FAF-14F76CAD3FF8}" type="parTrans" cxnId="{A2096CA0-0591-487D-91DF-58D7CAFB00C1}">
      <dgm:prSet/>
      <dgm:spPr/>
      <dgm:t>
        <a:bodyPr/>
        <a:lstStyle/>
        <a:p>
          <a:endParaRPr lang="en-US"/>
        </a:p>
      </dgm:t>
    </dgm:pt>
    <dgm:pt modelId="{5443D30B-692C-4ABA-B9A3-66F9E6186D6E}" type="sibTrans" cxnId="{A2096CA0-0591-487D-91DF-58D7CAFB00C1}">
      <dgm:prSet/>
      <dgm:spPr/>
      <dgm:t>
        <a:bodyPr/>
        <a:lstStyle/>
        <a:p>
          <a:endParaRPr lang="en-US"/>
        </a:p>
      </dgm:t>
    </dgm:pt>
    <dgm:pt modelId="{4A45A7B5-3C47-48CE-8188-CAF0A74219D0}">
      <dgm:prSet/>
      <dgm:spPr/>
      <dgm:t>
        <a:bodyPr/>
        <a:lstStyle/>
        <a:p>
          <a:r>
            <a:rPr lang="en-US"/>
            <a:t>Improving Healthcare Financing</a:t>
          </a:r>
        </a:p>
      </dgm:t>
    </dgm:pt>
    <dgm:pt modelId="{E65551F1-15A1-4677-920E-F4913F8C46EF}" type="parTrans" cxnId="{0A90115A-3B2F-48D6-8A22-03C8E866E71A}">
      <dgm:prSet/>
      <dgm:spPr/>
      <dgm:t>
        <a:bodyPr/>
        <a:lstStyle/>
        <a:p>
          <a:endParaRPr lang="en-US"/>
        </a:p>
      </dgm:t>
    </dgm:pt>
    <dgm:pt modelId="{2621455A-5F7D-47EE-A9FE-390E1457CCCE}" type="sibTrans" cxnId="{0A90115A-3B2F-48D6-8A22-03C8E866E71A}">
      <dgm:prSet/>
      <dgm:spPr/>
      <dgm:t>
        <a:bodyPr/>
        <a:lstStyle/>
        <a:p>
          <a:endParaRPr lang="en-US"/>
        </a:p>
      </dgm:t>
    </dgm:pt>
    <dgm:pt modelId="{20A7AA7C-BA53-407B-99E8-3175CCF01194}" type="pres">
      <dgm:prSet presAssocID="{88E1568B-CE59-4904-B32D-4C810EA99405}" presName="vert0" presStyleCnt="0">
        <dgm:presLayoutVars>
          <dgm:dir/>
          <dgm:animOne val="branch"/>
          <dgm:animLvl val="lvl"/>
        </dgm:presLayoutVars>
      </dgm:prSet>
      <dgm:spPr/>
    </dgm:pt>
    <dgm:pt modelId="{4BD10EB9-BB36-4B34-977C-08DCB835153F}" type="pres">
      <dgm:prSet presAssocID="{9FE46DD7-F744-429B-97B7-4583A042F10E}" presName="thickLine" presStyleLbl="alignNode1" presStyleIdx="0" presStyleCnt="4"/>
      <dgm:spPr/>
    </dgm:pt>
    <dgm:pt modelId="{8CFEEE4F-CE13-409E-9942-0B23359F8195}" type="pres">
      <dgm:prSet presAssocID="{9FE46DD7-F744-429B-97B7-4583A042F10E}" presName="horz1" presStyleCnt="0"/>
      <dgm:spPr/>
    </dgm:pt>
    <dgm:pt modelId="{B8224352-2895-4509-A7C0-9B9716112D8D}" type="pres">
      <dgm:prSet presAssocID="{9FE46DD7-F744-429B-97B7-4583A042F10E}" presName="tx1" presStyleLbl="revTx" presStyleIdx="0" presStyleCnt="4"/>
      <dgm:spPr/>
    </dgm:pt>
    <dgm:pt modelId="{D87A86CC-33C5-4EB4-8C62-511B236177AB}" type="pres">
      <dgm:prSet presAssocID="{9FE46DD7-F744-429B-97B7-4583A042F10E}" presName="vert1" presStyleCnt="0"/>
      <dgm:spPr/>
    </dgm:pt>
    <dgm:pt modelId="{1116EE55-AEB3-4EC7-9E0A-644572233E2A}" type="pres">
      <dgm:prSet presAssocID="{03734A99-0B42-427C-85DA-1FC1921A53B2}" presName="thickLine" presStyleLbl="alignNode1" presStyleIdx="1" presStyleCnt="4"/>
      <dgm:spPr/>
    </dgm:pt>
    <dgm:pt modelId="{74359C4F-787E-4592-B4FE-6DBB2BFE4014}" type="pres">
      <dgm:prSet presAssocID="{03734A99-0B42-427C-85DA-1FC1921A53B2}" presName="horz1" presStyleCnt="0"/>
      <dgm:spPr/>
    </dgm:pt>
    <dgm:pt modelId="{97661CB7-B3CC-43B8-BA3D-6A9526C322F8}" type="pres">
      <dgm:prSet presAssocID="{03734A99-0B42-427C-85DA-1FC1921A53B2}" presName="tx1" presStyleLbl="revTx" presStyleIdx="1" presStyleCnt="4"/>
      <dgm:spPr/>
    </dgm:pt>
    <dgm:pt modelId="{B2E12A78-6B0D-431D-AE4F-0A8F8BC78138}" type="pres">
      <dgm:prSet presAssocID="{03734A99-0B42-427C-85DA-1FC1921A53B2}" presName="vert1" presStyleCnt="0"/>
      <dgm:spPr/>
    </dgm:pt>
    <dgm:pt modelId="{A781F417-1F3E-4535-9024-A3C194B6DEA1}" type="pres">
      <dgm:prSet presAssocID="{D097FEBE-A20E-42FC-8E36-C4D3558CFDD3}" presName="thickLine" presStyleLbl="alignNode1" presStyleIdx="2" presStyleCnt="4"/>
      <dgm:spPr/>
    </dgm:pt>
    <dgm:pt modelId="{2D733289-934E-4108-B3A3-7A0CB4377EB5}" type="pres">
      <dgm:prSet presAssocID="{D097FEBE-A20E-42FC-8E36-C4D3558CFDD3}" presName="horz1" presStyleCnt="0"/>
      <dgm:spPr/>
    </dgm:pt>
    <dgm:pt modelId="{F70A8358-8CA3-4F29-B1B3-288BBCE67146}" type="pres">
      <dgm:prSet presAssocID="{D097FEBE-A20E-42FC-8E36-C4D3558CFDD3}" presName="tx1" presStyleLbl="revTx" presStyleIdx="2" presStyleCnt="4"/>
      <dgm:spPr/>
    </dgm:pt>
    <dgm:pt modelId="{1A2C09A2-216F-47B2-9732-65C00BC19586}" type="pres">
      <dgm:prSet presAssocID="{D097FEBE-A20E-42FC-8E36-C4D3558CFDD3}" presName="vert1" presStyleCnt="0"/>
      <dgm:spPr/>
    </dgm:pt>
    <dgm:pt modelId="{A09242CA-13BA-4266-BFE6-6F8A88448957}" type="pres">
      <dgm:prSet presAssocID="{4A45A7B5-3C47-48CE-8188-CAF0A74219D0}" presName="thickLine" presStyleLbl="alignNode1" presStyleIdx="3" presStyleCnt="4"/>
      <dgm:spPr/>
    </dgm:pt>
    <dgm:pt modelId="{9412D370-3F3D-4E67-AFED-43D2C9CE90AF}" type="pres">
      <dgm:prSet presAssocID="{4A45A7B5-3C47-48CE-8188-CAF0A74219D0}" presName="horz1" presStyleCnt="0"/>
      <dgm:spPr/>
    </dgm:pt>
    <dgm:pt modelId="{A4CAAD30-0673-4022-B112-01357111A82C}" type="pres">
      <dgm:prSet presAssocID="{4A45A7B5-3C47-48CE-8188-CAF0A74219D0}" presName="tx1" presStyleLbl="revTx" presStyleIdx="3" presStyleCnt="4"/>
      <dgm:spPr/>
    </dgm:pt>
    <dgm:pt modelId="{4B6DDFA6-7EFD-49D7-97AB-4A3AF876AAE2}" type="pres">
      <dgm:prSet presAssocID="{4A45A7B5-3C47-48CE-8188-CAF0A74219D0}" presName="vert1" presStyleCnt="0"/>
      <dgm:spPr/>
    </dgm:pt>
  </dgm:ptLst>
  <dgm:cxnLst>
    <dgm:cxn modelId="{6251E413-6C66-43CF-BBFA-7EC7CB1E2638}" type="presOf" srcId="{9FE46DD7-F744-429B-97B7-4583A042F10E}" destId="{B8224352-2895-4509-A7C0-9B9716112D8D}" srcOrd="0" destOrd="0" presId="urn:microsoft.com/office/officeart/2008/layout/LinedList"/>
    <dgm:cxn modelId="{0A90115A-3B2F-48D6-8A22-03C8E866E71A}" srcId="{88E1568B-CE59-4904-B32D-4C810EA99405}" destId="{4A45A7B5-3C47-48CE-8188-CAF0A74219D0}" srcOrd="3" destOrd="0" parTransId="{E65551F1-15A1-4677-920E-F4913F8C46EF}" sibTransId="{2621455A-5F7D-47EE-A9FE-390E1457CCCE}"/>
    <dgm:cxn modelId="{8912E97A-F3B5-4802-BB30-1447AA1231E0}" type="presOf" srcId="{4A45A7B5-3C47-48CE-8188-CAF0A74219D0}" destId="{A4CAAD30-0673-4022-B112-01357111A82C}" srcOrd="0" destOrd="0" presId="urn:microsoft.com/office/officeart/2008/layout/LinedList"/>
    <dgm:cxn modelId="{7BE03B7D-CF37-456B-821B-571AB191AAE4}" type="presOf" srcId="{D097FEBE-A20E-42FC-8E36-C4D3558CFDD3}" destId="{F70A8358-8CA3-4F29-B1B3-288BBCE67146}" srcOrd="0" destOrd="0" presId="urn:microsoft.com/office/officeart/2008/layout/LinedList"/>
    <dgm:cxn modelId="{A2096CA0-0591-487D-91DF-58D7CAFB00C1}" srcId="{88E1568B-CE59-4904-B32D-4C810EA99405}" destId="{D097FEBE-A20E-42FC-8E36-C4D3558CFDD3}" srcOrd="2" destOrd="0" parTransId="{B05433A7-F1DA-45CF-8FAF-14F76CAD3FF8}" sibTransId="{5443D30B-692C-4ABA-B9A3-66F9E6186D6E}"/>
    <dgm:cxn modelId="{D1D6E7AB-E925-4393-97DC-C25893460123}" srcId="{88E1568B-CE59-4904-B32D-4C810EA99405}" destId="{03734A99-0B42-427C-85DA-1FC1921A53B2}" srcOrd="1" destOrd="0" parTransId="{65BDFF9B-86AD-43C4-A9E2-C7C440325DA8}" sibTransId="{BA3CA1DD-E362-4B2A-9C6A-7931CDB8C126}"/>
    <dgm:cxn modelId="{5FE5D3CA-C62D-4537-9E20-83633D294D2F}" type="presOf" srcId="{88E1568B-CE59-4904-B32D-4C810EA99405}" destId="{20A7AA7C-BA53-407B-99E8-3175CCF01194}" srcOrd="0" destOrd="0" presId="urn:microsoft.com/office/officeart/2008/layout/LinedList"/>
    <dgm:cxn modelId="{864A68CB-945D-4629-9D96-EAA82DA73EF3}" type="presOf" srcId="{03734A99-0B42-427C-85DA-1FC1921A53B2}" destId="{97661CB7-B3CC-43B8-BA3D-6A9526C322F8}" srcOrd="0" destOrd="0" presId="urn:microsoft.com/office/officeart/2008/layout/LinedList"/>
    <dgm:cxn modelId="{6895F9F4-3EAD-4C38-9F97-A18D165975EA}" srcId="{88E1568B-CE59-4904-B32D-4C810EA99405}" destId="{9FE46DD7-F744-429B-97B7-4583A042F10E}" srcOrd="0" destOrd="0" parTransId="{94BDA3ED-3447-4419-BD29-D5269EA67DC1}" sibTransId="{BF912DD4-ECDE-4696-9564-3173C51D3B10}"/>
    <dgm:cxn modelId="{29FF0A19-5820-429B-B238-ADD1C9C1C5CF}" type="presParOf" srcId="{20A7AA7C-BA53-407B-99E8-3175CCF01194}" destId="{4BD10EB9-BB36-4B34-977C-08DCB835153F}" srcOrd="0" destOrd="0" presId="urn:microsoft.com/office/officeart/2008/layout/LinedList"/>
    <dgm:cxn modelId="{9427305E-DB51-4446-B718-71FBC0972C2E}" type="presParOf" srcId="{20A7AA7C-BA53-407B-99E8-3175CCF01194}" destId="{8CFEEE4F-CE13-409E-9942-0B23359F8195}" srcOrd="1" destOrd="0" presId="urn:microsoft.com/office/officeart/2008/layout/LinedList"/>
    <dgm:cxn modelId="{92F4443F-274C-4CE4-8E5E-593B4013A632}" type="presParOf" srcId="{8CFEEE4F-CE13-409E-9942-0B23359F8195}" destId="{B8224352-2895-4509-A7C0-9B9716112D8D}" srcOrd="0" destOrd="0" presId="urn:microsoft.com/office/officeart/2008/layout/LinedList"/>
    <dgm:cxn modelId="{8E4AA984-713B-4677-8BAC-86192E44A087}" type="presParOf" srcId="{8CFEEE4F-CE13-409E-9942-0B23359F8195}" destId="{D87A86CC-33C5-4EB4-8C62-511B236177AB}" srcOrd="1" destOrd="0" presId="urn:microsoft.com/office/officeart/2008/layout/LinedList"/>
    <dgm:cxn modelId="{C8AE0EA5-FCEF-46DF-B79A-8A34B0AE2BEE}" type="presParOf" srcId="{20A7AA7C-BA53-407B-99E8-3175CCF01194}" destId="{1116EE55-AEB3-4EC7-9E0A-644572233E2A}" srcOrd="2" destOrd="0" presId="urn:microsoft.com/office/officeart/2008/layout/LinedList"/>
    <dgm:cxn modelId="{D88E4D23-8D73-4B27-89DE-B4AA0E3534E0}" type="presParOf" srcId="{20A7AA7C-BA53-407B-99E8-3175CCF01194}" destId="{74359C4F-787E-4592-B4FE-6DBB2BFE4014}" srcOrd="3" destOrd="0" presId="urn:microsoft.com/office/officeart/2008/layout/LinedList"/>
    <dgm:cxn modelId="{B11F6ECE-B968-44C4-BF91-819325A9954E}" type="presParOf" srcId="{74359C4F-787E-4592-B4FE-6DBB2BFE4014}" destId="{97661CB7-B3CC-43B8-BA3D-6A9526C322F8}" srcOrd="0" destOrd="0" presId="urn:microsoft.com/office/officeart/2008/layout/LinedList"/>
    <dgm:cxn modelId="{640BE768-7F03-4FEF-86A2-7318E1132427}" type="presParOf" srcId="{74359C4F-787E-4592-B4FE-6DBB2BFE4014}" destId="{B2E12A78-6B0D-431D-AE4F-0A8F8BC78138}" srcOrd="1" destOrd="0" presId="urn:microsoft.com/office/officeart/2008/layout/LinedList"/>
    <dgm:cxn modelId="{87B6E8B2-C0AE-466E-B2D7-65EAEE90CA6E}" type="presParOf" srcId="{20A7AA7C-BA53-407B-99E8-3175CCF01194}" destId="{A781F417-1F3E-4535-9024-A3C194B6DEA1}" srcOrd="4" destOrd="0" presId="urn:microsoft.com/office/officeart/2008/layout/LinedList"/>
    <dgm:cxn modelId="{944092E5-2208-4B29-BEBA-797F3CE15CEC}" type="presParOf" srcId="{20A7AA7C-BA53-407B-99E8-3175CCF01194}" destId="{2D733289-934E-4108-B3A3-7A0CB4377EB5}" srcOrd="5" destOrd="0" presId="urn:microsoft.com/office/officeart/2008/layout/LinedList"/>
    <dgm:cxn modelId="{1AFC07A6-BBDF-49ED-9764-BEA3C35F858D}" type="presParOf" srcId="{2D733289-934E-4108-B3A3-7A0CB4377EB5}" destId="{F70A8358-8CA3-4F29-B1B3-288BBCE67146}" srcOrd="0" destOrd="0" presId="urn:microsoft.com/office/officeart/2008/layout/LinedList"/>
    <dgm:cxn modelId="{2D3EC5B5-2189-49AB-9B5E-74F3D9E9A34C}" type="presParOf" srcId="{2D733289-934E-4108-B3A3-7A0CB4377EB5}" destId="{1A2C09A2-216F-47B2-9732-65C00BC19586}" srcOrd="1" destOrd="0" presId="urn:microsoft.com/office/officeart/2008/layout/LinedList"/>
    <dgm:cxn modelId="{19DB08AB-CB5F-4B34-B6C3-3EFEE76E6CA4}" type="presParOf" srcId="{20A7AA7C-BA53-407B-99E8-3175CCF01194}" destId="{A09242CA-13BA-4266-BFE6-6F8A88448957}" srcOrd="6" destOrd="0" presId="urn:microsoft.com/office/officeart/2008/layout/LinedList"/>
    <dgm:cxn modelId="{B8258ECD-A968-4605-A86F-0F762DC0C9E4}" type="presParOf" srcId="{20A7AA7C-BA53-407B-99E8-3175CCF01194}" destId="{9412D370-3F3D-4E67-AFED-43D2C9CE90AF}" srcOrd="7" destOrd="0" presId="urn:microsoft.com/office/officeart/2008/layout/LinedList"/>
    <dgm:cxn modelId="{0A8B4100-A20C-49E3-9C0B-AD018A618C04}" type="presParOf" srcId="{9412D370-3F3D-4E67-AFED-43D2C9CE90AF}" destId="{A4CAAD30-0673-4022-B112-01357111A82C}" srcOrd="0" destOrd="0" presId="urn:microsoft.com/office/officeart/2008/layout/LinedList"/>
    <dgm:cxn modelId="{717F4722-CD45-491B-A7EE-8F621A1CAF21}" type="presParOf" srcId="{9412D370-3F3D-4E67-AFED-43D2C9CE90AF}" destId="{4B6DDFA6-7EFD-49D7-97AB-4A3AF876AAE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8A3D8D-2B3D-4A64-A631-9DDC405A00A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B1A97C3-F00B-4C79-8DB5-7536B8D02899}">
      <dgm:prSet/>
      <dgm:spPr/>
      <dgm:t>
        <a:bodyPr/>
        <a:lstStyle/>
        <a:p>
          <a:r>
            <a:rPr lang="en-US"/>
            <a:t>In-Home Supportive Services (IHSS) Expansion</a:t>
          </a:r>
        </a:p>
      </dgm:t>
    </dgm:pt>
    <dgm:pt modelId="{434BACD0-70E7-44B3-A9C8-F36264D1E23A}" type="parTrans" cxnId="{24EFA960-5B5C-4DD0-B5FA-194B12452649}">
      <dgm:prSet/>
      <dgm:spPr/>
      <dgm:t>
        <a:bodyPr/>
        <a:lstStyle/>
        <a:p>
          <a:endParaRPr lang="en-US"/>
        </a:p>
      </dgm:t>
    </dgm:pt>
    <dgm:pt modelId="{40423105-21C7-4CC1-866E-3A999866AF61}" type="sibTrans" cxnId="{24EFA960-5B5C-4DD0-B5FA-194B12452649}">
      <dgm:prSet/>
      <dgm:spPr/>
      <dgm:t>
        <a:bodyPr/>
        <a:lstStyle/>
        <a:p>
          <a:endParaRPr lang="en-US"/>
        </a:p>
      </dgm:t>
    </dgm:pt>
    <dgm:pt modelId="{B7A9F7BC-4AB9-4B5D-9A50-68359EC0A6FD}">
      <dgm:prSet/>
      <dgm:spPr/>
      <dgm:t>
        <a:bodyPr/>
        <a:lstStyle/>
        <a:p>
          <a:r>
            <a:rPr lang="en-US"/>
            <a:t>Medi-Cal Expansion for All</a:t>
          </a:r>
        </a:p>
      </dgm:t>
    </dgm:pt>
    <dgm:pt modelId="{516941B4-5E86-4E9B-BB79-35638E07552D}" type="parTrans" cxnId="{4699CD5F-52EE-44E7-8CFC-FF453A478E9A}">
      <dgm:prSet/>
      <dgm:spPr/>
      <dgm:t>
        <a:bodyPr/>
        <a:lstStyle/>
        <a:p>
          <a:endParaRPr lang="en-US"/>
        </a:p>
      </dgm:t>
    </dgm:pt>
    <dgm:pt modelId="{0EE27DFF-BB33-4DEE-AB4A-6B178FDB7617}" type="sibTrans" cxnId="{4699CD5F-52EE-44E7-8CFC-FF453A478E9A}">
      <dgm:prSet/>
      <dgm:spPr/>
      <dgm:t>
        <a:bodyPr/>
        <a:lstStyle/>
        <a:p>
          <a:endParaRPr lang="en-US"/>
        </a:p>
      </dgm:t>
    </dgm:pt>
    <dgm:pt modelId="{AE470F75-0A37-4450-8A8F-D5A80B256961}">
      <dgm:prSet/>
      <dgm:spPr/>
      <dgm:t>
        <a:bodyPr/>
        <a:lstStyle/>
        <a:p>
          <a:endParaRPr lang="en-US"/>
        </a:p>
      </dgm:t>
    </dgm:pt>
    <dgm:pt modelId="{F39A0632-15A9-43A3-876A-F12D227CD49C}" type="parTrans" cxnId="{D52B2768-24A8-42B9-A9F2-81F8EA45AE2E}">
      <dgm:prSet/>
      <dgm:spPr/>
      <dgm:t>
        <a:bodyPr/>
        <a:lstStyle/>
        <a:p>
          <a:endParaRPr lang="en-US"/>
        </a:p>
      </dgm:t>
    </dgm:pt>
    <dgm:pt modelId="{45D7F38A-9953-4D94-BA77-25228DAFBADE}" type="sibTrans" cxnId="{D52B2768-24A8-42B9-A9F2-81F8EA45AE2E}">
      <dgm:prSet/>
      <dgm:spPr/>
      <dgm:t>
        <a:bodyPr/>
        <a:lstStyle/>
        <a:p>
          <a:endParaRPr lang="en-US"/>
        </a:p>
      </dgm:t>
    </dgm:pt>
    <dgm:pt modelId="{62BA1D5A-01EC-44A6-B299-60A63258D30F}" type="pres">
      <dgm:prSet presAssocID="{A78A3D8D-2B3D-4A64-A631-9DDC405A00A7}" presName="linear" presStyleCnt="0">
        <dgm:presLayoutVars>
          <dgm:animLvl val="lvl"/>
          <dgm:resizeHandles val="exact"/>
        </dgm:presLayoutVars>
      </dgm:prSet>
      <dgm:spPr/>
    </dgm:pt>
    <dgm:pt modelId="{A418403A-F59B-43C2-9F37-FB63BD2287D3}" type="pres">
      <dgm:prSet presAssocID="{DB1A97C3-F00B-4C79-8DB5-7536B8D02899}" presName="parentText" presStyleLbl="node1" presStyleIdx="0" presStyleCnt="2" custLinFactY="187607" custLinFactNeighborX="1545" custLinFactNeighborY="200000">
        <dgm:presLayoutVars>
          <dgm:chMax val="0"/>
          <dgm:bulletEnabled val="1"/>
        </dgm:presLayoutVars>
      </dgm:prSet>
      <dgm:spPr/>
    </dgm:pt>
    <dgm:pt modelId="{30771368-C620-46CB-8C2D-1B62395B9EBC}" type="pres">
      <dgm:prSet presAssocID="{40423105-21C7-4CC1-866E-3A999866AF61}" presName="spacer" presStyleCnt="0"/>
      <dgm:spPr/>
    </dgm:pt>
    <dgm:pt modelId="{4F20BD6A-77F9-425D-890C-A28CA6DCCFA3}" type="pres">
      <dgm:prSet presAssocID="{B7A9F7BC-4AB9-4B5D-9A50-68359EC0A6FD}" presName="parentText" presStyleLbl="node1" presStyleIdx="1" presStyleCnt="2" custLinFactY="-19727" custLinFactNeighborX="579" custLinFactNeighborY="-100000">
        <dgm:presLayoutVars>
          <dgm:chMax val="0"/>
          <dgm:bulletEnabled val="1"/>
        </dgm:presLayoutVars>
      </dgm:prSet>
      <dgm:spPr/>
    </dgm:pt>
    <dgm:pt modelId="{5CD86513-2B39-4900-BA93-6B0709D5B738}" type="pres">
      <dgm:prSet presAssocID="{B7A9F7BC-4AB9-4B5D-9A50-68359EC0A6FD}" presName="childText" presStyleLbl="revTx" presStyleIdx="0" presStyleCnt="1">
        <dgm:presLayoutVars>
          <dgm:bulletEnabled val="1"/>
        </dgm:presLayoutVars>
      </dgm:prSet>
      <dgm:spPr/>
    </dgm:pt>
  </dgm:ptLst>
  <dgm:cxnLst>
    <dgm:cxn modelId="{7094A40C-81EB-4BD2-96F5-87FB65504EF7}" type="presOf" srcId="{DB1A97C3-F00B-4C79-8DB5-7536B8D02899}" destId="{A418403A-F59B-43C2-9F37-FB63BD2287D3}" srcOrd="0" destOrd="0" presId="urn:microsoft.com/office/officeart/2005/8/layout/vList2"/>
    <dgm:cxn modelId="{61E8740E-72E0-49C1-9997-796AD8462E1F}" type="presOf" srcId="{B7A9F7BC-4AB9-4B5D-9A50-68359EC0A6FD}" destId="{4F20BD6A-77F9-425D-890C-A28CA6DCCFA3}" srcOrd="0" destOrd="0" presId="urn:microsoft.com/office/officeart/2005/8/layout/vList2"/>
    <dgm:cxn modelId="{4699CD5F-52EE-44E7-8CFC-FF453A478E9A}" srcId="{A78A3D8D-2B3D-4A64-A631-9DDC405A00A7}" destId="{B7A9F7BC-4AB9-4B5D-9A50-68359EC0A6FD}" srcOrd="1" destOrd="0" parTransId="{516941B4-5E86-4E9B-BB79-35638E07552D}" sibTransId="{0EE27DFF-BB33-4DEE-AB4A-6B178FDB7617}"/>
    <dgm:cxn modelId="{24EFA960-5B5C-4DD0-B5FA-194B12452649}" srcId="{A78A3D8D-2B3D-4A64-A631-9DDC405A00A7}" destId="{DB1A97C3-F00B-4C79-8DB5-7536B8D02899}" srcOrd="0" destOrd="0" parTransId="{434BACD0-70E7-44B3-A9C8-F36264D1E23A}" sibTransId="{40423105-21C7-4CC1-866E-3A999866AF61}"/>
    <dgm:cxn modelId="{D52B2768-24A8-42B9-A9F2-81F8EA45AE2E}" srcId="{B7A9F7BC-4AB9-4B5D-9A50-68359EC0A6FD}" destId="{AE470F75-0A37-4450-8A8F-D5A80B256961}" srcOrd="0" destOrd="0" parTransId="{F39A0632-15A9-43A3-876A-F12D227CD49C}" sibTransId="{45D7F38A-9953-4D94-BA77-25228DAFBADE}"/>
    <dgm:cxn modelId="{9024EA48-E6B8-4A8E-85F0-44EC612A13C2}" type="presOf" srcId="{AE470F75-0A37-4450-8A8F-D5A80B256961}" destId="{5CD86513-2B39-4900-BA93-6B0709D5B738}" srcOrd="0" destOrd="0" presId="urn:microsoft.com/office/officeart/2005/8/layout/vList2"/>
    <dgm:cxn modelId="{6FF8ACB9-6490-4F55-BB3B-61FF634BB898}" type="presOf" srcId="{A78A3D8D-2B3D-4A64-A631-9DDC405A00A7}" destId="{62BA1D5A-01EC-44A6-B299-60A63258D30F}" srcOrd="0" destOrd="0" presId="urn:microsoft.com/office/officeart/2005/8/layout/vList2"/>
    <dgm:cxn modelId="{527CECE4-09A4-4593-A864-4AB852BEC148}" type="presParOf" srcId="{62BA1D5A-01EC-44A6-B299-60A63258D30F}" destId="{A418403A-F59B-43C2-9F37-FB63BD2287D3}" srcOrd="0" destOrd="0" presId="urn:microsoft.com/office/officeart/2005/8/layout/vList2"/>
    <dgm:cxn modelId="{0860E5CB-2226-4534-A782-30D52D0D57CD}" type="presParOf" srcId="{62BA1D5A-01EC-44A6-B299-60A63258D30F}" destId="{30771368-C620-46CB-8C2D-1B62395B9EBC}" srcOrd="1" destOrd="0" presId="urn:microsoft.com/office/officeart/2005/8/layout/vList2"/>
    <dgm:cxn modelId="{0067B9B7-2AE4-4898-B5DB-7D7F78B4E181}" type="presParOf" srcId="{62BA1D5A-01EC-44A6-B299-60A63258D30F}" destId="{4F20BD6A-77F9-425D-890C-A28CA6DCCFA3}" srcOrd="2" destOrd="0" presId="urn:microsoft.com/office/officeart/2005/8/layout/vList2"/>
    <dgm:cxn modelId="{88FE0828-354B-47A6-BE80-71EF2B376FC1}" type="presParOf" srcId="{62BA1D5A-01EC-44A6-B299-60A63258D30F}" destId="{5CD86513-2B39-4900-BA93-6B0709D5B738}"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249F3F-05BF-404B-A7D2-25E9BC405F05}"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C6F21DD7-5D39-41FE-8B07-0F09038AA32C}">
      <dgm:prSet/>
      <dgm:spPr/>
      <dgm:t>
        <a:bodyPr/>
        <a:lstStyle/>
        <a:p>
          <a:pPr>
            <a:defRPr b="1"/>
          </a:pPr>
          <a:r>
            <a:rPr lang="en-US"/>
            <a:t>       2021–2022</a:t>
          </a:r>
        </a:p>
      </dgm:t>
    </dgm:pt>
    <dgm:pt modelId="{D627ADBE-391F-4121-BE55-7F20FEF6197D}" type="parTrans" cxnId="{BA605D7F-5D33-4DD9-BEAD-6BB43FB74234}">
      <dgm:prSet/>
      <dgm:spPr/>
      <dgm:t>
        <a:bodyPr/>
        <a:lstStyle/>
        <a:p>
          <a:endParaRPr lang="en-US"/>
        </a:p>
      </dgm:t>
    </dgm:pt>
    <dgm:pt modelId="{B8E1B184-9C91-4297-AE72-205407F3A1B8}" type="sibTrans" cxnId="{BA605D7F-5D33-4DD9-BEAD-6BB43FB74234}">
      <dgm:prSet/>
      <dgm:spPr/>
      <dgm:t>
        <a:bodyPr/>
        <a:lstStyle/>
        <a:p>
          <a:endParaRPr lang="en-US"/>
        </a:p>
      </dgm:t>
    </dgm:pt>
    <dgm:pt modelId="{7A98663D-0CDA-4A0F-BBA5-65E65B92FC79}">
      <dgm:prSet custT="1"/>
      <dgm:spPr/>
      <dgm:t>
        <a:bodyPr/>
        <a:lstStyle/>
        <a:p>
          <a:r>
            <a:rPr lang="en-US" sz="2000"/>
            <a:t>The Medi-Cal budget is $123.8 billion ($26.8 billion General Fund) in 2021-22 and $132.7 billion ($34.9 billion General Fund) in 2022-23. </a:t>
          </a:r>
        </a:p>
      </dgm:t>
    </dgm:pt>
    <dgm:pt modelId="{6A6B6F93-C793-4B98-B708-EBF837EC192C}" type="parTrans" cxnId="{81FF5C1A-28E9-4820-87E1-BF2C016DDCD0}">
      <dgm:prSet/>
      <dgm:spPr/>
      <dgm:t>
        <a:bodyPr/>
        <a:lstStyle/>
        <a:p>
          <a:endParaRPr lang="en-US"/>
        </a:p>
      </dgm:t>
    </dgm:pt>
    <dgm:pt modelId="{F1D17E71-F56D-40C4-AA00-6181053F0A63}" type="sibTrans" cxnId="{81FF5C1A-28E9-4820-87E1-BF2C016DDCD0}">
      <dgm:prSet/>
      <dgm:spPr/>
      <dgm:t>
        <a:bodyPr/>
        <a:lstStyle/>
        <a:p>
          <a:endParaRPr lang="en-US"/>
        </a:p>
      </dgm:t>
    </dgm:pt>
    <dgm:pt modelId="{3731824E-B7F1-48C0-9B8A-8628F06FD707}">
      <dgm:prSet/>
      <dgm:spPr/>
      <dgm:t>
        <a:bodyPr/>
        <a:lstStyle/>
        <a:p>
          <a:pPr>
            <a:defRPr b="1"/>
          </a:pPr>
          <a:r>
            <a:rPr lang="en-US"/>
            <a:t>        2021–2022</a:t>
          </a:r>
        </a:p>
      </dgm:t>
    </dgm:pt>
    <dgm:pt modelId="{7B3FAA6B-54DF-413E-BB79-F2D888B03B59}" type="parTrans" cxnId="{1A961637-5598-4A13-AE1D-6CF30F4047F6}">
      <dgm:prSet/>
      <dgm:spPr/>
      <dgm:t>
        <a:bodyPr/>
        <a:lstStyle/>
        <a:p>
          <a:endParaRPr lang="en-US"/>
        </a:p>
      </dgm:t>
    </dgm:pt>
    <dgm:pt modelId="{19ABBD9C-3261-4144-AE13-31651CA5422B}" type="sibTrans" cxnId="{1A961637-5598-4A13-AE1D-6CF30F4047F6}">
      <dgm:prSet/>
      <dgm:spPr/>
      <dgm:t>
        <a:bodyPr/>
        <a:lstStyle/>
        <a:p>
          <a:endParaRPr lang="en-US"/>
        </a:p>
      </dgm:t>
    </dgm:pt>
    <dgm:pt modelId="{62958AF4-185E-4B9F-872E-CFBDAAE921BE}">
      <dgm:prSet custT="1"/>
      <dgm:spPr/>
      <dgm:t>
        <a:bodyPr/>
        <a:lstStyle/>
        <a:p>
          <a:r>
            <a:rPr lang="en-US" sz="2000"/>
            <a:t>The Governor’s Budget assumes that caseload will increase by approximately 8.3 percent from 2020-21 to 2021-22 and decrease by 3 percent from 2021-22 to 2022-23. </a:t>
          </a:r>
        </a:p>
      </dgm:t>
    </dgm:pt>
    <dgm:pt modelId="{46CD57D5-9A60-421D-8466-7A3DC74DC556}" type="parTrans" cxnId="{759A19D8-32A2-4C44-A248-A38A5AB73C98}">
      <dgm:prSet/>
      <dgm:spPr/>
      <dgm:t>
        <a:bodyPr/>
        <a:lstStyle/>
        <a:p>
          <a:endParaRPr lang="en-US"/>
        </a:p>
      </dgm:t>
    </dgm:pt>
    <dgm:pt modelId="{C530B18C-D6AA-44EB-BF65-FE42CB646D5B}" type="sibTrans" cxnId="{759A19D8-32A2-4C44-A248-A38A5AB73C98}">
      <dgm:prSet/>
      <dgm:spPr/>
      <dgm:t>
        <a:bodyPr/>
        <a:lstStyle/>
        <a:p>
          <a:endParaRPr lang="en-US"/>
        </a:p>
      </dgm:t>
    </dgm:pt>
    <dgm:pt modelId="{5E1E9609-2FA0-4455-B75A-CA63367908EA}">
      <dgm:prSet/>
      <dgm:spPr/>
      <dgm:t>
        <a:bodyPr/>
        <a:lstStyle/>
        <a:p>
          <a:pPr>
            <a:defRPr b="1"/>
          </a:pPr>
          <a:r>
            <a:rPr lang="en-US"/>
            <a:t>2022–2023</a:t>
          </a:r>
        </a:p>
      </dgm:t>
    </dgm:pt>
    <dgm:pt modelId="{A3D8027A-9492-4ABE-8D15-505F0A43ABCA}" type="parTrans" cxnId="{FE84A579-3A94-4983-B83C-8496B51C4FE3}">
      <dgm:prSet/>
      <dgm:spPr/>
      <dgm:t>
        <a:bodyPr/>
        <a:lstStyle/>
        <a:p>
          <a:endParaRPr lang="en-US"/>
        </a:p>
      </dgm:t>
    </dgm:pt>
    <dgm:pt modelId="{E5DBA4D2-F621-4BCF-83F7-3E2970FF5257}" type="sibTrans" cxnId="{FE84A579-3A94-4983-B83C-8496B51C4FE3}">
      <dgm:prSet/>
      <dgm:spPr/>
      <dgm:t>
        <a:bodyPr/>
        <a:lstStyle/>
        <a:p>
          <a:endParaRPr lang="en-US"/>
        </a:p>
      </dgm:t>
    </dgm:pt>
    <dgm:pt modelId="{575FF064-D8D7-4A6C-8ECB-E86AE45A19F3}">
      <dgm:prSet custT="1"/>
      <dgm:spPr/>
      <dgm:t>
        <a:bodyPr/>
        <a:lstStyle/>
        <a:p>
          <a:r>
            <a:rPr lang="en-US" sz="2000"/>
            <a:t>Medi-Cal is projected to cover approximately 14.2 million Californians in 2022-23, over one-third of the state’s population. </a:t>
          </a:r>
        </a:p>
      </dgm:t>
    </dgm:pt>
    <dgm:pt modelId="{EA09CF18-54FC-4D87-ADE6-8F0F65F198DA}" type="parTrans" cxnId="{A1D6878D-CA18-4786-8DEE-779739561228}">
      <dgm:prSet/>
      <dgm:spPr/>
      <dgm:t>
        <a:bodyPr/>
        <a:lstStyle/>
        <a:p>
          <a:endParaRPr lang="en-US"/>
        </a:p>
      </dgm:t>
    </dgm:pt>
    <dgm:pt modelId="{D0485EAB-A212-4DE5-8D50-CF96490F007E}" type="sibTrans" cxnId="{A1D6878D-CA18-4786-8DEE-779739561228}">
      <dgm:prSet/>
      <dgm:spPr/>
      <dgm:t>
        <a:bodyPr/>
        <a:lstStyle/>
        <a:p>
          <a:endParaRPr lang="en-US"/>
        </a:p>
      </dgm:t>
    </dgm:pt>
    <dgm:pt modelId="{D8300DBC-ADF1-4FD4-8EA4-18820F34B2F8}" type="pres">
      <dgm:prSet presAssocID="{AC249F3F-05BF-404B-A7D2-25E9BC405F05}" presName="root" presStyleCnt="0">
        <dgm:presLayoutVars>
          <dgm:chMax/>
          <dgm:chPref/>
          <dgm:animLvl val="lvl"/>
        </dgm:presLayoutVars>
      </dgm:prSet>
      <dgm:spPr/>
    </dgm:pt>
    <dgm:pt modelId="{BB73DC06-8C3C-4830-8990-7F0C618193C0}" type="pres">
      <dgm:prSet presAssocID="{AC249F3F-05BF-404B-A7D2-25E9BC405F05}" presName="divider" presStyleLbl="fgAcc1" presStyleIdx="0" presStyleCnt="4"/>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3D9D4AC6-4B19-4034-8661-674F893A35C5}" type="pres">
      <dgm:prSet presAssocID="{AC249F3F-05BF-404B-A7D2-25E9BC405F05}" presName="nodes" presStyleCnt="0">
        <dgm:presLayoutVars>
          <dgm:chMax/>
          <dgm:chPref/>
          <dgm:animLvl val="lvl"/>
        </dgm:presLayoutVars>
      </dgm:prSet>
      <dgm:spPr/>
    </dgm:pt>
    <dgm:pt modelId="{4B7BE7BC-5C85-4A21-8EB5-C2511C20DE78}" type="pres">
      <dgm:prSet presAssocID="{C6F21DD7-5D39-41FE-8B07-0F09038AA32C}" presName="composite" presStyleCnt="0"/>
      <dgm:spPr/>
    </dgm:pt>
    <dgm:pt modelId="{A5FCDE4D-46FE-45C1-BE64-B52266DAAFAD}" type="pres">
      <dgm:prSet presAssocID="{C6F21DD7-5D39-41FE-8B07-0F09038AA32C}" presName="ConnectorPoint" presStyleLbl="lnNode1" presStyleIdx="0" presStyleCnt="3"/>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616EBE32-2B6D-4A69-AEC7-304B66604C08}" type="pres">
      <dgm:prSet presAssocID="{C6F21DD7-5D39-41FE-8B07-0F09038AA32C}" presName="DropPinPlaceHolder" presStyleCnt="0"/>
      <dgm:spPr/>
    </dgm:pt>
    <dgm:pt modelId="{D1B624E3-C89F-405C-8CB4-590AF8436875}" type="pres">
      <dgm:prSet presAssocID="{C6F21DD7-5D39-41FE-8B07-0F09038AA32C}" presName="DropPin" presStyleLbl="alignNode1" presStyleIdx="0" presStyleCnt="3"/>
      <dgm:spPr/>
    </dgm:pt>
    <dgm:pt modelId="{486194D8-8110-46AE-90FC-721C61F9A41C}" type="pres">
      <dgm:prSet presAssocID="{C6F21DD7-5D39-41FE-8B07-0F09038AA32C}" presName="Ellipse" presStyleLbl="fgAcc1" presStyleIdx="1" presStyleCnt="4"/>
      <dgm:spPr>
        <a:solidFill>
          <a:schemeClr val="lt1">
            <a:alpha val="90000"/>
            <a:hueOff val="0"/>
            <a:satOff val="0"/>
            <a:lumOff val="0"/>
            <a:alphaOff val="0"/>
          </a:schemeClr>
        </a:solidFill>
        <a:ln w="15875" cap="flat" cmpd="sng" algn="ctr">
          <a:noFill/>
          <a:prstDash val="solid"/>
        </a:ln>
        <a:effectLst/>
      </dgm:spPr>
    </dgm:pt>
    <dgm:pt modelId="{3D5034FC-7490-494E-A332-9F72A2F543A3}" type="pres">
      <dgm:prSet presAssocID="{C6F21DD7-5D39-41FE-8B07-0F09038AA32C}" presName="L2TextContainer" presStyleLbl="revTx" presStyleIdx="0" presStyleCnt="6">
        <dgm:presLayoutVars>
          <dgm:bulletEnabled val="1"/>
        </dgm:presLayoutVars>
      </dgm:prSet>
      <dgm:spPr/>
    </dgm:pt>
    <dgm:pt modelId="{774EF921-B44E-4B7C-8263-4B556FCFD5E5}" type="pres">
      <dgm:prSet presAssocID="{C6F21DD7-5D39-41FE-8B07-0F09038AA32C}" presName="L1TextContainer" presStyleLbl="revTx" presStyleIdx="1" presStyleCnt="6" custScaleX="120106" custScaleY="98291">
        <dgm:presLayoutVars>
          <dgm:chMax val="1"/>
          <dgm:chPref val="1"/>
          <dgm:bulletEnabled val="1"/>
        </dgm:presLayoutVars>
      </dgm:prSet>
      <dgm:spPr/>
    </dgm:pt>
    <dgm:pt modelId="{B484F5B5-F0EB-4378-B960-8B24827DB10F}" type="pres">
      <dgm:prSet presAssocID="{C6F21DD7-5D39-41FE-8B07-0F09038AA32C}" presName="ConnectLine" presStyleLbl="sibTrans1D1" presStyleIdx="0" presStyleCnt="3"/>
      <dgm:spPr>
        <a:noFill/>
        <a:ln w="12700" cap="flat" cmpd="sng" algn="ctr">
          <a:solidFill>
            <a:schemeClr val="accent2">
              <a:hueOff val="0"/>
              <a:satOff val="0"/>
              <a:lumOff val="0"/>
              <a:alphaOff val="0"/>
            </a:schemeClr>
          </a:solidFill>
          <a:prstDash val="dash"/>
        </a:ln>
        <a:effectLst/>
      </dgm:spPr>
    </dgm:pt>
    <dgm:pt modelId="{78508245-7AC4-4D25-BF03-4A95A5AD6FAA}" type="pres">
      <dgm:prSet presAssocID="{C6F21DD7-5D39-41FE-8B07-0F09038AA32C}" presName="EmptyPlaceHolder" presStyleCnt="0"/>
      <dgm:spPr/>
    </dgm:pt>
    <dgm:pt modelId="{3F8F4108-2665-4A51-933B-97B8E680A34B}" type="pres">
      <dgm:prSet presAssocID="{B8E1B184-9C91-4297-AE72-205407F3A1B8}" presName="spaceBetweenRectangles" presStyleCnt="0"/>
      <dgm:spPr/>
    </dgm:pt>
    <dgm:pt modelId="{3E76C49F-87D0-49A3-A86C-EE6078349821}" type="pres">
      <dgm:prSet presAssocID="{3731824E-B7F1-48C0-9B8A-8628F06FD707}" presName="composite" presStyleCnt="0"/>
      <dgm:spPr/>
    </dgm:pt>
    <dgm:pt modelId="{AD7EEEB4-BA2A-4E5F-BDFD-7643DD0339DD}" type="pres">
      <dgm:prSet presAssocID="{3731824E-B7F1-48C0-9B8A-8628F06FD707}" presName="ConnectorPoint" presStyleLbl="lnNode1" presStyleIdx="1" presStyleCnt="3"/>
      <dgm:spPr>
        <a:solidFill>
          <a:schemeClr val="accent2">
            <a:hueOff val="-661686"/>
            <a:satOff val="746"/>
            <a:lumOff val="1765"/>
            <a:alphaOff val="0"/>
          </a:schemeClr>
        </a:solidFill>
        <a:ln w="6350" cap="flat" cmpd="sng" algn="ctr">
          <a:solidFill>
            <a:schemeClr val="lt1">
              <a:hueOff val="0"/>
              <a:satOff val="0"/>
              <a:lumOff val="0"/>
              <a:alphaOff val="0"/>
            </a:schemeClr>
          </a:solidFill>
          <a:prstDash val="solid"/>
        </a:ln>
        <a:effectLst/>
      </dgm:spPr>
    </dgm:pt>
    <dgm:pt modelId="{8B0E491A-BDBC-42D8-9439-667DD43BFC67}" type="pres">
      <dgm:prSet presAssocID="{3731824E-B7F1-48C0-9B8A-8628F06FD707}" presName="DropPinPlaceHolder" presStyleCnt="0"/>
      <dgm:spPr/>
    </dgm:pt>
    <dgm:pt modelId="{EE510364-985D-444D-B53E-FDD46024C797}" type="pres">
      <dgm:prSet presAssocID="{3731824E-B7F1-48C0-9B8A-8628F06FD707}" presName="DropPin" presStyleLbl="alignNode1" presStyleIdx="1" presStyleCnt="3"/>
      <dgm:spPr/>
    </dgm:pt>
    <dgm:pt modelId="{39665F38-E7CB-41D0-BFF5-2DE77483BD10}" type="pres">
      <dgm:prSet presAssocID="{3731824E-B7F1-48C0-9B8A-8628F06FD707}" presName="Ellipse" presStyleLbl="fgAcc1" presStyleIdx="2" presStyleCnt="4"/>
      <dgm:spPr>
        <a:solidFill>
          <a:schemeClr val="lt1">
            <a:alpha val="90000"/>
            <a:hueOff val="0"/>
            <a:satOff val="0"/>
            <a:lumOff val="0"/>
            <a:alphaOff val="0"/>
          </a:schemeClr>
        </a:solidFill>
        <a:ln w="15875" cap="flat" cmpd="sng" algn="ctr">
          <a:noFill/>
          <a:prstDash val="solid"/>
        </a:ln>
        <a:effectLst/>
      </dgm:spPr>
    </dgm:pt>
    <dgm:pt modelId="{19160750-6762-4373-8577-403C28388CC0}" type="pres">
      <dgm:prSet presAssocID="{3731824E-B7F1-48C0-9B8A-8628F06FD707}" presName="L2TextContainer" presStyleLbl="revTx" presStyleIdx="2" presStyleCnt="6">
        <dgm:presLayoutVars>
          <dgm:bulletEnabled val="1"/>
        </dgm:presLayoutVars>
      </dgm:prSet>
      <dgm:spPr/>
    </dgm:pt>
    <dgm:pt modelId="{FC146999-5C3B-46AF-9C77-2D51597475B2}" type="pres">
      <dgm:prSet presAssocID="{3731824E-B7F1-48C0-9B8A-8628F06FD707}" presName="L1TextContainer" presStyleLbl="revTx" presStyleIdx="3" presStyleCnt="6" custScaleX="124189" custLinFactNeighborX="-391" custLinFactNeighborY="10576">
        <dgm:presLayoutVars>
          <dgm:chMax val="1"/>
          <dgm:chPref val="1"/>
          <dgm:bulletEnabled val="1"/>
        </dgm:presLayoutVars>
      </dgm:prSet>
      <dgm:spPr/>
    </dgm:pt>
    <dgm:pt modelId="{C3B2B927-5505-4148-A3FB-15FC2D0A552D}" type="pres">
      <dgm:prSet presAssocID="{3731824E-B7F1-48C0-9B8A-8628F06FD707}" presName="ConnectLine" presStyleLbl="sibTrans1D1" presStyleIdx="1" presStyleCnt="3"/>
      <dgm:spPr>
        <a:noFill/>
        <a:ln w="12700" cap="flat" cmpd="sng" algn="ctr">
          <a:solidFill>
            <a:schemeClr val="accent2">
              <a:hueOff val="-661686"/>
              <a:satOff val="746"/>
              <a:lumOff val="1765"/>
              <a:alphaOff val="0"/>
            </a:schemeClr>
          </a:solidFill>
          <a:prstDash val="dash"/>
        </a:ln>
        <a:effectLst/>
      </dgm:spPr>
    </dgm:pt>
    <dgm:pt modelId="{7BDE633B-2CD6-48B9-973A-E3A32A3AE9F2}" type="pres">
      <dgm:prSet presAssocID="{3731824E-B7F1-48C0-9B8A-8628F06FD707}" presName="EmptyPlaceHolder" presStyleCnt="0"/>
      <dgm:spPr/>
    </dgm:pt>
    <dgm:pt modelId="{597728D1-4C23-4CFF-A600-5DD6AED9BAC8}" type="pres">
      <dgm:prSet presAssocID="{19ABBD9C-3261-4144-AE13-31651CA5422B}" presName="spaceBetweenRectangles" presStyleCnt="0"/>
      <dgm:spPr/>
    </dgm:pt>
    <dgm:pt modelId="{31BFEF53-52E2-41B8-9764-F9B3E28782F8}" type="pres">
      <dgm:prSet presAssocID="{5E1E9609-2FA0-4455-B75A-CA63367908EA}" presName="composite" presStyleCnt="0"/>
      <dgm:spPr/>
    </dgm:pt>
    <dgm:pt modelId="{6B4D0CDD-FF67-4279-A477-1BF061DEFE53}" type="pres">
      <dgm:prSet presAssocID="{5E1E9609-2FA0-4455-B75A-CA63367908EA}" presName="ConnectorPoint" presStyleLbl="lnNode1" presStyleIdx="2" presStyleCnt="3"/>
      <dgm:spPr>
        <a:solidFill>
          <a:schemeClr val="accent2">
            <a:hueOff val="-1323373"/>
            <a:satOff val="1492"/>
            <a:lumOff val="3530"/>
            <a:alphaOff val="0"/>
          </a:schemeClr>
        </a:solidFill>
        <a:ln w="6350" cap="flat" cmpd="sng" algn="ctr">
          <a:solidFill>
            <a:schemeClr val="lt1">
              <a:hueOff val="0"/>
              <a:satOff val="0"/>
              <a:lumOff val="0"/>
              <a:alphaOff val="0"/>
            </a:schemeClr>
          </a:solidFill>
          <a:prstDash val="solid"/>
        </a:ln>
        <a:effectLst/>
      </dgm:spPr>
    </dgm:pt>
    <dgm:pt modelId="{65DD677D-B05B-43CD-A4C7-9C6781AEAA06}" type="pres">
      <dgm:prSet presAssocID="{5E1E9609-2FA0-4455-B75A-CA63367908EA}" presName="DropPinPlaceHolder" presStyleCnt="0"/>
      <dgm:spPr/>
    </dgm:pt>
    <dgm:pt modelId="{055E2634-17E5-4CAE-A782-EFF74CCBA880}" type="pres">
      <dgm:prSet presAssocID="{5E1E9609-2FA0-4455-B75A-CA63367908EA}" presName="DropPin" presStyleLbl="alignNode1" presStyleIdx="2" presStyleCnt="3"/>
      <dgm:spPr/>
    </dgm:pt>
    <dgm:pt modelId="{9CB598AB-F33B-4D2D-9E2E-8F28D445B811}" type="pres">
      <dgm:prSet presAssocID="{5E1E9609-2FA0-4455-B75A-CA63367908EA}" presName="Ellipse" presStyleLbl="fgAcc1" presStyleIdx="3" presStyleCnt="4"/>
      <dgm:spPr>
        <a:solidFill>
          <a:schemeClr val="lt1">
            <a:alpha val="90000"/>
            <a:hueOff val="0"/>
            <a:satOff val="0"/>
            <a:lumOff val="0"/>
            <a:alphaOff val="0"/>
          </a:schemeClr>
        </a:solidFill>
        <a:ln w="15875" cap="flat" cmpd="sng" algn="ctr">
          <a:noFill/>
          <a:prstDash val="solid"/>
        </a:ln>
        <a:effectLst/>
      </dgm:spPr>
    </dgm:pt>
    <dgm:pt modelId="{AF9AD02C-FEE5-4CDC-A74B-D60A715B66AC}" type="pres">
      <dgm:prSet presAssocID="{5E1E9609-2FA0-4455-B75A-CA63367908EA}" presName="L2TextContainer" presStyleLbl="revTx" presStyleIdx="4" presStyleCnt="6">
        <dgm:presLayoutVars>
          <dgm:bulletEnabled val="1"/>
        </dgm:presLayoutVars>
      </dgm:prSet>
      <dgm:spPr/>
    </dgm:pt>
    <dgm:pt modelId="{B0E141E5-E6C3-4212-8601-EA06E4641DB6}" type="pres">
      <dgm:prSet presAssocID="{5E1E9609-2FA0-4455-B75A-CA63367908EA}" presName="L1TextContainer" presStyleLbl="revTx" presStyleIdx="5" presStyleCnt="6">
        <dgm:presLayoutVars>
          <dgm:chMax val="1"/>
          <dgm:chPref val="1"/>
          <dgm:bulletEnabled val="1"/>
        </dgm:presLayoutVars>
      </dgm:prSet>
      <dgm:spPr/>
    </dgm:pt>
    <dgm:pt modelId="{CB7AF4E0-4AB2-4CE6-9E27-6B5969979A50}" type="pres">
      <dgm:prSet presAssocID="{5E1E9609-2FA0-4455-B75A-CA63367908EA}" presName="ConnectLine" presStyleLbl="sibTrans1D1" presStyleIdx="2" presStyleCnt="3"/>
      <dgm:spPr>
        <a:noFill/>
        <a:ln w="12700" cap="flat" cmpd="sng" algn="ctr">
          <a:solidFill>
            <a:schemeClr val="accent2">
              <a:hueOff val="-1323373"/>
              <a:satOff val="1492"/>
              <a:lumOff val="3530"/>
              <a:alphaOff val="0"/>
            </a:schemeClr>
          </a:solidFill>
          <a:prstDash val="dash"/>
        </a:ln>
        <a:effectLst/>
      </dgm:spPr>
    </dgm:pt>
    <dgm:pt modelId="{982EC7A0-29D4-42B8-B5F8-4E7A2411DF8D}" type="pres">
      <dgm:prSet presAssocID="{5E1E9609-2FA0-4455-B75A-CA63367908EA}" presName="EmptyPlaceHolder" presStyleCnt="0"/>
      <dgm:spPr/>
    </dgm:pt>
  </dgm:ptLst>
  <dgm:cxnLst>
    <dgm:cxn modelId="{51353C15-E978-4AC9-8B29-92A460034FB1}" type="presOf" srcId="{3731824E-B7F1-48C0-9B8A-8628F06FD707}" destId="{FC146999-5C3B-46AF-9C77-2D51597475B2}" srcOrd="0" destOrd="0" presId="urn:microsoft.com/office/officeart/2017/3/layout/DropPinTimeline"/>
    <dgm:cxn modelId="{C5A25815-619D-42C2-A87A-BC4499F1E001}" type="presOf" srcId="{AC249F3F-05BF-404B-A7D2-25E9BC405F05}" destId="{D8300DBC-ADF1-4FD4-8EA4-18820F34B2F8}" srcOrd="0" destOrd="0" presId="urn:microsoft.com/office/officeart/2017/3/layout/DropPinTimeline"/>
    <dgm:cxn modelId="{81FF5C1A-28E9-4820-87E1-BF2C016DDCD0}" srcId="{C6F21DD7-5D39-41FE-8B07-0F09038AA32C}" destId="{7A98663D-0CDA-4A0F-BBA5-65E65B92FC79}" srcOrd="0" destOrd="0" parTransId="{6A6B6F93-C793-4B98-B708-EBF837EC192C}" sibTransId="{F1D17E71-F56D-40C4-AA00-6181053F0A63}"/>
    <dgm:cxn modelId="{1A961637-5598-4A13-AE1D-6CF30F4047F6}" srcId="{AC249F3F-05BF-404B-A7D2-25E9BC405F05}" destId="{3731824E-B7F1-48C0-9B8A-8628F06FD707}" srcOrd="1" destOrd="0" parTransId="{7B3FAA6B-54DF-413E-BB79-F2D888B03B59}" sibTransId="{19ABBD9C-3261-4144-AE13-31651CA5422B}"/>
    <dgm:cxn modelId="{0B42465D-097B-4A53-8704-634ED403FCD0}" type="presOf" srcId="{C6F21DD7-5D39-41FE-8B07-0F09038AA32C}" destId="{774EF921-B44E-4B7C-8263-4B556FCFD5E5}" srcOrd="0" destOrd="0" presId="urn:microsoft.com/office/officeart/2017/3/layout/DropPinTimeline"/>
    <dgm:cxn modelId="{FE84A579-3A94-4983-B83C-8496B51C4FE3}" srcId="{AC249F3F-05BF-404B-A7D2-25E9BC405F05}" destId="{5E1E9609-2FA0-4455-B75A-CA63367908EA}" srcOrd="2" destOrd="0" parTransId="{A3D8027A-9492-4ABE-8D15-505F0A43ABCA}" sibTransId="{E5DBA4D2-F621-4BCF-83F7-3E2970FF5257}"/>
    <dgm:cxn modelId="{BA605D7F-5D33-4DD9-BEAD-6BB43FB74234}" srcId="{AC249F3F-05BF-404B-A7D2-25E9BC405F05}" destId="{C6F21DD7-5D39-41FE-8B07-0F09038AA32C}" srcOrd="0" destOrd="0" parTransId="{D627ADBE-391F-4121-BE55-7F20FEF6197D}" sibTransId="{B8E1B184-9C91-4297-AE72-205407F3A1B8}"/>
    <dgm:cxn modelId="{A1D6878D-CA18-4786-8DEE-779739561228}" srcId="{5E1E9609-2FA0-4455-B75A-CA63367908EA}" destId="{575FF064-D8D7-4A6C-8ECB-E86AE45A19F3}" srcOrd="0" destOrd="0" parTransId="{EA09CF18-54FC-4D87-ADE6-8F0F65F198DA}" sibTransId="{D0485EAB-A212-4DE5-8D50-CF96490F007E}"/>
    <dgm:cxn modelId="{5927ADA1-9883-4315-A5CA-C13EA86F7C4C}" type="presOf" srcId="{5E1E9609-2FA0-4455-B75A-CA63367908EA}" destId="{B0E141E5-E6C3-4212-8601-EA06E4641DB6}" srcOrd="0" destOrd="0" presId="urn:microsoft.com/office/officeart/2017/3/layout/DropPinTimeline"/>
    <dgm:cxn modelId="{79A789BD-1A9B-41B5-9FC5-BC4BD4186DAB}" type="presOf" srcId="{7A98663D-0CDA-4A0F-BBA5-65E65B92FC79}" destId="{3D5034FC-7490-494E-A332-9F72A2F543A3}" srcOrd="0" destOrd="0" presId="urn:microsoft.com/office/officeart/2017/3/layout/DropPinTimeline"/>
    <dgm:cxn modelId="{D8F0E2C6-3381-4933-90AD-48E7157972D2}" type="presOf" srcId="{62958AF4-185E-4B9F-872E-CFBDAAE921BE}" destId="{19160750-6762-4373-8577-403C28388CC0}" srcOrd="0" destOrd="0" presId="urn:microsoft.com/office/officeart/2017/3/layout/DropPinTimeline"/>
    <dgm:cxn modelId="{759A19D8-32A2-4C44-A248-A38A5AB73C98}" srcId="{3731824E-B7F1-48C0-9B8A-8628F06FD707}" destId="{62958AF4-185E-4B9F-872E-CFBDAAE921BE}" srcOrd="0" destOrd="0" parTransId="{46CD57D5-9A60-421D-8466-7A3DC74DC556}" sibTransId="{C530B18C-D6AA-44EB-BF65-FE42CB646D5B}"/>
    <dgm:cxn modelId="{F54BF2D8-793B-4576-97FF-7D24C293E655}" type="presOf" srcId="{575FF064-D8D7-4A6C-8ECB-E86AE45A19F3}" destId="{AF9AD02C-FEE5-4CDC-A74B-D60A715B66AC}" srcOrd="0" destOrd="0" presId="urn:microsoft.com/office/officeart/2017/3/layout/DropPinTimeline"/>
    <dgm:cxn modelId="{A2FD4BCB-1513-49C4-9C84-8D8BBFA29937}" type="presParOf" srcId="{D8300DBC-ADF1-4FD4-8EA4-18820F34B2F8}" destId="{BB73DC06-8C3C-4830-8990-7F0C618193C0}" srcOrd="0" destOrd="0" presId="urn:microsoft.com/office/officeart/2017/3/layout/DropPinTimeline"/>
    <dgm:cxn modelId="{506053E5-4DD3-49B2-BAD8-E713CD99980A}" type="presParOf" srcId="{D8300DBC-ADF1-4FD4-8EA4-18820F34B2F8}" destId="{3D9D4AC6-4B19-4034-8661-674F893A35C5}" srcOrd="1" destOrd="0" presId="urn:microsoft.com/office/officeart/2017/3/layout/DropPinTimeline"/>
    <dgm:cxn modelId="{EA64C761-2C24-4E9E-B964-93D8FAEDC117}" type="presParOf" srcId="{3D9D4AC6-4B19-4034-8661-674F893A35C5}" destId="{4B7BE7BC-5C85-4A21-8EB5-C2511C20DE78}" srcOrd="0" destOrd="0" presId="urn:microsoft.com/office/officeart/2017/3/layout/DropPinTimeline"/>
    <dgm:cxn modelId="{6EFED970-79D2-47B4-911C-5DC5DED69254}" type="presParOf" srcId="{4B7BE7BC-5C85-4A21-8EB5-C2511C20DE78}" destId="{A5FCDE4D-46FE-45C1-BE64-B52266DAAFAD}" srcOrd="0" destOrd="0" presId="urn:microsoft.com/office/officeart/2017/3/layout/DropPinTimeline"/>
    <dgm:cxn modelId="{63F816BA-3C31-4C7C-8DA9-FC99EF1CD76B}" type="presParOf" srcId="{4B7BE7BC-5C85-4A21-8EB5-C2511C20DE78}" destId="{616EBE32-2B6D-4A69-AEC7-304B66604C08}" srcOrd="1" destOrd="0" presId="urn:microsoft.com/office/officeart/2017/3/layout/DropPinTimeline"/>
    <dgm:cxn modelId="{0DD954F8-4D3C-4477-8FAB-915348B7D55E}" type="presParOf" srcId="{616EBE32-2B6D-4A69-AEC7-304B66604C08}" destId="{D1B624E3-C89F-405C-8CB4-590AF8436875}" srcOrd="0" destOrd="0" presId="urn:microsoft.com/office/officeart/2017/3/layout/DropPinTimeline"/>
    <dgm:cxn modelId="{75533B16-863A-44D6-8471-B44281CE46E3}" type="presParOf" srcId="{616EBE32-2B6D-4A69-AEC7-304B66604C08}" destId="{486194D8-8110-46AE-90FC-721C61F9A41C}" srcOrd="1" destOrd="0" presId="urn:microsoft.com/office/officeart/2017/3/layout/DropPinTimeline"/>
    <dgm:cxn modelId="{4DC24529-BEB9-4ABA-A9A8-82485D584C76}" type="presParOf" srcId="{4B7BE7BC-5C85-4A21-8EB5-C2511C20DE78}" destId="{3D5034FC-7490-494E-A332-9F72A2F543A3}" srcOrd="2" destOrd="0" presId="urn:microsoft.com/office/officeart/2017/3/layout/DropPinTimeline"/>
    <dgm:cxn modelId="{C6D271A9-31EE-4E15-BC8D-BAD7BAB5EFBA}" type="presParOf" srcId="{4B7BE7BC-5C85-4A21-8EB5-C2511C20DE78}" destId="{774EF921-B44E-4B7C-8263-4B556FCFD5E5}" srcOrd="3" destOrd="0" presId="urn:microsoft.com/office/officeart/2017/3/layout/DropPinTimeline"/>
    <dgm:cxn modelId="{78B924BB-26BE-44BC-99CB-56CFFFC24753}" type="presParOf" srcId="{4B7BE7BC-5C85-4A21-8EB5-C2511C20DE78}" destId="{B484F5B5-F0EB-4378-B960-8B24827DB10F}" srcOrd="4" destOrd="0" presId="urn:microsoft.com/office/officeart/2017/3/layout/DropPinTimeline"/>
    <dgm:cxn modelId="{E887420C-2C4C-4333-9D48-BF60DF4150A8}" type="presParOf" srcId="{4B7BE7BC-5C85-4A21-8EB5-C2511C20DE78}" destId="{78508245-7AC4-4D25-BF03-4A95A5AD6FAA}" srcOrd="5" destOrd="0" presId="urn:microsoft.com/office/officeart/2017/3/layout/DropPinTimeline"/>
    <dgm:cxn modelId="{76E14E6A-E474-424B-A1F8-988A855F8688}" type="presParOf" srcId="{3D9D4AC6-4B19-4034-8661-674F893A35C5}" destId="{3F8F4108-2665-4A51-933B-97B8E680A34B}" srcOrd="1" destOrd="0" presId="urn:microsoft.com/office/officeart/2017/3/layout/DropPinTimeline"/>
    <dgm:cxn modelId="{D7E18B46-BB00-4000-B3F7-D83752DD351C}" type="presParOf" srcId="{3D9D4AC6-4B19-4034-8661-674F893A35C5}" destId="{3E76C49F-87D0-49A3-A86C-EE6078349821}" srcOrd="2" destOrd="0" presId="urn:microsoft.com/office/officeart/2017/3/layout/DropPinTimeline"/>
    <dgm:cxn modelId="{AC964EFC-9EFB-45BD-B219-A368A9646EE0}" type="presParOf" srcId="{3E76C49F-87D0-49A3-A86C-EE6078349821}" destId="{AD7EEEB4-BA2A-4E5F-BDFD-7643DD0339DD}" srcOrd="0" destOrd="0" presId="urn:microsoft.com/office/officeart/2017/3/layout/DropPinTimeline"/>
    <dgm:cxn modelId="{0CA12655-B16F-4E48-8733-C136FBFA1A7D}" type="presParOf" srcId="{3E76C49F-87D0-49A3-A86C-EE6078349821}" destId="{8B0E491A-BDBC-42D8-9439-667DD43BFC67}" srcOrd="1" destOrd="0" presId="urn:microsoft.com/office/officeart/2017/3/layout/DropPinTimeline"/>
    <dgm:cxn modelId="{A5DC8A7F-F1E1-47F6-A293-3C811FEB7554}" type="presParOf" srcId="{8B0E491A-BDBC-42D8-9439-667DD43BFC67}" destId="{EE510364-985D-444D-B53E-FDD46024C797}" srcOrd="0" destOrd="0" presId="urn:microsoft.com/office/officeart/2017/3/layout/DropPinTimeline"/>
    <dgm:cxn modelId="{057A3727-D68C-4A0B-9587-59561155C9CE}" type="presParOf" srcId="{8B0E491A-BDBC-42D8-9439-667DD43BFC67}" destId="{39665F38-E7CB-41D0-BFF5-2DE77483BD10}" srcOrd="1" destOrd="0" presId="urn:microsoft.com/office/officeart/2017/3/layout/DropPinTimeline"/>
    <dgm:cxn modelId="{8CE0363D-ABC1-4191-A563-5FCAF535A133}" type="presParOf" srcId="{3E76C49F-87D0-49A3-A86C-EE6078349821}" destId="{19160750-6762-4373-8577-403C28388CC0}" srcOrd="2" destOrd="0" presId="urn:microsoft.com/office/officeart/2017/3/layout/DropPinTimeline"/>
    <dgm:cxn modelId="{413F255B-C5D9-49E4-99E7-E7AF5339814A}" type="presParOf" srcId="{3E76C49F-87D0-49A3-A86C-EE6078349821}" destId="{FC146999-5C3B-46AF-9C77-2D51597475B2}" srcOrd="3" destOrd="0" presId="urn:microsoft.com/office/officeart/2017/3/layout/DropPinTimeline"/>
    <dgm:cxn modelId="{F6305CF8-4335-43E9-854A-3CFA40A95B17}" type="presParOf" srcId="{3E76C49F-87D0-49A3-A86C-EE6078349821}" destId="{C3B2B927-5505-4148-A3FB-15FC2D0A552D}" srcOrd="4" destOrd="0" presId="urn:microsoft.com/office/officeart/2017/3/layout/DropPinTimeline"/>
    <dgm:cxn modelId="{3619CC60-73B2-42CB-BC04-499466700B8C}" type="presParOf" srcId="{3E76C49F-87D0-49A3-A86C-EE6078349821}" destId="{7BDE633B-2CD6-48B9-973A-E3A32A3AE9F2}" srcOrd="5" destOrd="0" presId="urn:microsoft.com/office/officeart/2017/3/layout/DropPinTimeline"/>
    <dgm:cxn modelId="{54A8A33B-53A9-4E7A-B51E-77746F4A52F8}" type="presParOf" srcId="{3D9D4AC6-4B19-4034-8661-674F893A35C5}" destId="{597728D1-4C23-4CFF-A600-5DD6AED9BAC8}" srcOrd="3" destOrd="0" presId="urn:microsoft.com/office/officeart/2017/3/layout/DropPinTimeline"/>
    <dgm:cxn modelId="{3480EE48-4F7D-41A8-815D-55DC3F68825C}" type="presParOf" srcId="{3D9D4AC6-4B19-4034-8661-674F893A35C5}" destId="{31BFEF53-52E2-41B8-9764-F9B3E28782F8}" srcOrd="4" destOrd="0" presId="urn:microsoft.com/office/officeart/2017/3/layout/DropPinTimeline"/>
    <dgm:cxn modelId="{3252A1AA-FE92-4BCD-8CDC-B98E33738944}" type="presParOf" srcId="{31BFEF53-52E2-41B8-9764-F9B3E28782F8}" destId="{6B4D0CDD-FF67-4279-A477-1BF061DEFE53}" srcOrd="0" destOrd="0" presId="urn:microsoft.com/office/officeart/2017/3/layout/DropPinTimeline"/>
    <dgm:cxn modelId="{C65B3A50-6129-460A-8E6A-6489D448D5A8}" type="presParOf" srcId="{31BFEF53-52E2-41B8-9764-F9B3E28782F8}" destId="{65DD677D-B05B-43CD-A4C7-9C6781AEAA06}" srcOrd="1" destOrd="0" presId="urn:microsoft.com/office/officeart/2017/3/layout/DropPinTimeline"/>
    <dgm:cxn modelId="{24AFA347-01B3-4352-9239-837C993AAD0B}" type="presParOf" srcId="{65DD677D-B05B-43CD-A4C7-9C6781AEAA06}" destId="{055E2634-17E5-4CAE-A782-EFF74CCBA880}" srcOrd="0" destOrd="0" presId="urn:microsoft.com/office/officeart/2017/3/layout/DropPinTimeline"/>
    <dgm:cxn modelId="{2950D6A7-C27A-414B-86D3-2CF4552BF084}" type="presParOf" srcId="{65DD677D-B05B-43CD-A4C7-9C6781AEAA06}" destId="{9CB598AB-F33B-4D2D-9E2E-8F28D445B811}" srcOrd="1" destOrd="0" presId="urn:microsoft.com/office/officeart/2017/3/layout/DropPinTimeline"/>
    <dgm:cxn modelId="{843EC716-9C17-4230-8958-1BF0AEADAEB4}" type="presParOf" srcId="{31BFEF53-52E2-41B8-9764-F9B3E28782F8}" destId="{AF9AD02C-FEE5-4CDC-A74B-D60A715B66AC}" srcOrd="2" destOrd="0" presId="urn:microsoft.com/office/officeart/2017/3/layout/DropPinTimeline"/>
    <dgm:cxn modelId="{B05386CC-EE94-40E2-AFC3-06B38FB13443}" type="presParOf" srcId="{31BFEF53-52E2-41B8-9764-F9B3E28782F8}" destId="{B0E141E5-E6C3-4212-8601-EA06E4641DB6}" srcOrd="3" destOrd="0" presId="urn:microsoft.com/office/officeart/2017/3/layout/DropPinTimeline"/>
    <dgm:cxn modelId="{923EA69E-C03D-4ED9-8AC8-D12F8058C2B8}" type="presParOf" srcId="{31BFEF53-52E2-41B8-9764-F9B3E28782F8}" destId="{CB7AF4E0-4AB2-4CE6-9E27-6B5969979A50}" srcOrd="4" destOrd="0" presId="urn:microsoft.com/office/officeart/2017/3/layout/DropPinTimeline"/>
    <dgm:cxn modelId="{7E78282D-06ED-488A-BD86-7ABBFAD571F3}" type="presParOf" srcId="{31BFEF53-52E2-41B8-9764-F9B3E28782F8}" destId="{982EC7A0-29D4-42B8-B5F8-4E7A2411DF8D}" srcOrd="5" destOrd="0" presId="urn:microsoft.com/office/officeart/2017/3/layout/DropPin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CE60DE-B55C-4049-9257-BE8DF72ED9D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8393286-5476-48F9-AABD-A71F4D365A4E}">
      <dgm:prSet/>
      <dgm:spPr/>
      <dgm:t>
        <a:bodyPr/>
        <a:lstStyle/>
        <a:p>
          <a:r>
            <a:rPr lang="en-US"/>
            <a:t>Budget</a:t>
          </a:r>
        </a:p>
      </dgm:t>
    </dgm:pt>
    <dgm:pt modelId="{8F29C7D2-FC74-4478-AE8F-91E383B15D4E}" type="parTrans" cxnId="{297F764E-2660-4D1A-A6E5-020A4537F72C}">
      <dgm:prSet/>
      <dgm:spPr/>
      <dgm:t>
        <a:bodyPr/>
        <a:lstStyle/>
        <a:p>
          <a:endParaRPr lang="en-US"/>
        </a:p>
      </dgm:t>
    </dgm:pt>
    <dgm:pt modelId="{04BB7DB1-0CC5-4518-BAFB-53E6420F6456}" type="sibTrans" cxnId="{297F764E-2660-4D1A-A6E5-020A4537F72C}">
      <dgm:prSet/>
      <dgm:spPr/>
      <dgm:t>
        <a:bodyPr/>
        <a:lstStyle/>
        <a:p>
          <a:endParaRPr lang="en-US"/>
        </a:p>
      </dgm:t>
    </dgm:pt>
    <dgm:pt modelId="{2B7039CB-84DB-46B0-B7F6-EDA7044576A8}">
      <dgm:prSet/>
      <dgm:spPr/>
      <dgm:t>
        <a:bodyPr/>
        <a:lstStyle/>
        <a:p>
          <a:r>
            <a:rPr lang="en-US"/>
            <a:t>Initiative</a:t>
          </a:r>
        </a:p>
      </dgm:t>
    </dgm:pt>
    <dgm:pt modelId="{B76F5CD3-2440-49F4-8089-21D9233E321D}" type="parTrans" cxnId="{EBBF29F4-3FC0-46EA-A68B-EA9E35DAB4BE}">
      <dgm:prSet/>
      <dgm:spPr/>
      <dgm:t>
        <a:bodyPr/>
        <a:lstStyle/>
        <a:p>
          <a:endParaRPr lang="en-US"/>
        </a:p>
      </dgm:t>
    </dgm:pt>
    <dgm:pt modelId="{78FB56B1-79C9-4659-B97B-DA0B46308DB3}" type="sibTrans" cxnId="{EBBF29F4-3FC0-46EA-A68B-EA9E35DAB4BE}">
      <dgm:prSet/>
      <dgm:spPr/>
      <dgm:t>
        <a:bodyPr/>
        <a:lstStyle/>
        <a:p>
          <a:endParaRPr lang="en-US"/>
        </a:p>
      </dgm:t>
    </dgm:pt>
    <dgm:pt modelId="{CFEAF8DE-3DF4-401B-8872-3BE75911B2E6}">
      <dgm:prSet/>
      <dgm:spPr/>
      <dgm:t>
        <a:bodyPr/>
        <a:lstStyle/>
        <a:p>
          <a:r>
            <a:rPr lang="en-US"/>
            <a:t>Requirements </a:t>
          </a:r>
        </a:p>
      </dgm:t>
    </dgm:pt>
    <dgm:pt modelId="{7B9A5046-89CF-4044-8C72-8095C4DE204E}" type="parTrans" cxnId="{14464703-8BC1-46F8-A171-FC3C37635AAC}">
      <dgm:prSet/>
      <dgm:spPr/>
      <dgm:t>
        <a:bodyPr/>
        <a:lstStyle/>
        <a:p>
          <a:endParaRPr lang="en-US"/>
        </a:p>
      </dgm:t>
    </dgm:pt>
    <dgm:pt modelId="{244A1C44-0D73-463D-9F0D-08389DE40113}" type="sibTrans" cxnId="{14464703-8BC1-46F8-A171-FC3C37635AAC}">
      <dgm:prSet/>
      <dgm:spPr/>
      <dgm:t>
        <a:bodyPr/>
        <a:lstStyle/>
        <a:p>
          <a:endParaRPr lang="en-US"/>
        </a:p>
      </dgm:t>
    </dgm:pt>
    <dgm:pt modelId="{80FD3E68-D341-433F-8A73-9C05FFEE362C}">
      <dgm:prSet/>
      <dgm:spPr/>
      <dgm:t>
        <a:bodyPr/>
        <a:lstStyle/>
        <a:p>
          <a:r>
            <a:rPr lang="en-US"/>
            <a:t>Population Served</a:t>
          </a:r>
        </a:p>
      </dgm:t>
    </dgm:pt>
    <dgm:pt modelId="{CBFFCFA8-891C-4FB6-A7E6-E908083FB3F1}" type="parTrans" cxnId="{864DA277-545E-4F23-AF35-37CDC1AB2376}">
      <dgm:prSet/>
      <dgm:spPr/>
      <dgm:t>
        <a:bodyPr/>
        <a:lstStyle/>
        <a:p>
          <a:endParaRPr lang="en-US"/>
        </a:p>
      </dgm:t>
    </dgm:pt>
    <dgm:pt modelId="{51FF0BED-D97B-4C56-8B2F-4695232FE60D}" type="sibTrans" cxnId="{864DA277-545E-4F23-AF35-37CDC1AB2376}">
      <dgm:prSet/>
      <dgm:spPr/>
      <dgm:t>
        <a:bodyPr/>
        <a:lstStyle/>
        <a:p>
          <a:endParaRPr lang="en-US"/>
        </a:p>
      </dgm:t>
    </dgm:pt>
    <dgm:pt modelId="{4C5FC53C-4B70-4F8B-BD87-8B8545AD3874}">
      <dgm:prSet/>
      <dgm:spPr/>
      <dgm:t>
        <a:bodyPr/>
        <a:lstStyle/>
        <a:p>
          <a:r>
            <a:rPr lang="en-US"/>
            <a:t>Providing Access and Transforming Health (PATH) </a:t>
          </a:r>
        </a:p>
      </dgm:t>
    </dgm:pt>
    <dgm:pt modelId="{834FFD53-6E94-4775-99A5-37750D3FF8DD}" type="parTrans" cxnId="{444EF072-BF27-444F-9875-68BC3D9F63F2}">
      <dgm:prSet/>
      <dgm:spPr/>
      <dgm:t>
        <a:bodyPr/>
        <a:lstStyle/>
        <a:p>
          <a:endParaRPr lang="en-US"/>
        </a:p>
      </dgm:t>
    </dgm:pt>
    <dgm:pt modelId="{7387F485-A98E-41B1-9958-0F5D2CFF5C71}" type="sibTrans" cxnId="{444EF072-BF27-444F-9875-68BC3D9F63F2}">
      <dgm:prSet/>
      <dgm:spPr/>
      <dgm:t>
        <a:bodyPr/>
        <a:lstStyle/>
        <a:p>
          <a:endParaRPr lang="en-US"/>
        </a:p>
      </dgm:t>
    </dgm:pt>
    <dgm:pt modelId="{0A9127E5-F439-4711-954C-523BAE1621F4}" type="pres">
      <dgm:prSet presAssocID="{46CE60DE-B55C-4049-9257-BE8DF72ED9D0}" presName="diagram" presStyleCnt="0">
        <dgm:presLayoutVars>
          <dgm:dir/>
          <dgm:resizeHandles val="exact"/>
        </dgm:presLayoutVars>
      </dgm:prSet>
      <dgm:spPr/>
    </dgm:pt>
    <dgm:pt modelId="{3C6C8217-AB5D-49A0-B36B-3D2CF4B3C876}" type="pres">
      <dgm:prSet presAssocID="{28393286-5476-48F9-AABD-A71F4D365A4E}" presName="node" presStyleLbl="node1" presStyleIdx="0" presStyleCnt="5">
        <dgm:presLayoutVars>
          <dgm:bulletEnabled val="1"/>
        </dgm:presLayoutVars>
      </dgm:prSet>
      <dgm:spPr/>
    </dgm:pt>
    <dgm:pt modelId="{5F203596-D768-4B82-9B47-10D88F35B49C}" type="pres">
      <dgm:prSet presAssocID="{04BB7DB1-0CC5-4518-BAFB-53E6420F6456}" presName="sibTrans" presStyleCnt="0"/>
      <dgm:spPr/>
    </dgm:pt>
    <dgm:pt modelId="{7FB37C78-50AB-4255-8FF5-985546A38754}" type="pres">
      <dgm:prSet presAssocID="{2B7039CB-84DB-46B0-B7F6-EDA7044576A8}" presName="node" presStyleLbl="node1" presStyleIdx="1" presStyleCnt="5">
        <dgm:presLayoutVars>
          <dgm:bulletEnabled val="1"/>
        </dgm:presLayoutVars>
      </dgm:prSet>
      <dgm:spPr/>
    </dgm:pt>
    <dgm:pt modelId="{6D2D1DEF-8043-4510-B5F7-FCF0A817056B}" type="pres">
      <dgm:prSet presAssocID="{78FB56B1-79C9-4659-B97B-DA0B46308DB3}" presName="sibTrans" presStyleCnt="0"/>
      <dgm:spPr/>
    </dgm:pt>
    <dgm:pt modelId="{B9974850-8AEE-482F-A900-AA6FE913AFAB}" type="pres">
      <dgm:prSet presAssocID="{CFEAF8DE-3DF4-401B-8872-3BE75911B2E6}" presName="node" presStyleLbl="node1" presStyleIdx="2" presStyleCnt="5">
        <dgm:presLayoutVars>
          <dgm:bulletEnabled val="1"/>
        </dgm:presLayoutVars>
      </dgm:prSet>
      <dgm:spPr/>
    </dgm:pt>
    <dgm:pt modelId="{446C9BB7-F010-4B81-BD31-950D6FCA08D4}" type="pres">
      <dgm:prSet presAssocID="{244A1C44-0D73-463D-9F0D-08389DE40113}" presName="sibTrans" presStyleCnt="0"/>
      <dgm:spPr/>
    </dgm:pt>
    <dgm:pt modelId="{0A73E8C1-EED6-4F9F-BE14-FC6FD01E3AAC}" type="pres">
      <dgm:prSet presAssocID="{80FD3E68-D341-433F-8A73-9C05FFEE362C}" presName="node" presStyleLbl="node1" presStyleIdx="3" presStyleCnt="5">
        <dgm:presLayoutVars>
          <dgm:bulletEnabled val="1"/>
        </dgm:presLayoutVars>
      </dgm:prSet>
      <dgm:spPr/>
    </dgm:pt>
    <dgm:pt modelId="{43272E78-8526-4558-A7C3-BA4F7FB22E2B}" type="pres">
      <dgm:prSet presAssocID="{51FF0BED-D97B-4C56-8B2F-4695232FE60D}" presName="sibTrans" presStyleCnt="0"/>
      <dgm:spPr/>
    </dgm:pt>
    <dgm:pt modelId="{24A2398A-8874-4679-80E6-FCC0EFFA5EF7}" type="pres">
      <dgm:prSet presAssocID="{4C5FC53C-4B70-4F8B-BD87-8B8545AD3874}" presName="node" presStyleLbl="node1" presStyleIdx="4" presStyleCnt="5">
        <dgm:presLayoutVars>
          <dgm:bulletEnabled val="1"/>
        </dgm:presLayoutVars>
      </dgm:prSet>
      <dgm:spPr/>
    </dgm:pt>
  </dgm:ptLst>
  <dgm:cxnLst>
    <dgm:cxn modelId="{14464703-8BC1-46F8-A171-FC3C37635AAC}" srcId="{46CE60DE-B55C-4049-9257-BE8DF72ED9D0}" destId="{CFEAF8DE-3DF4-401B-8872-3BE75911B2E6}" srcOrd="2" destOrd="0" parTransId="{7B9A5046-89CF-4044-8C72-8095C4DE204E}" sibTransId="{244A1C44-0D73-463D-9F0D-08389DE40113}"/>
    <dgm:cxn modelId="{B355FB10-3140-40A0-8B51-6094C789ED87}" type="presOf" srcId="{2B7039CB-84DB-46B0-B7F6-EDA7044576A8}" destId="{7FB37C78-50AB-4255-8FF5-985546A38754}" srcOrd="0" destOrd="0" presId="urn:microsoft.com/office/officeart/2005/8/layout/default"/>
    <dgm:cxn modelId="{A3060637-1CA9-493E-B100-E7AB7F9183F4}" type="presOf" srcId="{80FD3E68-D341-433F-8A73-9C05FFEE362C}" destId="{0A73E8C1-EED6-4F9F-BE14-FC6FD01E3AAC}" srcOrd="0" destOrd="0" presId="urn:microsoft.com/office/officeart/2005/8/layout/default"/>
    <dgm:cxn modelId="{297F764E-2660-4D1A-A6E5-020A4537F72C}" srcId="{46CE60DE-B55C-4049-9257-BE8DF72ED9D0}" destId="{28393286-5476-48F9-AABD-A71F4D365A4E}" srcOrd="0" destOrd="0" parTransId="{8F29C7D2-FC74-4478-AE8F-91E383B15D4E}" sibTransId="{04BB7DB1-0CC5-4518-BAFB-53E6420F6456}"/>
    <dgm:cxn modelId="{444EF072-BF27-444F-9875-68BC3D9F63F2}" srcId="{46CE60DE-B55C-4049-9257-BE8DF72ED9D0}" destId="{4C5FC53C-4B70-4F8B-BD87-8B8545AD3874}" srcOrd="4" destOrd="0" parTransId="{834FFD53-6E94-4775-99A5-37750D3FF8DD}" sibTransId="{7387F485-A98E-41B1-9958-0F5D2CFF5C71}"/>
    <dgm:cxn modelId="{864DA277-545E-4F23-AF35-37CDC1AB2376}" srcId="{46CE60DE-B55C-4049-9257-BE8DF72ED9D0}" destId="{80FD3E68-D341-433F-8A73-9C05FFEE362C}" srcOrd="3" destOrd="0" parTransId="{CBFFCFA8-891C-4FB6-A7E6-E908083FB3F1}" sibTransId="{51FF0BED-D97B-4C56-8B2F-4695232FE60D}"/>
    <dgm:cxn modelId="{0FA2AA8E-3F18-4977-B7ED-8984233C5E30}" type="presOf" srcId="{46CE60DE-B55C-4049-9257-BE8DF72ED9D0}" destId="{0A9127E5-F439-4711-954C-523BAE1621F4}" srcOrd="0" destOrd="0" presId="urn:microsoft.com/office/officeart/2005/8/layout/default"/>
    <dgm:cxn modelId="{0EBD94A4-F1C1-4DDA-8838-07CD7C638520}" type="presOf" srcId="{28393286-5476-48F9-AABD-A71F4D365A4E}" destId="{3C6C8217-AB5D-49A0-B36B-3D2CF4B3C876}" srcOrd="0" destOrd="0" presId="urn:microsoft.com/office/officeart/2005/8/layout/default"/>
    <dgm:cxn modelId="{EE15ABA6-D4BF-4B91-A140-B73FD2030E29}" type="presOf" srcId="{4C5FC53C-4B70-4F8B-BD87-8B8545AD3874}" destId="{24A2398A-8874-4679-80E6-FCC0EFFA5EF7}" srcOrd="0" destOrd="0" presId="urn:microsoft.com/office/officeart/2005/8/layout/default"/>
    <dgm:cxn modelId="{2220EDB8-F828-4BEB-B1A7-20BD4235CF74}" type="presOf" srcId="{CFEAF8DE-3DF4-401B-8872-3BE75911B2E6}" destId="{B9974850-8AEE-482F-A900-AA6FE913AFAB}" srcOrd="0" destOrd="0" presId="urn:microsoft.com/office/officeart/2005/8/layout/default"/>
    <dgm:cxn modelId="{EBBF29F4-3FC0-46EA-A68B-EA9E35DAB4BE}" srcId="{46CE60DE-B55C-4049-9257-BE8DF72ED9D0}" destId="{2B7039CB-84DB-46B0-B7F6-EDA7044576A8}" srcOrd="1" destOrd="0" parTransId="{B76F5CD3-2440-49F4-8089-21D9233E321D}" sibTransId="{78FB56B1-79C9-4659-B97B-DA0B46308DB3}"/>
    <dgm:cxn modelId="{2FDE13B3-5CCE-4065-8BE9-079F4D8A982D}" type="presParOf" srcId="{0A9127E5-F439-4711-954C-523BAE1621F4}" destId="{3C6C8217-AB5D-49A0-B36B-3D2CF4B3C876}" srcOrd="0" destOrd="0" presId="urn:microsoft.com/office/officeart/2005/8/layout/default"/>
    <dgm:cxn modelId="{66975579-89BB-4666-BB7B-ED327481F40E}" type="presParOf" srcId="{0A9127E5-F439-4711-954C-523BAE1621F4}" destId="{5F203596-D768-4B82-9B47-10D88F35B49C}" srcOrd="1" destOrd="0" presId="urn:microsoft.com/office/officeart/2005/8/layout/default"/>
    <dgm:cxn modelId="{C1430D13-C1B0-46B1-B14D-A871BF6ACE4E}" type="presParOf" srcId="{0A9127E5-F439-4711-954C-523BAE1621F4}" destId="{7FB37C78-50AB-4255-8FF5-985546A38754}" srcOrd="2" destOrd="0" presId="urn:microsoft.com/office/officeart/2005/8/layout/default"/>
    <dgm:cxn modelId="{35E8EE65-E665-43ED-A6B8-299EA56374B5}" type="presParOf" srcId="{0A9127E5-F439-4711-954C-523BAE1621F4}" destId="{6D2D1DEF-8043-4510-B5F7-FCF0A817056B}" srcOrd="3" destOrd="0" presId="urn:microsoft.com/office/officeart/2005/8/layout/default"/>
    <dgm:cxn modelId="{3C736F78-7B4A-4B91-81AB-774A5D238F7C}" type="presParOf" srcId="{0A9127E5-F439-4711-954C-523BAE1621F4}" destId="{B9974850-8AEE-482F-A900-AA6FE913AFAB}" srcOrd="4" destOrd="0" presId="urn:microsoft.com/office/officeart/2005/8/layout/default"/>
    <dgm:cxn modelId="{EED134B2-8080-4236-8C3D-C6785B449706}" type="presParOf" srcId="{0A9127E5-F439-4711-954C-523BAE1621F4}" destId="{446C9BB7-F010-4B81-BD31-950D6FCA08D4}" srcOrd="5" destOrd="0" presId="urn:microsoft.com/office/officeart/2005/8/layout/default"/>
    <dgm:cxn modelId="{C5EDEFCD-201A-4816-9ED4-AEE82F462646}" type="presParOf" srcId="{0A9127E5-F439-4711-954C-523BAE1621F4}" destId="{0A73E8C1-EED6-4F9F-BE14-FC6FD01E3AAC}" srcOrd="6" destOrd="0" presId="urn:microsoft.com/office/officeart/2005/8/layout/default"/>
    <dgm:cxn modelId="{67D7C6B3-D8CE-4D8E-8135-5094BED978FD}" type="presParOf" srcId="{0A9127E5-F439-4711-954C-523BAE1621F4}" destId="{43272E78-8526-4558-A7C3-BA4F7FB22E2B}" srcOrd="7" destOrd="0" presId="urn:microsoft.com/office/officeart/2005/8/layout/default"/>
    <dgm:cxn modelId="{DA4A3EEE-EBA7-40C7-84EC-52C7B39B930B}" type="presParOf" srcId="{0A9127E5-F439-4711-954C-523BAE1621F4}" destId="{24A2398A-8874-4679-80E6-FCC0EFFA5EF7}"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97C068-4263-457A-B26F-4D00F13E2D7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BD590F7-7B8C-408A-8C84-2E0B649002AC}">
      <dgm:prSet/>
      <dgm:spPr/>
      <dgm:t>
        <a:bodyPr/>
        <a:lstStyle/>
        <a:p>
          <a:r>
            <a:rPr lang="en-US"/>
            <a:t>Justice Involved Persons</a:t>
          </a:r>
        </a:p>
      </dgm:t>
    </dgm:pt>
    <dgm:pt modelId="{918F7B03-A28E-4F6B-8425-3765A9D40F6D}" type="parTrans" cxnId="{CBB4F0AE-7E0E-470B-A563-E2AD575F5268}">
      <dgm:prSet/>
      <dgm:spPr/>
      <dgm:t>
        <a:bodyPr/>
        <a:lstStyle/>
        <a:p>
          <a:endParaRPr lang="en-US"/>
        </a:p>
      </dgm:t>
    </dgm:pt>
    <dgm:pt modelId="{943A8A22-BDDE-4744-9F35-B970BB23E8D5}" type="sibTrans" cxnId="{CBB4F0AE-7E0E-470B-A563-E2AD575F5268}">
      <dgm:prSet/>
      <dgm:spPr/>
      <dgm:t>
        <a:bodyPr/>
        <a:lstStyle/>
        <a:p>
          <a:endParaRPr lang="en-US"/>
        </a:p>
      </dgm:t>
    </dgm:pt>
    <dgm:pt modelId="{C8E2B20D-04C0-4EA9-BD6B-45AEC9F22D7D}">
      <dgm:prSet/>
      <dgm:spPr/>
      <dgm:t>
        <a:bodyPr/>
        <a:lstStyle/>
        <a:p>
          <a:r>
            <a:rPr lang="en-US"/>
            <a:t>Whole Person Services</a:t>
          </a:r>
        </a:p>
      </dgm:t>
    </dgm:pt>
    <dgm:pt modelId="{FFCA0F39-95D5-4D02-AB42-1DF880B5CBB4}" type="parTrans" cxnId="{0193376D-FF67-46CB-8253-8E174A1F760D}">
      <dgm:prSet/>
      <dgm:spPr/>
      <dgm:t>
        <a:bodyPr/>
        <a:lstStyle/>
        <a:p>
          <a:endParaRPr lang="en-US"/>
        </a:p>
      </dgm:t>
    </dgm:pt>
    <dgm:pt modelId="{2788CAF1-B84E-484E-9F99-CD03C43CEED7}" type="sibTrans" cxnId="{0193376D-FF67-46CB-8253-8E174A1F760D}">
      <dgm:prSet/>
      <dgm:spPr/>
      <dgm:t>
        <a:bodyPr/>
        <a:lstStyle/>
        <a:p>
          <a:endParaRPr lang="en-US"/>
        </a:p>
      </dgm:t>
    </dgm:pt>
    <dgm:pt modelId="{FC692E34-2465-4631-AFF2-3A16C38A2B97}">
      <dgm:prSet/>
      <dgm:spPr/>
      <dgm:t>
        <a:bodyPr/>
        <a:lstStyle/>
        <a:p>
          <a:r>
            <a:rPr lang="en-US"/>
            <a:t>Technical Assistance; </a:t>
          </a:r>
        </a:p>
      </dgm:t>
    </dgm:pt>
    <dgm:pt modelId="{B92F809C-21CD-49B3-B331-857B3EC3853D}" type="parTrans" cxnId="{E75A670D-D4A5-4472-BF31-FC2B661423B2}">
      <dgm:prSet/>
      <dgm:spPr/>
      <dgm:t>
        <a:bodyPr/>
        <a:lstStyle/>
        <a:p>
          <a:endParaRPr lang="en-US"/>
        </a:p>
      </dgm:t>
    </dgm:pt>
    <dgm:pt modelId="{B5109ACB-D6AB-4C59-A373-AB85677C5EE2}" type="sibTrans" cxnId="{E75A670D-D4A5-4472-BF31-FC2B661423B2}">
      <dgm:prSet/>
      <dgm:spPr/>
      <dgm:t>
        <a:bodyPr/>
        <a:lstStyle/>
        <a:p>
          <a:endParaRPr lang="en-US"/>
        </a:p>
      </dgm:t>
    </dgm:pt>
    <dgm:pt modelId="{9E072F98-0668-4D50-9D05-347521E6E515}">
      <dgm:prSet/>
      <dgm:spPr/>
      <dgm:t>
        <a:bodyPr/>
        <a:lstStyle/>
        <a:p>
          <a:r>
            <a:rPr lang="en-US"/>
            <a:t>Collaborative Planning</a:t>
          </a:r>
        </a:p>
      </dgm:t>
    </dgm:pt>
    <dgm:pt modelId="{B4F4E246-6DC3-42D8-969F-3C7F8A129D02}" type="parTrans" cxnId="{B7B82EE2-EBC9-4CDF-A23D-DA1CC44F5B60}">
      <dgm:prSet/>
      <dgm:spPr/>
      <dgm:t>
        <a:bodyPr/>
        <a:lstStyle/>
        <a:p>
          <a:endParaRPr lang="en-US"/>
        </a:p>
      </dgm:t>
    </dgm:pt>
    <dgm:pt modelId="{0B0F365D-793B-45C8-B77E-5B2BC2EE1772}" type="sibTrans" cxnId="{B7B82EE2-EBC9-4CDF-A23D-DA1CC44F5B60}">
      <dgm:prSet/>
      <dgm:spPr/>
      <dgm:t>
        <a:bodyPr/>
        <a:lstStyle/>
        <a:p>
          <a:endParaRPr lang="en-US"/>
        </a:p>
      </dgm:t>
    </dgm:pt>
    <dgm:pt modelId="{709E1F57-22C1-4859-B658-292DDF36C6AA}">
      <dgm:prSet/>
      <dgm:spPr/>
      <dgm:t>
        <a:bodyPr/>
        <a:lstStyle/>
        <a:p>
          <a:r>
            <a:rPr lang="en-US"/>
            <a:t>Capacity and Infrastructure </a:t>
          </a:r>
        </a:p>
      </dgm:t>
    </dgm:pt>
    <dgm:pt modelId="{AAD796B3-8B10-496F-8FD3-A7B2CB42807B}" type="parTrans" cxnId="{CC07821A-12DF-4252-9D9D-BF2B98BDDD4E}">
      <dgm:prSet/>
      <dgm:spPr/>
      <dgm:t>
        <a:bodyPr/>
        <a:lstStyle/>
        <a:p>
          <a:endParaRPr lang="en-US"/>
        </a:p>
      </dgm:t>
    </dgm:pt>
    <dgm:pt modelId="{C0F0D0F6-1DAE-4B7E-9FB4-9FDED26D9989}" type="sibTrans" cxnId="{CC07821A-12DF-4252-9D9D-BF2B98BDDD4E}">
      <dgm:prSet/>
      <dgm:spPr/>
      <dgm:t>
        <a:bodyPr/>
        <a:lstStyle/>
        <a:p>
          <a:endParaRPr lang="en-US"/>
        </a:p>
      </dgm:t>
    </dgm:pt>
    <dgm:pt modelId="{D05C691D-B63A-4E23-B25B-BBD8099D7572}">
      <dgm:prSet/>
      <dgm:spPr/>
      <dgm:t>
        <a:bodyPr/>
        <a:lstStyle/>
        <a:p>
          <a:r>
            <a:rPr lang="en-US"/>
            <a:t>Foster Care Model of Care. </a:t>
          </a:r>
        </a:p>
      </dgm:t>
    </dgm:pt>
    <dgm:pt modelId="{B0946127-801F-415F-AA53-DB201007BB86}" type="parTrans" cxnId="{2EF4CD1D-EB4B-4536-8D5E-0B9C77532074}">
      <dgm:prSet/>
      <dgm:spPr/>
      <dgm:t>
        <a:bodyPr/>
        <a:lstStyle/>
        <a:p>
          <a:endParaRPr lang="en-US"/>
        </a:p>
      </dgm:t>
    </dgm:pt>
    <dgm:pt modelId="{99A0379E-A7DB-463B-A489-65EAE1C39576}" type="sibTrans" cxnId="{2EF4CD1D-EB4B-4536-8D5E-0B9C77532074}">
      <dgm:prSet/>
      <dgm:spPr/>
      <dgm:t>
        <a:bodyPr/>
        <a:lstStyle/>
        <a:p>
          <a:endParaRPr lang="en-US"/>
        </a:p>
      </dgm:t>
    </dgm:pt>
    <dgm:pt modelId="{741BF413-D918-4CF1-BBB9-ACE9FCE11B62}" type="pres">
      <dgm:prSet presAssocID="{9797C068-4263-457A-B26F-4D00F13E2D7A}" presName="diagram" presStyleCnt="0">
        <dgm:presLayoutVars>
          <dgm:dir/>
          <dgm:resizeHandles val="exact"/>
        </dgm:presLayoutVars>
      </dgm:prSet>
      <dgm:spPr/>
    </dgm:pt>
    <dgm:pt modelId="{89596AE3-0204-4B19-98BE-9B4401E9D1F3}" type="pres">
      <dgm:prSet presAssocID="{9BD590F7-7B8C-408A-8C84-2E0B649002AC}" presName="node" presStyleLbl="node1" presStyleIdx="0" presStyleCnt="6">
        <dgm:presLayoutVars>
          <dgm:bulletEnabled val="1"/>
        </dgm:presLayoutVars>
      </dgm:prSet>
      <dgm:spPr/>
    </dgm:pt>
    <dgm:pt modelId="{2BBD211E-08E6-4BA9-B6A3-151D48D7E043}" type="pres">
      <dgm:prSet presAssocID="{943A8A22-BDDE-4744-9F35-B970BB23E8D5}" presName="sibTrans" presStyleCnt="0"/>
      <dgm:spPr/>
    </dgm:pt>
    <dgm:pt modelId="{484FFD3D-A3DE-4C2E-A4ED-A877A4425AAC}" type="pres">
      <dgm:prSet presAssocID="{C8E2B20D-04C0-4EA9-BD6B-45AEC9F22D7D}" presName="node" presStyleLbl="node1" presStyleIdx="1" presStyleCnt="6">
        <dgm:presLayoutVars>
          <dgm:bulletEnabled val="1"/>
        </dgm:presLayoutVars>
      </dgm:prSet>
      <dgm:spPr/>
    </dgm:pt>
    <dgm:pt modelId="{93FC9D1E-D8B8-4EBC-9E4A-59BA2DF6077F}" type="pres">
      <dgm:prSet presAssocID="{2788CAF1-B84E-484E-9F99-CD03C43CEED7}" presName="sibTrans" presStyleCnt="0"/>
      <dgm:spPr/>
    </dgm:pt>
    <dgm:pt modelId="{0E13B4A6-362D-48C8-9D1C-489ACB44B06C}" type="pres">
      <dgm:prSet presAssocID="{FC692E34-2465-4631-AFF2-3A16C38A2B97}" presName="node" presStyleLbl="node1" presStyleIdx="2" presStyleCnt="6">
        <dgm:presLayoutVars>
          <dgm:bulletEnabled val="1"/>
        </dgm:presLayoutVars>
      </dgm:prSet>
      <dgm:spPr/>
    </dgm:pt>
    <dgm:pt modelId="{9F8EB6AF-96A9-47B4-AEEE-A668AEEBFA38}" type="pres">
      <dgm:prSet presAssocID="{B5109ACB-D6AB-4C59-A373-AB85677C5EE2}" presName="sibTrans" presStyleCnt="0"/>
      <dgm:spPr/>
    </dgm:pt>
    <dgm:pt modelId="{9C5C8B55-DB07-4A99-B8C8-F0961E8DBEE4}" type="pres">
      <dgm:prSet presAssocID="{9E072F98-0668-4D50-9D05-347521E6E515}" presName="node" presStyleLbl="node1" presStyleIdx="3" presStyleCnt="6">
        <dgm:presLayoutVars>
          <dgm:bulletEnabled val="1"/>
        </dgm:presLayoutVars>
      </dgm:prSet>
      <dgm:spPr/>
    </dgm:pt>
    <dgm:pt modelId="{7B5631BB-9CBD-4E0E-80A5-560D0F34A99B}" type="pres">
      <dgm:prSet presAssocID="{0B0F365D-793B-45C8-B77E-5B2BC2EE1772}" presName="sibTrans" presStyleCnt="0"/>
      <dgm:spPr/>
    </dgm:pt>
    <dgm:pt modelId="{5FEA1B3F-EFCC-4353-B60E-BE7357CABCF2}" type="pres">
      <dgm:prSet presAssocID="{709E1F57-22C1-4859-B658-292DDF36C6AA}" presName="node" presStyleLbl="node1" presStyleIdx="4" presStyleCnt="6">
        <dgm:presLayoutVars>
          <dgm:bulletEnabled val="1"/>
        </dgm:presLayoutVars>
      </dgm:prSet>
      <dgm:spPr/>
    </dgm:pt>
    <dgm:pt modelId="{10367637-CAF6-4C7E-B825-C14620E7C235}" type="pres">
      <dgm:prSet presAssocID="{C0F0D0F6-1DAE-4B7E-9FB4-9FDED26D9989}" presName="sibTrans" presStyleCnt="0"/>
      <dgm:spPr/>
    </dgm:pt>
    <dgm:pt modelId="{CD8C21E3-56EC-4123-A55E-C6BCF8D53857}" type="pres">
      <dgm:prSet presAssocID="{D05C691D-B63A-4E23-B25B-BBD8099D7572}" presName="node" presStyleLbl="node1" presStyleIdx="5" presStyleCnt="6">
        <dgm:presLayoutVars>
          <dgm:bulletEnabled val="1"/>
        </dgm:presLayoutVars>
      </dgm:prSet>
      <dgm:spPr/>
    </dgm:pt>
  </dgm:ptLst>
  <dgm:cxnLst>
    <dgm:cxn modelId="{E75A670D-D4A5-4472-BF31-FC2B661423B2}" srcId="{9797C068-4263-457A-B26F-4D00F13E2D7A}" destId="{FC692E34-2465-4631-AFF2-3A16C38A2B97}" srcOrd="2" destOrd="0" parTransId="{B92F809C-21CD-49B3-B331-857B3EC3853D}" sibTransId="{B5109ACB-D6AB-4C59-A373-AB85677C5EE2}"/>
    <dgm:cxn modelId="{CC07821A-12DF-4252-9D9D-BF2B98BDDD4E}" srcId="{9797C068-4263-457A-B26F-4D00F13E2D7A}" destId="{709E1F57-22C1-4859-B658-292DDF36C6AA}" srcOrd="4" destOrd="0" parTransId="{AAD796B3-8B10-496F-8FD3-A7B2CB42807B}" sibTransId="{C0F0D0F6-1DAE-4B7E-9FB4-9FDED26D9989}"/>
    <dgm:cxn modelId="{2EF4CD1D-EB4B-4536-8D5E-0B9C77532074}" srcId="{9797C068-4263-457A-B26F-4D00F13E2D7A}" destId="{D05C691D-B63A-4E23-B25B-BBD8099D7572}" srcOrd="5" destOrd="0" parTransId="{B0946127-801F-415F-AA53-DB201007BB86}" sibTransId="{99A0379E-A7DB-463B-A489-65EAE1C39576}"/>
    <dgm:cxn modelId="{168A0020-4763-454E-9189-F616648A8585}" type="presOf" srcId="{9E072F98-0668-4D50-9D05-347521E6E515}" destId="{9C5C8B55-DB07-4A99-B8C8-F0961E8DBEE4}" srcOrd="0" destOrd="0" presId="urn:microsoft.com/office/officeart/2005/8/layout/default"/>
    <dgm:cxn modelId="{4831AD60-1CEF-45E8-851B-7485292DA5A9}" type="presOf" srcId="{C8E2B20D-04C0-4EA9-BD6B-45AEC9F22D7D}" destId="{484FFD3D-A3DE-4C2E-A4ED-A877A4425AAC}" srcOrd="0" destOrd="0" presId="urn:microsoft.com/office/officeart/2005/8/layout/default"/>
    <dgm:cxn modelId="{0193376D-FF67-46CB-8253-8E174A1F760D}" srcId="{9797C068-4263-457A-B26F-4D00F13E2D7A}" destId="{C8E2B20D-04C0-4EA9-BD6B-45AEC9F22D7D}" srcOrd="1" destOrd="0" parTransId="{FFCA0F39-95D5-4D02-AB42-1DF880B5CBB4}" sibTransId="{2788CAF1-B84E-484E-9F99-CD03C43CEED7}"/>
    <dgm:cxn modelId="{B233A475-FA70-47FB-8FF2-FAD7D4889E24}" type="presOf" srcId="{D05C691D-B63A-4E23-B25B-BBD8099D7572}" destId="{CD8C21E3-56EC-4123-A55E-C6BCF8D53857}" srcOrd="0" destOrd="0" presId="urn:microsoft.com/office/officeart/2005/8/layout/default"/>
    <dgm:cxn modelId="{1DB4F67E-E475-4063-8431-E468D1A5EA9E}" type="presOf" srcId="{FC692E34-2465-4631-AFF2-3A16C38A2B97}" destId="{0E13B4A6-362D-48C8-9D1C-489ACB44B06C}" srcOrd="0" destOrd="0" presId="urn:microsoft.com/office/officeart/2005/8/layout/default"/>
    <dgm:cxn modelId="{74AB87AE-ACEE-4E05-B2B4-A8B28C2267D7}" type="presOf" srcId="{9797C068-4263-457A-B26F-4D00F13E2D7A}" destId="{741BF413-D918-4CF1-BBB9-ACE9FCE11B62}" srcOrd="0" destOrd="0" presId="urn:microsoft.com/office/officeart/2005/8/layout/default"/>
    <dgm:cxn modelId="{CBB4F0AE-7E0E-470B-A563-E2AD575F5268}" srcId="{9797C068-4263-457A-B26F-4D00F13E2D7A}" destId="{9BD590F7-7B8C-408A-8C84-2E0B649002AC}" srcOrd="0" destOrd="0" parTransId="{918F7B03-A28E-4F6B-8425-3765A9D40F6D}" sibTransId="{943A8A22-BDDE-4744-9F35-B970BB23E8D5}"/>
    <dgm:cxn modelId="{20D738D6-0673-4593-85B3-E85EB52FF2D6}" type="presOf" srcId="{9BD590F7-7B8C-408A-8C84-2E0B649002AC}" destId="{89596AE3-0204-4B19-98BE-9B4401E9D1F3}" srcOrd="0" destOrd="0" presId="urn:microsoft.com/office/officeart/2005/8/layout/default"/>
    <dgm:cxn modelId="{B7B82EE2-EBC9-4CDF-A23D-DA1CC44F5B60}" srcId="{9797C068-4263-457A-B26F-4D00F13E2D7A}" destId="{9E072F98-0668-4D50-9D05-347521E6E515}" srcOrd="3" destOrd="0" parTransId="{B4F4E246-6DC3-42D8-969F-3C7F8A129D02}" sibTransId="{0B0F365D-793B-45C8-B77E-5B2BC2EE1772}"/>
    <dgm:cxn modelId="{01284FF9-6E78-4B95-88E0-CBA4E835140C}" type="presOf" srcId="{709E1F57-22C1-4859-B658-292DDF36C6AA}" destId="{5FEA1B3F-EFCC-4353-B60E-BE7357CABCF2}" srcOrd="0" destOrd="0" presId="urn:microsoft.com/office/officeart/2005/8/layout/default"/>
    <dgm:cxn modelId="{DA2DED83-B09B-45CC-A640-95900488B748}" type="presParOf" srcId="{741BF413-D918-4CF1-BBB9-ACE9FCE11B62}" destId="{89596AE3-0204-4B19-98BE-9B4401E9D1F3}" srcOrd="0" destOrd="0" presId="urn:microsoft.com/office/officeart/2005/8/layout/default"/>
    <dgm:cxn modelId="{598F4037-D2EA-4CE6-8255-65D9E63FA64D}" type="presParOf" srcId="{741BF413-D918-4CF1-BBB9-ACE9FCE11B62}" destId="{2BBD211E-08E6-4BA9-B6A3-151D48D7E043}" srcOrd="1" destOrd="0" presId="urn:microsoft.com/office/officeart/2005/8/layout/default"/>
    <dgm:cxn modelId="{0FB2CE3C-0E1A-472A-9D86-871DC24B752E}" type="presParOf" srcId="{741BF413-D918-4CF1-BBB9-ACE9FCE11B62}" destId="{484FFD3D-A3DE-4C2E-A4ED-A877A4425AAC}" srcOrd="2" destOrd="0" presId="urn:microsoft.com/office/officeart/2005/8/layout/default"/>
    <dgm:cxn modelId="{F35238EC-92B4-47AB-A856-A1005C2B83F8}" type="presParOf" srcId="{741BF413-D918-4CF1-BBB9-ACE9FCE11B62}" destId="{93FC9D1E-D8B8-4EBC-9E4A-59BA2DF6077F}" srcOrd="3" destOrd="0" presId="urn:microsoft.com/office/officeart/2005/8/layout/default"/>
    <dgm:cxn modelId="{DC6A886B-F80B-4D68-8EB8-509123805EC1}" type="presParOf" srcId="{741BF413-D918-4CF1-BBB9-ACE9FCE11B62}" destId="{0E13B4A6-362D-48C8-9D1C-489ACB44B06C}" srcOrd="4" destOrd="0" presId="urn:microsoft.com/office/officeart/2005/8/layout/default"/>
    <dgm:cxn modelId="{B093DE20-5BF1-4B84-90D1-9E65C7A533D5}" type="presParOf" srcId="{741BF413-D918-4CF1-BBB9-ACE9FCE11B62}" destId="{9F8EB6AF-96A9-47B4-AEEE-A668AEEBFA38}" srcOrd="5" destOrd="0" presId="urn:microsoft.com/office/officeart/2005/8/layout/default"/>
    <dgm:cxn modelId="{D29A491A-2353-441E-82F4-625E5C206995}" type="presParOf" srcId="{741BF413-D918-4CF1-BBB9-ACE9FCE11B62}" destId="{9C5C8B55-DB07-4A99-B8C8-F0961E8DBEE4}" srcOrd="6" destOrd="0" presId="urn:microsoft.com/office/officeart/2005/8/layout/default"/>
    <dgm:cxn modelId="{74490CE9-F793-4459-B3E2-C519DA5FA000}" type="presParOf" srcId="{741BF413-D918-4CF1-BBB9-ACE9FCE11B62}" destId="{7B5631BB-9CBD-4E0E-80A5-560D0F34A99B}" srcOrd="7" destOrd="0" presId="urn:microsoft.com/office/officeart/2005/8/layout/default"/>
    <dgm:cxn modelId="{51F76D82-8C90-4765-A1C3-9041FF8784E9}" type="presParOf" srcId="{741BF413-D918-4CF1-BBB9-ACE9FCE11B62}" destId="{5FEA1B3F-EFCC-4353-B60E-BE7357CABCF2}" srcOrd="8" destOrd="0" presId="urn:microsoft.com/office/officeart/2005/8/layout/default"/>
    <dgm:cxn modelId="{17192E35-25DB-4180-AEBD-922C1A78D6B0}" type="presParOf" srcId="{741BF413-D918-4CF1-BBB9-ACE9FCE11B62}" destId="{10367637-CAF6-4C7E-B825-C14620E7C235}" srcOrd="9" destOrd="0" presId="urn:microsoft.com/office/officeart/2005/8/layout/default"/>
    <dgm:cxn modelId="{5154A41D-F729-40BC-93F5-262E4AE2DC15}" type="presParOf" srcId="{741BF413-D918-4CF1-BBB9-ACE9FCE11B62}" destId="{CD8C21E3-56EC-4123-A55E-C6BCF8D53857}"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DF2941-1B3A-49CB-A3C3-74421410C10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14F17F5-FBAA-4680-946B-A0BABA6BABE5}">
      <dgm:prSet/>
      <dgm:spPr/>
      <dgm:t>
        <a:bodyPr/>
        <a:lstStyle/>
        <a:p>
          <a:r>
            <a:rPr lang="en-US"/>
            <a:t>“No Wrong Door" </a:t>
          </a:r>
        </a:p>
      </dgm:t>
    </dgm:pt>
    <dgm:pt modelId="{E68109A9-72F2-4B30-A247-01AC04858D21}" type="parTrans" cxnId="{03F11C18-5563-408E-9064-D22E1A92EB29}">
      <dgm:prSet/>
      <dgm:spPr/>
      <dgm:t>
        <a:bodyPr/>
        <a:lstStyle/>
        <a:p>
          <a:endParaRPr lang="en-US"/>
        </a:p>
      </dgm:t>
    </dgm:pt>
    <dgm:pt modelId="{0B75567B-DCB3-4BF9-8D9C-75F354464259}" type="sibTrans" cxnId="{03F11C18-5563-408E-9064-D22E1A92EB29}">
      <dgm:prSet/>
      <dgm:spPr/>
      <dgm:t>
        <a:bodyPr/>
        <a:lstStyle/>
        <a:p>
          <a:endParaRPr lang="en-US"/>
        </a:p>
      </dgm:t>
    </dgm:pt>
    <dgm:pt modelId="{122F2A76-ECCC-438C-90F3-9F55BE1DD324}">
      <dgm:prSet/>
      <dgm:spPr/>
      <dgm:t>
        <a:bodyPr/>
        <a:lstStyle/>
        <a:p>
          <a:r>
            <a:rPr lang="en-US"/>
            <a:t>Preventive Care:</a:t>
          </a:r>
        </a:p>
        <a:p>
          <a:r>
            <a:rPr lang="en-US"/>
            <a:t> 9-8-8</a:t>
          </a:r>
        </a:p>
      </dgm:t>
    </dgm:pt>
    <dgm:pt modelId="{B29F5E34-9451-442E-B9BA-950B3D509A39}" type="parTrans" cxnId="{46C55AC2-E42C-46DB-BD96-2F42F2C396C7}">
      <dgm:prSet/>
      <dgm:spPr/>
      <dgm:t>
        <a:bodyPr/>
        <a:lstStyle/>
        <a:p>
          <a:endParaRPr lang="en-US"/>
        </a:p>
      </dgm:t>
    </dgm:pt>
    <dgm:pt modelId="{C4BA5AB4-EB64-4F5F-8CD7-3804253437C4}" type="sibTrans" cxnId="{46C55AC2-E42C-46DB-BD96-2F42F2C396C7}">
      <dgm:prSet/>
      <dgm:spPr/>
      <dgm:t>
        <a:bodyPr/>
        <a:lstStyle/>
        <a:p>
          <a:endParaRPr lang="en-US"/>
        </a:p>
      </dgm:t>
    </dgm:pt>
    <dgm:pt modelId="{E7B7164A-B8B2-4779-87D7-8E991D69294F}">
      <dgm:prSet/>
      <dgm:spPr/>
      <dgm:t>
        <a:bodyPr/>
        <a:lstStyle/>
        <a:p>
          <a:r>
            <a:rPr lang="en-US"/>
            <a:t>Behavioral Health Housing</a:t>
          </a:r>
        </a:p>
      </dgm:t>
    </dgm:pt>
    <dgm:pt modelId="{B676F480-0135-46F1-9E53-E48814203C15}" type="parTrans" cxnId="{9E8539DE-6C57-4160-8D69-317E2B6FB579}">
      <dgm:prSet/>
      <dgm:spPr/>
      <dgm:t>
        <a:bodyPr/>
        <a:lstStyle/>
        <a:p>
          <a:endParaRPr lang="en-US"/>
        </a:p>
      </dgm:t>
    </dgm:pt>
    <dgm:pt modelId="{F1446FA0-1FFC-473F-89B0-CA3EA666A23D}" type="sibTrans" cxnId="{9E8539DE-6C57-4160-8D69-317E2B6FB579}">
      <dgm:prSet/>
      <dgm:spPr/>
      <dgm:t>
        <a:bodyPr/>
        <a:lstStyle/>
        <a:p>
          <a:endParaRPr lang="en-US"/>
        </a:p>
      </dgm:t>
    </dgm:pt>
    <dgm:pt modelId="{4496A3A1-59DF-4BAB-A9AB-5F11DA1FE080}">
      <dgm:prSet/>
      <dgm:spPr/>
      <dgm:t>
        <a:bodyPr/>
        <a:lstStyle/>
        <a:p>
          <a:r>
            <a:rPr lang="en-US"/>
            <a:t>Workforce Investments</a:t>
          </a:r>
        </a:p>
      </dgm:t>
    </dgm:pt>
    <dgm:pt modelId="{F08D4AD7-EC6A-4847-AF50-C924B3BE06B3}" type="parTrans" cxnId="{F793066D-C76D-45EE-99A3-7B0B277E2E83}">
      <dgm:prSet/>
      <dgm:spPr/>
      <dgm:t>
        <a:bodyPr/>
        <a:lstStyle/>
        <a:p>
          <a:endParaRPr lang="en-US"/>
        </a:p>
      </dgm:t>
    </dgm:pt>
    <dgm:pt modelId="{50010B86-EE6F-4B91-B9B3-35FDE8B09253}" type="sibTrans" cxnId="{F793066D-C76D-45EE-99A3-7B0B277E2E83}">
      <dgm:prSet/>
      <dgm:spPr/>
      <dgm:t>
        <a:bodyPr/>
        <a:lstStyle/>
        <a:p>
          <a:endParaRPr lang="en-US"/>
        </a:p>
      </dgm:t>
    </dgm:pt>
    <dgm:pt modelId="{4FDC5AAA-85CD-42EF-8A85-C3F07C965727}">
      <dgm:prSet/>
      <dgm:spPr/>
      <dgm:t>
        <a:bodyPr/>
        <a:lstStyle/>
        <a:p>
          <a:r>
            <a:rPr lang="en-US"/>
            <a:t>$10 Million Grant Program</a:t>
          </a:r>
        </a:p>
      </dgm:t>
    </dgm:pt>
    <dgm:pt modelId="{BDE313F8-2EA5-446F-9215-956A6DDE8882}" type="parTrans" cxnId="{570423D4-2A6B-4F1E-932E-88EAC696659F}">
      <dgm:prSet/>
      <dgm:spPr/>
      <dgm:t>
        <a:bodyPr/>
        <a:lstStyle/>
        <a:p>
          <a:endParaRPr lang="en-US"/>
        </a:p>
      </dgm:t>
    </dgm:pt>
    <dgm:pt modelId="{95A0781B-1009-436C-A443-445E247D107C}" type="sibTrans" cxnId="{570423D4-2A6B-4F1E-932E-88EAC696659F}">
      <dgm:prSet/>
      <dgm:spPr/>
      <dgm:t>
        <a:bodyPr/>
        <a:lstStyle/>
        <a:p>
          <a:endParaRPr lang="en-US"/>
        </a:p>
      </dgm:t>
    </dgm:pt>
    <dgm:pt modelId="{5932A65A-1FE5-42FA-8486-05EEF27F3623}" type="pres">
      <dgm:prSet presAssocID="{7EDF2941-1B3A-49CB-A3C3-74421410C103}" presName="diagram" presStyleCnt="0">
        <dgm:presLayoutVars>
          <dgm:dir/>
          <dgm:resizeHandles val="exact"/>
        </dgm:presLayoutVars>
      </dgm:prSet>
      <dgm:spPr/>
    </dgm:pt>
    <dgm:pt modelId="{81A751B0-8376-4EB8-90C5-C3C4E8191364}" type="pres">
      <dgm:prSet presAssocID="{114F17F5-FBAA-4680-946B-A0BABA6BABE5}" presName="node" presStyleLbl="node1" presStyleIdx="0" presStyleCnt="5" custLinFactNeighborY="-1232">
        <dgm:presLayoutVars>
          <dgm:bulletEnabled val="1"/>
        </dgm:presLayoutVars>
      </dgm:prSet>
      <dgm:spPr/>
    </dgm:pt>
    <dgm:pt modelId="{1D957D3B-A9B2-4432-81EB-B8ABAC6C9C8F}" type="pres">
      <dgm:prSet presAssocID="{0B75567B-DCB3-4BF9-8D9C-75F354464259}" presName="sibTrans" presStyleCnt="0"/>
      <dgm:spPr/>
    </dgm:pt>
    <dgm:pt modelId="{B011564E-01DE-4DC9-AABB-8D9E99DC49B3}" type="pres">
      <dgm:prSet presAssocID="{122F2A76-ECCC-438C-90F3-9F55BE1DD324}" presName="node" presStyleLbl="node1" presStyleIdx="1" presStyleCnt="5">
        <dgm:presLayoutVars>
          <dgm:bulletEnabled val="1"/>
        </dgm:presLayoutVars>
      </dgm:prSet>
      <dgm:spPr/>
    </dgm:pt>
    <dgm:pt modelId="{9CB5A801-CF5C-45B5-AC60-1C186E6E00A9}" type="pres">
      <dgm:prSet presAssocID="{C4BA5AB4-EB64-4F5F-8CD7-3804253437C4}" presName="sibTrans" presStyleCnt="0"/>
      <dgm:spPr/>
    </dgm:pt>
    <dgm:pt modelId="{9CBB5B42-6FF6-4A71-A2BD-3D712543AEB5}" type="pres">
      <dgm:prSet presAssocID="{E7B7164A-B8B2-4779-87D7-8E991D69294F}" presName="node" presStyleLbl="node1" presStyleIdx="2" presStyleCnt="5">
        <dgm:presLayoutVars>
          <dgm:bulletEnabled val="1"/>
        </dgm:presLayoutVars>
      </dgm:prSet>
      <dgm:spPr/>
    </dgm:pt>
    <dgm:pt modelId="{CC12AA6B-F8CB-4AE1-8511-27EFD9123ACD}" type="pres">
      <dgm:prSet presAssocID="{F1446FA0-1FFC-473F-89B0-CA3EA666A23D}" presName="sibTrans" presStyleCnt="0"/>
      <dgm:spPr/>
    </dgm:pt>
    <dgm:pt modelId="{580979B9-E492-480A-AD79-20C823CFCAB5}" type="pres">
      <dgm:prSet presAssocID="{4496A3A1-59DF-4BAB-A9AB-5F11DA1FE080}" presName="node" presStyleLbl="node1" presStyleIdx="3" presStyleCnt="5">
        <dgm:presLayoutVars>
          <dgm:bulletEnabled val="1"/>
        </dgm:presLayoutVars>
      </dgm:prSet>
      <dgm:spPr/>
    </dgm:pt>
    <dgm:pt modelId="{3EE9FBDC-DABF-4358-84E2-15D842F549F7}" type="pres">
      <dgm:prSet presAssocID="{50010B86-EE6F-4B91-B9B3-35FDE8B09253}" presName="sibTrans" presStyleCnt="0"/>
      <dgm:spPr/>
    </dgm:pt>
    <dgm:pt modelId="{8C227965-8F3C-4310-867A-9B813672185F}" type="pres">
      <dgm:prSet presAssocID="{4FDC5AAA-85CD-42EF-8A85-C3F07C965727}" presName="node" presStyleLbl="node1" presStyleIdx="4" presStyleCnt="5">
        <dgm:presLayoutVars>
          <dgm:bulletEnabled val="1"/>
        </dgm:presLayoutVars>
      </dgm:prSet>
      <dgm:spPr/>
    </dgm:pt>
  </dgm:ptLst>
  <dgm:cxnLst>
    <dgm:cxn modelId="{4DC83213-C679-42DD-9FF7-B428FE46582E}" type="presOf" srcId="{7EDF2941-1B3A-49CB-A3C3-74421410C103}" destId="{5932A65A-1FE5-42FA-8486-05EEF27F3623}" srcOrd="0" destOrd="0" presId="urn:microsoft.com/office/officeart/2005/8/layout/default"/>
    <dgm:cxn modelId="{03F11C18-5563-408E-9064-D22E1A92EB29}" srcId="{7EDF2941-1B3A-49CB-A3C3-74421410C103}" destId="{114F17F5-FBAA-4680-946B-A0BABA6BABE5}" srcOrd="0" destOrd="0" parTransId="{E68109A9-72F2-4B30-A247-01AC04858D21}" sibTransId="{0B75567B-DCB3-4BF9-8D9C-75F354464259}"/>
    <dgm:cxn modelId="{3DDA362A-3939-43EC-A916-6C6A9CD87C70}" type="presOf" srcId="{E7B7164A-B8B2-4779-87D7-8E991D69294F}" destId="{9CBB5B42-6FF6-4A71-A2BD-3D712543AEB5}" srcOrd="0" destOrd="0" presId="urn:microsoft.com/office/officeart/2005/8/layout/default"/>
    <dgm:cxn modelId="{E0122B4B-3D95-4E21-B690-6AF23B3CC09B}" type="presOf" srcId="{122F2A76-ECCC-438C-90F3-9F55BE1DD324}" destId="{B011564E-01DE-4DC9-AABB-8D9E99DC49B3}" srcOrd="0" destOrd="0" presId="urn:microsoft.com/office/officeart/2005/8/layout/default"/>
    <dgm:cxn modelId="{F793066D-C76D-45EE-99A3-7B0B277E2E83}" srcId="{7EDF2941-1B3A-49CB-A3C3-74421410C103}" destId="{4496A3A1-59DF-4BAB-A9AB-5F11DA1FE080}" srcOrd="3" destOrd="0" parTransId="{F08D4AD7-EC6A-4847-AF50-C924B3BE06B3}" sibTransId="{50010B86-EE6F-4B91-B9B3-35FDE8B09253}"/>
    <dgm:cxn modelId="{3110C14D-E444-417A-9642-D6A206CB7BCE}" type="presOf" srcId="{4FDC5AAA-85CD-42EF-8A85-C3F07C965727}" destId="{8C227965-8F3C-4310-867A-9B813672185F}" srcOrd="0" destOrd="0" presId="urn:microsoft.com/office/officeart/2005/8/layout/default"/>
    <dgm:cxn modelId="{46C55AC2-E42C-46DB-BD96-2F42F2C396C7}" srcId="{7EDF2941-1B3A-49CB-A3C3-74421410C103}" destId="{122F2A76-ECCC-438C-90F3-9F55BE1DD324}" srcOrd="1" destOrd="0" parTransId="{B29F5E34-9451-442E-B9BA-950B3D509A39}" sibTransId="{C4BA5AB4-EB64-4F5F-8CD7-3804253437C4}"/>
    <dgm:cxn modelId="{570423D4-2A6B-4F1E-932E-88EAC696659F}" srcId="{7EDF2941-1B3A-49CB-A3C3-74421410C103}" destId="{4FDC5AAA-85CD-42EF-8A85-C3F07C965727}" srcOrd="4" destOrd="0" parTransId="{BDE313F8-2EA5-446F-9215-956A6DDE8882}" sibTransId="{95A0781B-1009-436C-A443-445E247D107C}"/>
    <dgm:cxn modelId="{987233D5-151C-4673-818B-5E4CC5A7FCCC}" type="presOf" srcId="{114F17F5-FBAA-4680-946B-A0BABA6BABE5}" destId="{81A751B0-8376-4EB8-90C5-C3C4E8191364}" srcOrd="0" destOrd="0" presId="urn:microsoft.com/office/officeart/2005/8/layout/default"/>
    <dgm:cxn modelId="{CC769FD6-C989-48D9-A75E-9FACA42196E4}" type="presOf" srcId="{4496A3A1-59DF-4BAB-A9AB-5F11DA1FE080}" destId="{580979B9-E492-480A-AD79-20C823CFCAB5}" srcOrd="0" destOrd="0" presId="urn:microsoft.com/office/officeart/2005/8/layout/default"/>
    <dgm:cxn modelId="{9E8539DE-6C57-4160-8D69-317E2B6FB579}" srcId="{7EDF2941-1B3A-49CB-A3C3-74421410C103}" destId="{E7B7164A-B8B2-4779-87D7-8E991D69294F}" srcOrd="2" destOrd="0" parTransId="{B676F480-0135-46F1-9E53-E48814203C15}" sibTransId="{F1446FA0-1FFC-473F-89B0-CA3EA666A23D}"/>
    <dgm:cxn modelId="{6F6E97BD-9B77-4697-B802-72819BFEEAA4}" type="presParOf" srcId="{5932A65A-1FE5-42FA-8486-05EEF27F3623}" destId="{81A751B0-8376-4EB8-90C5-C3C4E8191364}" srcOrd="0" destOrd="0" presId="urn:microsoft.com/office/officeart/2005/8/layout/default"/>
    <dgm:cxn modelId="{2C6D6794-0EEE-413C-B134-4B3A75B8FAF4}" type="presParOf" srcId="{5932A65A-1FE5-42FA-8486-05EEF27F3623}" destId="{1D957D3B-A9B2-4432-81EB-B8ABAC6C9C8F}" srcOrd="1" destOrd="0" presId="urn:microsoft.com/office/officeart/2005/8/layout/default"/>
    <dgm:cxn modelId="{A70C1D63-9BB9-4D4F-8328-E1AB38F7D582}" type="presParOf" srcId="{5932A65A-1FE5-42FA-8486-05EEF27F3623}" destId="{B011564E-01DE-4DC9-AABB-8D9E99DC49B3}" srcOrd="2" destOrd="0" presId="urn:microsoft.com/office/officeart/2005/8/layout/default"/>
    <dgm:cxn modelId="{42833192-AF6D-4614-BAD5-81E42A5E29EC}" type="presParOf" srcId="{5932A65A-1FE5-42FA-8486-05EEF27F3623}" destId="{9CB5A801-CF5C-45B5-AC60-1C186E6E00A9}" srcOrd="3" destOrd="0" presId="urn:microsoft.com/office/officeart/2005/8/layout/default"/>
    <dgm:cxn modelId="{FF86CFE3-A83E-49C1-AC3C-368B74336979}" type="presParOf" srcId="{5932A65A-1FE5-42FA-8486-05EEF27F3623}" destId="{9CBB5B42-6FF6-4A71-A2BD-3D712543AEB5}" srcOrd="4" destOrd="0" presId="urn:microsoft.com/office/officeart/2005/8/layout/default"/>
    <dgm:cxn modelId="{D576BE4C-8DE7-4F72-B3C0-D573F7494211}" type="presParOf" srcId="{5932A65A-1FE5-42FA-8486-05EEF27F3623}" destId="{CC12AA6B-F8CB-4AE1-8511-27EFD9123ACD}" srcOrd="5" destOrd="0" presId="urn:microsoft.com/office/officeart/2005/8/layout/default"/>
    <dgm:cxn modelId="{95CA604C-466D-46EB-AC22-4A003E4D8169}" type="presParOf" srcId="{5932A65A-1FE5-42FA-8486-05EEF27F3623}" destId="{580979B9-E492-480A-AD79-20C823CFCAB5}" srcOrd="6" destOrd="0" presId="urn:microsoft.com/office/officeart/2005/8/layout/default"/>
    <dgm:cxn modelId="{6A613B36-1FE4-48B1-9DF3-5D429492E57E}" type="presParOf" srcId="{5932A65A-1FE5-42FA-8486-05EEF27F3623}" destId="{3EE9FBDC-DABF-4358-84E2-15D842F549F7}" srcOrd="7" destOrd="0" presId="urn:microsoft.com/office/officeart/2005/8/layout/default"/>
    <dgm:cxn modelId="{0842745A-82C3-441E-8264-7F26BD774551}" type="presParOf" srcId="{5932A65A-1FE5-42FA-8486-05EEF27F3623}" destId="{8C227965-8F3C-4310-867A-9B813672185F}"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272922-710B-4B6D-AE69-3506F3BAA7B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28FD1662-9A48-4BDA-A2C4-6A6F9E707A21}">
      <dgm:prSet/>
      <dgm:spPr/>
      <dgm:t>
        <a:bodyPr/>
        <a:lstStyle/>
        <a:p>
          <a:r>
            <a:rPr lang="en-US"/>
            <a:t>Master Plan: Data Dashboard</a:t>
          </a:r>
        </a:p>
      </dgm:t>
    </dgm:pt>
    <dgm:pt modelId="{CFD5A8C2-C8ED-4DB3-BB97-2FBF660C9CF6}" type="parTrans" cxnId="{883A333D-9584-4EFB-AA46-2B72AC3F7BBF}">
      <dgm:prSet/>
      <dgm:spPr/>
      <dgm:t>
        <a:bodyPr/>
        <a:lstStyle/>
        <a:p>
          <a:endParaRPr lang="en-US"/>
        </a:p>
      </dgm:t>
    </dgm:pt>
    <dgm:pt modelId="{4D1A2483-1C63-4AFB-B7E2-7006D0E231A9}" type="sibTrans" cxnId="{883A333D-9584-4EFB-AA46-2B72AC3F7BBF}">
      <dgm:prSet/>
      <dgm:spPr/>
      <dgm:t>
        <a:bodyPr/>
        <a:lstStyle/>
        <a:p>
          <a:endParaRPr lang="en-US"/>
        </a:p>
      </dgm:t>
    </dgm:pt>
    <dgm:pt modelId="{27B7B552-4E00-4BFC-AAFA-799C9E2D763E}">
      <dgm:prSet/>
      <dgm:spPr/>
      <dgm:t>
        <a:bodyPr/>
        <a:lstStyle/>
        <a:p>
          <a:r>
            <a:rPr lang="en-US"/>
            <a:t>Medi-Cal Premium Reduction</a:t>
          </a:r>
        </a:p>
      </dgm:t>
    </dgm:pt>
    <dgm:pt modelId="{2423BABD-B644-4702-AC6E-9CD4B1099BD4}" type="parTrans" cxnId="{3EB5A41A-49F5-47B7-AC09-92F05BE71836}">
      <dgm:prSet/>
      <dgm:spPr/>
      <dgm:t>
        <a:bodyPr/>
        <a:lstStyle/>
        <a:p>
          <a:endParaRPr lang="en-US"/>
        </a:p>
      </dgm:t>
    </dgm:pt>
    <dgm:pt modelId="{C2B41F70-2339-4B96-99C7-2C66A0758B9F}" type="sibTrans" cxnId="{3EB5A41A-49F5-47B7-AC09-92F05BE71836}">
      <dgm:prSet/>
      <dgm:spPr/>
      <dgm:t>
        <a:bodyPr/>
        <a:lstStyle/>
        <a:p>
          <a:endParaRPr lang="en-US"/>
        </a:p>
      </dgm:t>
    </dgm:pt>
    <dgm:pt modelId="{4118B488-85F7-46FC-8B1E-0133878CB4A5}">
      <dgm:prSet/>
      <dgm:spPr/>
      <dgm:t>
        <a:bodyPr/>
        <a:lstStyle/>
        <a:p>
          <a:r>
            <a:rPr lang="en-US"/>
            <a:t>Volunteer Programs</a:t>
          </a:r>
        </a:p>
      </dgm:t>
    </dgm:pt>
    <dgm:pt modelId="{E7B5E7BD-DC57-4F44-A5C7-C679E03034F7}" type="parTrans" cxnId="{7CAF5DB7-0543-4A3D-AA89-9C5661C78C0E}">
      <dgm:prSet/>
      <dgm:spPr/>
      <dgm:t>
        <a:bodyPr/>
        <a:lstStyle/>
        <a:p>
          <a:endParaRPr lang="en-US"/>
        </a:p>
      </dgm:t>
    </dgm:pt>
    <dgm:pt modelId="{ECAC5CC3-6298-4EB2-B886-7C5997BF604D}" type="sibTrans" cxnId="{7CAF5DB7-0543-4A3D-AA89-9C5661C78C0E}">
      <dgm:prSet/>
      <dgm:spPr/>
      <dgm:t>
        <a:bodyPr/>
        <a:lstStyle/>
        <a:p>
          <a:endParaRPr lang="en-US"/>
        </a:p>
      </dgm:t>
    </dgm:pt>
    <dgm:pt modelId="{E3679E88-67C0-4B43-9523-7F8D5EDEF797}">
      <dgm:prSet/>
      <dgm:spPr/>
      <dgm:t>
        <a:bodyPr/>
        <a:lstStyle/>
        <a:p>
          <a:r>
            <a:rPr lang="en-US"/>
            <a:t>Inclusive and Equitable Employment</a:t>
          </a:r>
        </a:p>
      </dgm:t>
    </dgm:pt>
    <dgm:pt modelId="{56BD468D-14A8-4FCD-A631-3059528768F9}" type="parTrans" cxnId="{61DB10B4-0794-4ED3-AB57-3EF40B654A63}">
      <dgm:prSet/>
      <dgm:spPr/>
      <dgm:t>
        <a:bodyPr/>
        <a:lstStyle/>
        <a:p>
          <a:endParaRPr lang="en-US"/>
        </a:p>
      </dgm:t>
    </dgm:pt>
    <dgm:pt modelId="{EFD9E8BD-7219-4EE3-ABBB-C243658049F3}" type="sibTrans" cxnId="{61DB10B4-0794-4ED3-AB57-3EF40B654A63}">
      <dgm:prSet/>
      <dgm:spPr/>
      <dgm:t>
        <a:bodyPr/>
        <a:lstStyle/>
        <a:p>
          <a:endParaRPr lang="en-US"/>
        </a:p>
      </dgm:t>
    </dgm:pt>
    <dgm:pt modelId="{4CCB7F14-0DE4-43BC-A765-89C3AADEBBDA}">
      <dgm:prSet/>
      <dgm:spPr/>
      <dgm:t>
        <a:bodyPr/>
        <a:lstStyle/>
        <a:p>
          <a:r>
            <a:rPr lang="en-US"/>
            <a:t>At-Risk Aging and Disabled Populations</a:t>
          </a:r>
        </a:p>
      </dgm:t>
    </dgm:pt>
    <dgm:pt modelId="{DA9580A8-3D01-4252-AF2E-84576791B3F5}" type="parTrans" cxnId="{E14E53AD-1A63-466C-94F7-0E8507967D2F}">
      <dgm:prSet/>
      <dgm:spPr/>
      <dgm:t>
        <a:bodyPr/>
        <a:lstStyle/>
        <a:p>
          <a:endParaRPr lang="en-US"/>
        </a:p>
      </dgm:t>
    </dgm:pt>
    <dgm:pt modelId="{099BA89D-780D-47D4-9549-5F572061EB1D}" type="sibTrans" cxnId="{E14E53AD-1A63-466C-94F7-0E8507967D2F}">
      <dgm:prSet/>
      <dgm:spPr/>
      <dgm:t>
        <a:bodyPr/>
        <a:lstStyle/>
        <a:p>
          <a:endParaRPr lang="en-US"/>
        </a:p>
      </dgm:t>
    </dgm:pt>
    <dgm:pt modelId="{1ED3CA2E-7644-4FC4-8CA5-1EFD2C6D3719}" type="pres">
      <dgm:prSet presAssocID="{AD272922-710B-4B6D-AE69-3506F3BAA7BA}" presName="diagram" presStyleCnt="0">
        <dgm:presLayoutVars>
          <dgm:dir/>
          <dgm:resizeHandles val="exact"/>
        </dgm:presLayoutVars>
      </dgm:prSet>
      <dgm:spPr/>
    </dgm:pt>
    <dgm:pt modelId="{334B777E-6520-48E1-BECD-4FBAAC15BADB}" type="pres">
      <dgm:prSet presAssocID="{28FD1662-9A48-4BDA-A2C4-6A6F9E707A21}" presName="node" presStyleLbl="node1" presStyleIdx="0" presStyleCnt="5">
        <dgm:presLayoutVars>
          <dgm:bulletEnabled val="1"/>
        </dgm:presLayoutVars>
      </dgm:prSet>
      <dgm:spPr/>
    </dgm:pt>
    <dgm:pt modelId="{280FAE7D-77A1-496D-A943-072123976418}" type="pres">
      <dgm:prSet presAssocID="{4D1A2483-1C63-4AFB-B7E2-7006D0E231A9}" presName="sibTrans" presStyleCnt="0"/>
      <dgm:spPr/>
    </dgm:pt>
    <dgm:pt modelId="{A9D7EA56-AAF2-42B8-A551-78E5A6CD4E15}" type="pres">
      <dgm:prSet presAssocID="{27B7B552-4E00-4BFC-AAFA-799C9E2D763E}" presName="node" presStyleLbl="node1" presStyleIdx="1" presStyleCnt="5">
        <dgm:presLayoutVars>
          <dgm:bulletEnabled val="1"/>
        </dgm:presLayoutVars>
      </dgm:prSet>
      <dgm:spPr/>
    </dgm:pt>
    <dgm:pt modelId="{4B854872-B513-48EC-9B30-B01CE0D5A685}" type="pres">
      <dgm:prSet presAssocID="{C2B41F70-2339-4B96-99C7-2C66A0758B9F}" presName="sibTrans" presStyleCnt="0"/>
      <dgm:spPr/>
    </dgm:pt>
    <dgm:pt modelId="{465AF604-E35F-48C4-B927-1BBB409E4099}" type="pres">
      <dgm:prSet presAssocID="{4118B488-85F7-46FC-8B1E-0133878CB4A5}" presName="node" presStyleLbl="node1" presStyleIdx="2" presStyleCnt="5">
        <dgm:presLayoutVars>
          <dgm:bulletEnabled val="1"/>
        </dgm:presLayoutVars>
      </dgm:prSet>
      <dgm:spPr/>
    </dgm:pt>
    <dgm:pt modelId="{CD3B4BF4-0F14-45ED-B0D7-9DF2CD2F2788}" type="pres">
      <dgm:prSet presAssocID="{ECAC5CC3-6298-4EB2-B886-7C5997BF604D}" presName="sibTrans" presStyleCnt="0"/>
      <dgm:spPr/>
    </dgm:pt>
    <dgm:pt modelId="{8509BEFF-54E9-4FA8-888D-D379B85E8B13}" type="pres">
      <dgm:prSet presAssocID="{E3679E88-67C0-4B43-9523-7F8D5EDEF797}" presName="node" presStyleLbl="node1" presStyleIdx="3" presStyleCnt="5">
        <dgm:presLayoutVars>
          <dgm:bulletEnabled val="1"/>
        </dgm:presLayoutVars>
      </dgm:prSet>
      <dgm:spPr/>
    </dgm:pt>
    <dgm:pt modelId="{8B3F2AC7-53DD-4911-9B2A-F1966809F17B}" type="pres">
      <dgm:prSet presAssocID="{EFD9E8BD-7219-4EE3-ABBB-C243658049F3}" presName="sibTrans" presStyleCnt="0"/>
      <dgm:spPr/>
    </dgm:pt>
    <dgm:pt modelId="{C62646A1-6DC2-4BAC-B20A-E31BFE43D297}" type="pres">
      <dgm:prSet presAssocID="{4CCB7F14-0DE4-43BC-A765-89C3AADEBBDA}" presName="node" presStyleLbl="node1" presStyleIdx="4" presStyleCnt="5">
        <dgm:presLayoutVars>
          <dgm:bulletEnabled val="1"/>
        </dgm:presLayoutVars>
      </dgm:prSet>
      <dgm:spPr/>
    </dgm:pt>
  </dgm:ptLst>
  <dgm:cxnLst>
    <dgm:cxn modelId="{3EB5A41A-49F5-47B7-AC09-92F05BE71836}" srcId="{AD272922-710B-4B6D-AE69-3506F3BAA7BA}" destId="{27B7B552-4E00-4BFC-AAFA-799C9E2D763E}" srcOrd="1" destOrd="0" parTransId="{2423BABD-B644-4702-AC6E-9CD4B1099BD4}" sibTransId="{C2B41F70-2339-4B96-99C7-2C66A0758B9F}"/>
    <dgm:cxn modelId="{48408E34-C679-4540-B3B5-54C24F04E664}" type="presOf" srcId="{4CCB7F14-0DE4-43BC-A765-89C3AADEBBDA}" destId="{C62646A1-6DC2-4BAC-B20A-E31BFE43D297}" srcOrd="0" destOrd="0" presId="urn:microsoft.com/office/officeart/2005/8/layout/default"/>
    <dgm:cxn modelId="{883A333D-9584-4EFB-AA46-2B72AC3F7BBF}" srcId="{AD272922-710B-4B6D-AE69-3506F3BAA7BA}" destId="{28FD1662-9A48-4BDA-A2C4-6A6F9E707A21}" srcOrd="0" destOrd="0" parTransId="{CFD5A8C2-C8ED-4DB3-BB97-2FBF660C9CF6}" sibTransId="{4D1A2483-1C63-4AFB-B7E2-7006D0E231A9}"/>
    <dgm:cxn modelId="{CF0A3E6E-92DA-407B-9F78-A89E7361F0CC}" type="presOf" srcId="{28FD1662-9A48-4BDA-A2C4-6A6F9E707A21}" destId="{334B777E-6520-48E1-BECD-4FBAAC15BADB}" srcOrd="0" destOrd="0" presId="urn:microsoft.com/office/officeart/2005/8/layout/default"/>
    <dgm:cxn modelId="{E14E53AD-1A63-466C-94F7-0E8507967D2F}" srcId="{AD272922-710B-4B6D-AE69-3506F3BAA7BA}" destId="{4CCB7F14-0DE4-43BC-A765-89C3AADEBBDA}" srcOrd="4" destOrd="0" parTransId="{DA9580A8-3D01-4252-AF2E-84576791B3F5}" sibTransId="{099BA89D-780D-47D4-9549-5F572061EB1D}"/>
    <dgm:cxn modelId="{EC9C66B2-BF5E-4A1A-A78B-F6B4D07BEF6B}" type="presOf" srcId="{27B7B552-4E00-4BFC-AAFA-799C9E2D763E}" destId="{A9D7EA56-AAF2-42B8-A551-78E5A6CD4E15}" srcOrd="0" destOrd="0" presId="urn:microsoft.com/office/officeart/2005/8/layout/default"/>
    <dgm:cxn modelId="{61DB10B4-0794-4ED3-AB57-3EF40B654A63}" srcId="{AD272922-710B-4B6D-AE69-3506F3BAA7BA}" destId="{E3679E88-67C0-4B43-9523-7F8D5EDEF797}" srcOrd="3" destOrd="0" parTransId="{56BD468D-14A8-4FCD-A631-3059528768F9}" sibTransId="{EFD9E8BD-7219-4EE3-ABBB-C243658049F3}"/>
    <dgm:cxn modelId="{7CAF5DB7-0543-4A3D-AA89-9C5661C78C0E}" srcId="{AD272922-710B-4B6D-AE69-3506F3BAA7BA}" destId="{4118B488-85F7-46FC-8B1E-0133878CB4A5}" srcOrd="2" destOrd="0" parTransId="{E7B5E7BD-DC57-4F44-A5C7-C679E03034F7}" sibTransId="{ECAC5CC3-6298-4EB2-B886-7C5997BF604D}"/>
    <dgm:cxn modelId="{AEBB43C1-833E-4AD8-9F4C-CB84DA92FECC}" type="presOf" srcId="{AD272922-710B-4B6D-AE69-3506F3BAA7BA}" destId="{1ED3CA2E-7644-4FC4-8CA5-1EFD2C6D3719}" srcOrd="0" destOrd="0" presId="urn:microsoft.com/office/officeart/2005/8/layout/default"/>
    <dgm:cxn modelId="{8A3FB4DB-2544-482F-8849-7DC48CA79A0A}" type="presOf" srcId="{4118B488-85F7-46FC-8B1E-0133878CB4A5}" destId="{465AF604-E35F-48C4-B927-1BBB409E4099}" srcOrd="0" destOrd="0" presId="urn:microsoft.com/office/officeart/2005/8/layout/default"/>
    <dgm:cxn modelId="{3A5888FB-05DC-4715-BE2F-D41149A98ED3}" type="presOf" srcId="{E3679E88-67C0-4B43-9523-7F8D5EDEF797}" destId="{8509BEFF-54E9-4FA8-888D-D379B85E8B13}" srcOrd="0" destOrd="0" presId="urn:microsoft.com/office/officeart/2005/8/layout/default"/>
    <dgm:cxn modelId="{12119115-B634-4829-8CD6-D2DBAA346E15}" type="presParOf" srcId="{1ED3CA2E-7644-4FC4-8CA5-1EFD2C6D3719}" destId="{334B777E-6520-48E1-BECD-4FBAAC15BADB}" srcOrd="0" destOrd="0" presId="urn:microsoft.com/office/officeart/2005/8/layout/default"/>
    <dgm:cxn modelId="{AB3C32E4-1D47-4F91-80AA-75F235ABD676}" type="presParOf" srcId="{1ED3CA2E-7644-4FC4-8CA5-1EFD2C6D3719}" destId="{280FAE7D-77A1-496D-A943-072123976418}" srcOrd="1" destOrd="0" presId="urn:microsoft.com/office/officeart/2005/8/layout/default"/>
    <dgm:cxn modelId="{89C3CF99-A17A-4AAB-AB21-9A4F9FFB5829}" type="presParOf" srcId="{1ED3CA2E-7644-4FC4-8CA5-1EFD2C6D3719}" destId="{A9D7EA56-AAF2-42B8-A551-78E5A6CD4E15}" srcOrd="2" destOrd="0" presId="urn:microsoft.com/office/officeart/2005/8/layout/default"/>
    <dgm:cxn modelId="{6CB4F2F1-9552-415A-A6D5-BDDBD564A5E4}" type="presParOf" srcId="{1ED3CA2E-7644-4FC4-8CA5-1EFD2C6D3719}" destId="{4B854872-B513-48EC-9B30-B01CE0D5A685}" srcOrd="3" destOrd="0" presId="urn:microsoft.com/office/officeart/2005/8/layout/default"/>
    <dgm:cxn modelId="{D8450DD8-48D1-4DAB-BC00-9D9C268ED213}" type="presParOf" srcId="{1ED3CA2E-7644-4FC4-8CA5-1EFD2C6D3719}" destId="{465AF604-E35F-48C4-B927-1BBB409E4099}" srcOrd="4" destOrd="0" presId="urn:microsoft.com/office/officeart/2005/8/layout/default"/>
    <dgm:cxn modelId="{CC2AFD1B-D372-444C-AE6B-A60A2EDB4E70}" type="presParOf" srcId="{1ED3CA2E-7644-4FC4-8CA5-1EFD2C6D3719}" destId="{CD3B4BF4-0F14-45ED-B0D7-9DF2CD2F2788}" srcOrd="5" destOrd="0" presId="urn:microsoft.com/office/officeart/2005/8/layout/default"/>
    <dgm:cxn modelId="{F5E26757-47DC-4E53-9B28-301EE50DA459}" type="presParOf" srcId="{1ED3CA2E-7644-4FC4-8CA5-1EFD2C6D3719}" destId="{8509BEFF-54E9-4FA8-888D-D379B85E8B13}" srcOrd="6" destOrd="0" presId="urn:microsoft.com/office/officeart/2005/8/layout/default"/>
    <dgm:cxn modelId="{E8339672-C250-4CD5-B584-40733B9FDC8A}" type="presParOf" srcId="{1ED3CA2E-7644-4FC4-8CA5-1EFD2C6D3719}" destId="{8B3F2AC7-53DD-4911-9B2A-F1966809F17B}" srcOrd="7" destOrd="0" presId="urn:microsoft.com/office/officeart/2005/8/layout/default"/>
    <dgm:cxn modelId="{50F51DC6-D085-40A9-82DE-8C5349A3FA83}" type="presParOf" srcId="{1ED3CA2E-7644-4FC4-8CA5-1EFD2C6D3719}" destId="{C62646A1-6DC2-4BAC-B20A-E31BFE43D297}"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BA848D9-EAA4-4ECB-BF8C-A784B0C5440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CD165F2-A79C-4012-8073-5044CEFAFF2B}">
      <dgm:prSet custT="1"/>
      <dgm:spPr/>
      <dgm:t>
        <a:bodyPr/>
        <a:lstStyle/>
        <a:p>
          <a:r>
            <a:rPr lang="en-US" sz="3600"/>
            <a:t>$18.5 billion ($6.5 billion General Fund) for the IHSS </a:t>
          </a:r>
        </a:p>
      </dgm:t>
    </dgm:pt>
    <dgm:pt modelId="{D054A3FD-BD53-4841-A5A8-C10FF5D89CEF}" type="parTrans" cxnId="{ED94F998-FE6F-4734-8BA0-D928D85C0629}">
      <dgm:prSet/>
      <dgm:spPr/>
      <dgm:t>
        <a:bodyPr/>
        <a:lstStyle/>
        <a:p>
          <a:endParaRPr lang="en-US" sz="3600"/>
        </a:p>
      </dgm:t>
    </dgm:pt>
    <dgm:pt modelId="{3EA7EEFC-E1B6-455A-9732-0A5002D79166}" type="sibTrans" cxnId="{ED94F998-FE6F-4734-8BA0-D928D85C0629}">
      <dgm:prSet/>
      <dgm:spPr/>
      <dgm:t>
        <a:bodyPr/>
        <a:lstStyle/>
        <a:p>
          <a:endParaRPr lang="en-US" sz="3600"/>
        </a:p>
      </dgm:t>
    </dgm:pt>
    <dgm:pt modelId="{E259A7F8-3B1D-43DC-8BCB-B92F60068C9B}">
      <dgm:prSet custT="1"/>
      <dgm:spPr/>
      <dgm:t>
        <a:bodyPr/>
        <a:lstStyle/>
        <a:p>
          <a:r>
            <a:rPr lang="en-US" sz="3600"/>
            <a:t>Average monthly caseload in this program is estimated to be 599,000</a:t>
          </a:r>
        </a:p>
      </dgm:t>
    </dgm:pt>
    <dgm:pt modelId="{A1193936-F72F-4116-8672-CFB0D70E93B1}" type="parTrans" cxnId="{2B35B9F4-BC58-4320-A68D-A651A8E8D05F}">
      <dgm:prSet/>
      <dgm:spPr/>
      <dgm:t>
        <a:bodyPr/>
        <a:lstStyle/>
        <a:p>
          <a:endParaRPr lang="en-US" sz="3600"/>
        </a:p>
      </dgm:t>
    </dgm:pt>
    <dgm:pt modelId="{E942440F-9F3F-4B3C-86B7-D67E8E37D998}" type="sibTrans" cxnId="{2B35B9F4-BC58-4320-A68D-A651A8E8D05F}">
      <dgm:prSet/>
      <dgm:spPr/>
      <dgm:t>
        <a:bodyPr/>
        <a:lstStyle/>
        <a:p>
          <a:endParaRPr lang="en-US" sz="3600"/>
        </a:p>
      </dgm:t>
    </dgm:pt>
    <dgm:pt modelId="{62F5673D-8CD6-4116-9FAC-5D9F7FE150BB}">
      <dgm:prSet custT="1"/>
      <dgm:spPr/>
      <dgm:t>
        <a:bodyPr/>
        <a:lstStyle/>
        <a:p>
          <a:r>
            <a:rPr lang="en-US" sz="3600"/>
            <a:t>Funding for  Increased Minimum Wage</a:t>
          </a:r>
        </a:p>
      </dgm:t>
    </dgm:pt>
    <dgm:pt modelId="{85289281-E3F0-4C8E-B7A4-8690E4EC1871}" type="parTrans" cxnId="{38A4CECD-23AE-4982-874A-C73FE149D730}">
      <dgm:prSet/>
      <dgm:spPr/>
      <dgm:t>
        <a:bodyPr/>
        <a:lstStyle/>
        <a:p>
          <a:endParaRPr lang="en-US" sz="3600"/>
        </a:p>
      </dgm:t>
    </dgm:pt>
    <dgm:pt modelId="{4BA90EEA-F62A-4379-A10E-872B21103C84}" type="sibTrans" cxnId="{38A4CECD-23AE-4982-874A-C73FE149D730}">
      <dgm:prSet/>
      <dgm:spPr/>
      <dgm:t>
        <a:bodyPr/>
        <a:lstStyle/>
        <a:p>
          <a:endParaRPr lang="en-US" sz="3600"/>
        </a:p>
      </dgm:t>
    </dgm:pt>
    <dgm:pt modelId="{A119B5EF-AE28-49B4-BE33-860A2728DAEE}">
      <dgm:prSet custT="1"/>
      <dgm:spPr/>
      <dgm:t>
        <a:bodyPr/>
        <a:lstStyle/>
        <a:p>
          <a:r>
            <a:rPr lang="en-US" sz="3600"/>
            <a:t>• IHSS Permanent Back-up Provider System</a:t>
          </a:r>
        </a:p>
      </dgm:t>
    </dgm:pt>
    <dgm:pt modelId="{A8D2B086-031E-46BC-A5B3-113FB076AB60}" type="parTrans" cxnId="{C0572216-1FBE-4249-BFA0-6464C3F83578}">
      <dgm:prSet/>
      <dgm:spPr/>
      <dgm:t>
        <a:bodyPr/>
        <a:lstStyle/>
        <a:p>
          <a:endParaRPr lang="en-US" sz="3600"/>
        </a:p>
      </dgm:t>
    </dgm:pt>
    <dgm:pt modelId="{A6B9FF68-816A-4D74-BB70-E8ADDB53EDAE}" type="sibTrans" cxnId="{C0572216-1FBE-4249-BFA0-6464C3F83578}">
      <dgm:prSet/>
      <dgm:spPr/>
      <dgm:t>
        <a:bodyPr/>
        <a:lstStyle/>
        <a:p>
          <a:endParaRPr lang="en-US" sz="3600"/>
        </a:p>
      </dgm:t>
    </dgm:pt>
    <dgm:pt modelId="{759650A8-724D-4059-8883-4483EC7C6B9A}" type="pres">
      <dgm:prSet presAssocID="{3BA848D9-EAA4-4ECB-BF8C-A784B0C54403}" presName="linear" presStyleCnt="0">
        <dgm:presLayoutVars>
          <dgm:animLvl val="lvl"/>
          <dgm:resizeHandles val="exact"/>
        </dgm:presLayoutVars>
      </dgm:prSet>
      <dgm:spPr/>
    </dgm:pt>
    <dgm:pt modelId="{C5E3DF0B-C8CF-445A-A7CD-655BCE41B790}" type="pres">
      <dgm:prSet presAssocID="{1CD165F2-A79C-4012-8073-5044CEFAFF2B}" presName="parentText" presStyleLbl="node1" presStyleIdx="0" presStyleCnt="4">
        <dgm:presLayoutVars>
          <dgm:chMax val="0"/>
          <dgm:bulletEnabled val="1"/>
        </dgm:presLayoutVars>
      </dgm:prSet>
      <dgm:spPr/>
    </dgm:pt>
    <dgm:pt modelId="{C673D5C7-F112-4887-A06B-08927DD89E3E}" type="pres">
      <dgm:prSet presAssocID="{3EA7EEFC-E1B6-455A-9732-0A5002D79166}" presName="spacer" presStyleCnt="0"/>
      <dgm:spPr/>
    </dgm:pt>
    <dgm:pt modelId="{5A923970-0A74-456D-B953-EB153367BA9C}" type="pres">
      <dgm:prSet presAssocID="{E259A7F8-3B1D-43DC-8BCB-B92F60068C9B}" presName="parentText" presStyleLbl="node1" presStyleIdx="1" presStyleCnt="4">
        <dgm:presLayoutVars>
          <dgm:chMax val="0"/>
          <dgm:bulletEnabled val="1"/>
        </dgm:presLayoutVars>
      </dgm:prSet>
      <dgm:spPr/>
    </dgm:pt>
    <dgm:pt modelId="{A70A58C0-ED67-4891-8006-7D75BBC512D8}" type="pres">
      <dgm:prSet presAssocID="{E942440F-9F3F-4B3C-86B7-D67E8E37D998}" presName="spacer" presStyleCnt="0"/>
      <dgm:spPr/>
    </dgm:pt>
    <dgm:pt modelId="{4595EFF7-4492-49D7-9154-79374EF5F272}" type="pres">
      <dgm:prSet presAssocID="{62F5673D-8CD6-4116-9FAC-5D9F7FE150BB}" presName="parentText" presStyleLbl="node1" presStyleIdx="2" presStyleCnt="4" custLinFactNeighborX="-1409" custLinFactNeighborY="35437">
        <dgm:presLayoutVars>
          <dgm:chMax val="0"/>
          <dgm:bulletEnabled val="1"/>
        </dgm:presLayoutVars>
      </dgm:prSet>
      <dgm:spPr/>
    </dgm:pt>
    <dgm:pt modelId="{62F02323-CE8D-4C53-B77B-B3250A918D83}" type="pres">
      <dgm:prSet presAssocID="{4BA90EEA-F62A-4379-A10E-872B21103C84}" presName="spacer" presStyleCnt="0"/>
      <dgm:spPr/>
    </dgm:pt>
    <dgm:pt modelId="{B53A3195-0F97-40CA-8E3E-83D783511872}" type="pres">
      <dgm:prSet presAssocID="{A119B5EF-AE28-49B4-BE33-860A2728DAEE}" presName="parentText" presStyleLbl="node1" presStyleIdx="3" presStyleCnt="4">
        <dgm:presLayoutVars>
          <dgm:chMax val="0"/>
          <dgm:bulletEnabled val="1"/>
        </dgm:presLayoutVars>
      </dgm:prSet>
      <dgm:spPr/>
    </dgm:pt>
  </dgm:ptLst>
  <dgm:cxnLst>
    <dgm:cxn modelId="{C0572216-1FBE-4249-BFA0-6464C3F83578}" srcId="{3BA848D9-EAA4-4ECB-BF8C-A784B0C54403}" destId="{A119B5EF-AE28-49B4-BE33-860A2728DAEE}" srcOrd="3" destOrd="0" parTransId="{A8D2B086-031E-46BC-A5B3-113FB076AB60}" sibTransId="{A6B9FF68-816A-4D74-BB70-E8ADDB53EDAE}"/>
    <dgm:cxn modelId="{C88A4D1E-81ED-4BC6-8ED9-30195BEB1D56}" type="presOf" srcId="{1CD165F2-A79C-4012-8073-5044CEFAFF2B}" destId="{C5E3DF0B-C8CF-445A-A7CD-655BCE41B790}" srcOrd="0" destOrd="0" presId="urn:microsoft.com/office/officeart/2005/8/layout/vList2"/>
    <dgm:cxn modelId="{7E0A4420-E565-41C5-8804-0CCFA6F79ADE}" type="presOf" srcId="{62F5673D-8CD6-4116-9FAC-5D9F7FE150BB}" destId="{4595EFF7-4492-49D7-9154-79374EF5F272}" srcOrd="0" destOrd="0" presId="urn:microsoft.com/office/officeart/2005/8/layout/vList2"/>
    <dgm:cxn modelId="{BB83644D-F9DF-444D-B80E-D7480A8D44BA}" type="presOf" srcId="{3BA848D9-EAA4-4ECB-BF8C-A784B0C54403}" destId="{759650A8-724D-4059-8883-4483EC7C6B9A}" srcOrd="0" destOrd="0" presId="urn:microsoft.com/office/officeart/2005/8/layout/vList2"/>
    <dgm:cxn modelId="{031B3F77-4215-4655-87C5-2C800DC0084B}" type="presOf" srcId="{A119B5EF-AE28-49B4-BE33-860A2728DAEE}" destId="{B53A3195-0F97-40CA-8E3E-83D783511872}" srcOrd="0" destOrd="0" presId="urn:microsoft.com/office/officeart/2005/8/layout/vList2"/>
    <dgm:cxn modelId="{ED6E997F-CA20-40FB-B146-0DACF77F37A6}" type="presOf" srcId="{E259A7F8-3B1D-43DC-8BCB-B92F60068C9B}" destId="{5A923970-0A74-456D-B953-EB153367BA9C}" srcOrd="0" destOrd="0" presId="urn:microsoft.com/office/officeart/2005/8/layout/vList2"/>
    <dgm:cxn modelId="{ED94F998-FE6F-4734-8BA0-D928D85C0629}" srcId="{3BA848D9-EAA4-4ECB-BF8C-A784B0C54403}" destId="{1CD165F2-A79C-4012-8073-5044CEFAFF2B}" srcOrd="0" destOrd="0" parTransId="{D054A3FD-BD53-4841-A5A8-C10FF5D89CEF}" sibTransId="{3EA7EEFC-E1B6-455A-9732-0A5002D79166}"/>
    <dgm:cxn modelId="{38A4CECD-23AE-4982-874A-C73FE149D730}" srcId="{3BA848D9-EAA4-4ECB-BF8C-A784B0C54403}" destId="{62F5673D-8CD6-4116-9FAC-5D9F7FE150BB}" srcOrd="2" destOrd="0" parTransId="{85289281-E3F0-4C8E-B7A4-8690E4EC1871}" sibTransId="{4BA90EEA-F62A-4379-A10E-872B21103C84}"/>
    <dgm:cxn modelId="{2B35B9F4-BC58-4320-A68D-A651A8E8D05F}" srcId="{3BA848D9-EAA4-4ECB-BF8C-A784B0C54403}" destId="{E259A7F8-3B1D-43DC-8BCB-B92F60068C9B}" srcOrd="1" destOrd="0" parTransId="{A1193936-F72F-4116-8672-CFB0D70E93B1}" sibTransId="{E942440F-9F3F-4B3C-86B7-D67E8E37D998}"/>
    <dgm:cxn modelId="{40E91115-152D-4C99-8997-DABCA327C1D8}" type="presParOf" srcId="{759650A8-724D-4059-8883-4483EC7C6B9A}" destId="{C5E3DF0B-C8CF-445A-A7CD-655BCE41B790}" srcOrd="0" destOrd="0" presId="urn:microsoft.com/office/officeart/2005/8/layout/vList2"/>
    <dgm:cxn modelId="{BC5825BC-D1C1-405E-85F8-7AC9225DB14F}" type="presParOf" srcId="{759650A8-724D-4059-8883-4483EC7C6B9A}" destId="{C673D5C7-F112-4887-A06B-08927DD89E3E}" srcOrd="1" destOrd="0" presId="urn:microsoft.com/office/officeart/2005/8/layout/vList2"/>
    <dgm:cxn modelId="{A1A1D0DC-ECE0-409C-9606-22FE45700BCD}" type="presParOf" srcId="{759650A8-724D-4059-8883-4483EC7C6B9A}" destId="{5A923970-0A74-456D-B953-EB153367BA9C}" srcOrd="2" destOrd="0" presId="urn:microsoft.com/office/officeart/2005/8/layout/vList2"/>
    <dgm:cxn modelId="{D77F2322-FE77-43F9-B1C6-56AA6D99115A}" type="presParOf" srcId="{759650A8-724D-4059-8883-4483EC7C6B9A}" destId="{A70A58C0-ED67-4891-8006-7D75BBC512D8}" srcOrd="3" destOrd="0" presId="urn:microsoft.com/office/officeart/2005/8/layout/vList2"/>
    <dgm:cxn modelId="{E513EE80-159D-40F6-979E-E8262351BE0C}" type="presParOf" srcId="{759650A8-724D-4059-8883-4483EC7C6B9A}" destId="{4595EFF7-4492-49D7-9154-79374EF5F272}" srcOrd="4" destOrd="0" presId="urn:microsoft.com/office/officeart/2005/8/layout/vList2"/>
    <dgm:cxn modelId="{9B929A91-5288-4558-905D-64EDE7C40AB8}" type="presParOf" srcId="{759650A8-724D-4059-8883-4483EC7C6B9A}" destId="{62F02323-CE8D-4C53-B77B-B3250A918D83}" srcOrd="5" destOrd="0" presId="urn:microsoft.com/office/officeart/2005/8/layout/vList2"/>
    <dgm:cxn modelId="{26F524C0-02E1-430E-A823-60DD94BD4252}" type="presParOf" srcId="{759650A8-724D-4059-8883-4483EC7C6B9A}" destId="{B53A3195-0F97-40CA-8E3E-83D783511872}"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14DA7-86A5-4686-B1D0-2391D03D0F08}">
      <dsp:nvSpPr>
        <dsp:cNvPr id="0" name=""/>
        <dsp:cNvSpPr/>
      </dsp:nvSpPr>
      <dsp:spPr>
        <a:xfrm>
          <a:off x="1183045" y="785"/>
          <a:ext cx="2200342" cy="132020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t>Health (4-10) – Doug</a:t>
          </a:r>
          <a:r>
            <a:rPr lang="en-US" sz="1900" kern="1200">
              <a:latin typeface="Tw Cen MT Condensed" panose="020B0606020104020203"/>
            </a:rPr>
            <a:t> </a:t>
          </a:r>
          <a:endParaRPr lang="en-US" sz="1900" kern="1200"/>
        </a:p>
      </dsp:txBody>
      <dsp:txXfrm>
        <a:off x="1183045" y="785"/>
        <a:ext cx="2200342" cy="1320205"/>
      </dsp:txXfrm>
    </dsp:sp>
    <dsp:sp modelId="{32C4D055-A470-4B3D-92CC-7A501D8CB306}">
      <dsp:nvSpPr>
        <dsp:cNvPr id="0" name=""/>
        <dsp:cNvSpPr/>
      </dsp:nvSpPr>
      <dsp:spPr>
        <a:xfrm>
          <a:off x="3603422" y="785"/>
          <a:ext cx="2200342" cy="1320205"/>
        </a:xfrm>
        <a:prstGeom prst="rect">
          <a:avLst/>
        </a:prstGeom>
        <a:solidFill>
          <a:schemeClr val="accent2">
            <a:hueOff val="-147041"/>
            <a:satOff val="166"/>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Mental Health (11-14) - </a:t>
          </a:r>
          <a:r>
            <a:rPr lang="en-US" sz="1900" kern="1200">
              <a:latin typeface="Tw Cen MT Condensed" panose="020B0606020104020203"/>
            </a:rPr>
            <a:t>Doug</a:t>
          </a:r>
          <a:endParaRPr lang="en-US" sz="1900" kern="1200"/>
        </a:p>
      </dsp:txBody>
      <dsp:txXfrm>
        <a:off x="3603422" y="785"/>
        <a:ext cx="2200342" cy="1320205"/>
      </dsp:txXfrm>
    </dsp:sp>
    <dsp:sp modelId="{A93B4BCB-1979-4EFD-B3E7-C6D3CD7FDC8A}">
      <dsp:nvSpPr>
        <dsp:cNvPr id="0" name=""/>
        <dsp:cNvSpPr/>
      </dsp:nvSpPr>
      <dsp:spPr>
        <a:xfrm>
          <a:off x="6023799" y="785"/>
          <a:ext cx="2200342" cy="1320205"/>
        </a:xfrm>
        <a:prstGeom prst="rect">
          <a:avLst/>
        </a:prstGeom>
        <a:solidFill>
          <a:schemeClr val="accent2">
            <a:hueOff val="-294083"/>
            <a:satOff val="332"/>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Dental (15) - </a:t>
          </a:r>
          <a:r>
            <a:rPr lang="en-US" sz="1900" kern="1200">
              <a:latin typeface="Tw Cen MT Condensed" panose="020B0606020104020203"/>
            </a:rPr>
            <a:t>Doug</a:t>
          </a:r>
          <a:endParaRPr lang="en-US" sz="1900" kern="1200"/>
        </a:p>
      </dsp:txBody>
      <dsp:txXfrm>
        <a:off x="6023799" y="785"/>
        <a:ext cx="2200342" cy="1320205"/>
      </dsp:txXfrm>
    </dsp:sp>
    <dsp:sp modelId="{429D0D55-31CD-41C1-B152-7F5E2F5FA541}">
      <dsp:nvSpPr>
        <dsp:cNvPr id="0" name=""/>
        <dsp:cNvSpPr/>
      </dsp:nvSpPr>
      <dsp:spPr>
        <a:xfrm>
          <a:off x="8444176" y="785"/>
          <a:ext cx="2200342" cy="1320205"/>
        </a:xfrm>
        <a:prstGeom prst="rect">
          <a:avLst/>
        </a:prstGeom>
        <a:solidFill>
          <a:schemeClr val="accent2">
            <a:hueOff val="-441124"/>
            <a:satOff val="497"/>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Aging (16-17) - Karyn</a:t>
          </a:r>
        </a:p>
      </dsp:txBody>
      <dsp:txXfrm>
        <a:off x="8444176" y="785"/>
        <a:ext cx="2200342" cy="1320205"/>
      </dsp:txXfrm>
    </dsp:sp>
    <dsp:sp modelId="{F503999C-2CD1-4FFD-97B7-A81D1CF3B00D}">
      <dsp:nvSpPr>
        <dsp:cNvPr id="0" name=""/>
        <dsp:cNvSpPr/>
      </dsp:nvSpPr>
      <dsp:spPr>
        <a:xfrm>
          <a:off x="1183045" y="1541025"/>
          <a:ext cx="2200342" cy="1320205"/>
        </a:xfrm>
        <a:prstGeom prst="rect">
          <a:avLst/>
        </a:prstGeom>
        <a:solidFill>
          <a:schemeClr val="accent2">
            <a:hueOff val="-588166"/>
            <a:satOff val="663"/>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IHSS (18) - </a:t>
          </a:r>
          <a:r>
            <a:rPr lang="en-US" sz="1900" kern="1200">
              <a:latin typeface="Tw Cen MT Condensed" panose="020B0606020104020203"/>
            </a:rPr>
            <a:t>Karyn</a:t>
          </a:r>
          <a:endParaRPr lang="en-US" sz="1900" kern="1200"/>
        </a:p>
      </dsp:txBody>
      <dsp:txXfrm>
        <a:off x="1183045" y="1541025"/>
        <a:ext cx="2200342" cy="1320205"/>
      </dsp:txXfrm>
    </dsp:sp>
    <dsp:sp modelId="{E2E37417-6E4A-43A0-B091-1772CDD394E6}">
      <dsp:nvSpPr>
        <dsp:cNvPr id="0" name=""/>
        <dsp:cNvSpPr/>
      </dsp:nvSpPr>
      <dsp:spPr>
        <a:xfrm>
          <a:off x="3603422" y="1541025"/>
          <a:ext cx="2200342" cy="1320205"/>
        </a:xfrm>
        <a:prstGeom prst="rect">
          <a:avLst/>
        </a:prstGeom>
        <a:solidFill>
          <a:schemeClr val="accent2">
            <a:hueOff val="-735207"/>
            <a:satOff val="829"/>
            <a:lumOff val="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SSI/SSP (19) - </a:t>
          </a:r>
          <a:r>
            <a:rPr lang="en-US" sz="1900" kern="1200">
              <a:latin typeface="Tw Cen MT Condensed" panose="020B0606020104020203"/>
            </a:rPr>
            <a:t>Karyn</a:t>
          </a:r>
          <a:endParaRPr lang="en-US" sz="1900" kern="1200"/>
        </a:p>
      </dsp:txBody>
      <dsp:txXfrm>
        <a:off x="3603422" y="1541025"/>
        <a:ext cx="2200342" cy="1320205"/>
      </dsp:txXfrm>
    </dsp:sp>
    <dsp:sp modelId="{535DBA23-F267-4769-8110-CB14A65DDFA0}">
      <dsp:nvSpPr>
        <dsp:cNvPr id="0" name=""/>
        <dsp:cNvSpPr/>
      </dsp:nvSpPr>
      <dsp:spPr>
        <a:xfrm>
          <a:off x="6023799" y="1541025"/>
          <a:ext cx="2200342" cy="1320205"/>
        </a:xfrm>
        <a:prstGeom prst="rect">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Children/Education/ Childcare (20 - 22) - Lynda</a:t>
          </a:r>
        </a:p>
      </dsp:txBody>
      <dsp:txXfrm>
        <a:off x="6023799" y="1541025"/>
        <a:ext cx="2200342" cy="1320205"/>
      </dsp:txXfrm>
    </dsp:sp>
    <dsp:sp modelId="{047FFA33-BC2A-4916-9D84-93867E44F879}">
      <dsp:nvSpPr>
        <dsp:cNvPr id="0" name=""/>
        <dsp:cNvSpPr/>
      </dsp:nvSpPr>
      <dsp:spPr>
        <a:xfrm>
          <a:off x="8444176" y="1541025"/>
          <a:ext cx="2200342" cy="1320205"/>
        </a:xfrm>
        <a:prstGeom prst="rect">
          <a:avLst/>
        </a:prstGeom>
        <a:solidFill>
          <a:schemeClr val="accent2">
            <a:hueOff val="-1029290"/>
            <a:satOff val="1160"/>
            <a:lumOff val="27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Developmental Services; DDS (22-29) - Tony</a:t>
          </a:r>
        </a:p>
      </dsp:txBody>
      <dsp:txXfrm>
        <a:off x="8444176" y="1541025"/>
        <a:ext cx="2200342" cy="1320205"/>
      </dsp:txXfrm>
    </dsp:sp>
    <dsp:sp modelId="{447A005E-D6F2-4B3D-9330-11D9C92463EF}">
      <dsp:nvSpPr>
        <dsp:cNvPr id="0" name=""/>
        <dsp:cNvSpPr/>
      </dsp:nvSpPr>
      <dsp:spPr>
        <a:xfrm>
          <a:off x="3603422" y="3081265"/>
          <a:ext cx="2200342" cy="1320205"/>
        </a:xfrm>
        <a:prstGeom prst="rect">
          <a:avLst/>
        </a:prstGeom>
        <a:solidFill>
          <a:schemeClr val="accent2">
            <a:hueOff val="-1176331"/>
            <a:satOff val="1326"/>
            <a:lumOff val="31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Developmental Services: Assembly Committee (30) - Tony</a:t>
          </a:r>
        </a:p>
      </dsp:txBody>
      <dsp:txXfrm>
        <a:off x="3603422" y="3081265"/>
        <a:ext cx="2200342" cy="1320205"/>
      </dsp:txXfrm>
    </dsp:sp>
    <dsp:sp modelId="{8F0F1916-BFF3-4769-BF1E-0A56E7E9E17D}">
      <dsp:nvSpPr>
        <dsp:cNvPr id="0" name=""/>
        <dsp:cNvSpPr/>
      </dsp:nvSpPr>
      <dsp:spPr>
        <a:xfrm>
          <a:off x="6023799" y="3081265"/>
          <a:ext cx="2200342" cy="1320205"/>
        </a:xfrm>
        <a:prstGeom prst="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Developmental Services: Senate Committee (31) - Tony</a:t>
          </a:r>
        </a:p>
      </dsp:txBody>
      <dsp:txXfrm>
        <a:off x="6023799" y="3081265"/>
        <a:ext cx="2200342" cy="13202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1BCD8-4082-461E-8A75-73F36E0F63E1}">
      <dsp:nvSpPr>
        <dsp:cNvPr id="0" name=""/>
        <dsp:cNvSpPr/>
      </dsp:nvSpPr>
      <dsp:spPr>
        <a:xfrm>
          <a:off x="605031" y="1528"/>
          <a:ext cx="2411080" cy="144664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FMS </a:t>
          </a:r>
        </a:p>
      </dsp:txBody>
      <dsp:txXfrm>
        <a:off x="605031" y="1528"/>
        <a:ext cx="2411080" cy="1446648"/>
      </dsp:txXfrm>
    </dsp:sp>
    <dsp:sp modelId="{9B1FAA53-4B85-43F1-BF85-253B66A86DD6}">
      <dsp:nvSpPr>
        <dsp:cNvPr id="0" name=""/>
        <dsp:cNvSpPr/>
      </dsp:nvSpPr>
      <dsp:spPr>
        <a:xfrm>
          <a:off x="3257220" y="1528"/>
          <a:ext cx="2411080" cy="1446648"/>
        </a:xfrm>
        <a:prstGeom prst="rect">
          <a:avLst/>
        </a:prstGeom>
        <a:solidFill>
          <a:schemeClr val="accent2">
            <a:hueOff val="-132337"/>
            <a:satOff val="149"/>
            <a:lumOff val="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Early Start Eligibility</a:t>
          </a:r>
          <a:endParaRPr lang="en-US" sz="2000" kern="1200"/>
        </a:p>
      </dsp:txBody>
      <dsp:txXfrm>
        <a:off x="3257220" y="1528"/>
        <a:ext cx="2411080" cy="1446648"/>
      </dsp:txXfrm>
    </dsp:sp>
    <dsp:sp modelId="{CC2D2551-072F-4E23-8714-5C4C6E228768}">
      <dsp:nvSpPr>
        <dsp:cNvPr id="0" name=""/>
        <dsp:cNvSpPr/>
      </dsp:nvSpPr>
      <dsp:spPr>
        <a:xfrm>
          <a:off x="5909409" y="1528"/>
          <a:ext cx="2411080" cy="1446648"/>
        </a:xfrm>
        <a:prstGeom prst="rect">
          <a:avLst/>
        </a:prstGeom>
        <a:solidFill>
          <a:schemeClr val="accent2">
            <a:hueOff val="-264675"/>
            <a:satOff val="298"/>
            <a:lumOff val="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Tailored Day Service</a:t>
          </a:r>
          <a:endParaRPr lang="en-US" sz="2000" kern="1200"/>
        </a:p>
      </dsp:txBody>
      <dsp:txXfrm>
        <a:off x="5909409" y="1528"/>
        <a:ext cx="2411080" cy="1446648"/>
      </dsp:txXfrm>
    </dsp:sp>
    <dsp:sp modelId="{E04D3017-08B1-4E9F-B838-34B0FD170C7F}">
      <dsp:nvSpPr>
        <dsp:cNvPr id="0" name=""/>
        <dsp:cNvSpPr/>
      </dsp:nvSpPr>
      <dsp:spPr>
        <a:xfrm>
          <a:off x="8561598" y="1528"/>
          <a:ext cx="2411080" cy="1446648"/>
        </a:xfrm>
        <a:prstGeom prst="rect">
          <a:avLst/>
        </a:prstGeom>
        <a:solidFill>
          <a:schemeClr val="accent2">
            <a:hueOff val="-397012"/>
            <a:satOff val="448"/>
            <a:lumOff val="10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Home and Community Based Settings Rules</a:t>
          </a:r>
          <a:endParaRPr lang="en-US" sz="2000" kern="1200"/>
        </a:p>
      </dsp:txBody>
      <dsp:txXfrm>
        <a:off x="8561598" y="1528"/>
        <a:ext cx="2411080" cy="1446648"/>
      </dsp:txXfrm>
    </dsp:sp>
    <dsp:sp modelId="{E1A0ED6E-674E-4660-A254-E39B08D2A455}">
      <dsp:nvSpPr>
        <dsp:cNvPr id="0" name=""/>
        <dsp:cNvSpPr/>
      </dsp:nvSpPr>
      <dsp:spPr>
        <a:xfrm>
          <a:off x="605031" y="1689284"/>
          <a:ext cx="2411080" cy="1446648"/>
        </a:xfrm>
        <a:prstGeom prst="rect">
          <a:avLst/>
        </a:prstGeom>
        <a:solidFill>
          <a:schemeClr val="accent2">
            <a:hueOff val="-529349"/>
            <a:satOff val="597"/>
            <a:lumOff val="1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Family Support Services</a:t>
          </a:r>
          <a:endParaRPr lang="en-US" sz="2000" kern="1200"/>
        </a:p>
      </dsp:txBody>
      <dsp:txXfrm>
        <a:off x="605031" y="1689284"/>
        <a:ext cx="2411080" cy="1446648"/>
      </dsp:txXfrm>
    </dsp:sp>
    <dsp:sp modelId="{47B0671A-1191-45A6-B3C2-FA6E3B9B46DA}">
      <dsp:nvSpPr>
        <dsp:cNvPr id="0" name=""/>
        <dsp:cNvSpPr/>
      </dsp:nvSpPr>
      <dsp:spPr>
        <a:xfrm>
          <a:off x="3257220" y="1689284"/>
          <a:ext cx="2411080" cy="1446648"/>
        </a:xfrm>
        <a:prstGeom prst="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Complex Needs</a:t>
          </a:r>
          <a:endParaRPr lang="en-US" sz="2000" kern="1200"/>
        </a:p>
      </dsp:txBody>
      <dsp:txXfrm>
        <a:off x="3257220" y="1689284"/>
        <a:ext cx="2411080" cy="1446648"/>
      </dsp:txXfrm>
    </dsp:sp>
    <dsp:sp modelId="{FF25B3AC-E9AE-4A7B-BB4A-2E742D2C2A91}">
      <dsp:nvSpPr>
        <dsp:cNvPr id="0" name=""/>
        <dsp:cNvSpPr/>
      </dsp:nvSpPr>
      <dsp:spPr>
        <a:xfrm>
          <a:off x="5909409" y="1689284"/>
          <a:ext cx="2411080" cy="1446648"/>
        </a:xfrm>
        <a:prstGeom prst="rect">
          <a:avLst/>
        </a:prstGeom>
        <a:solidFill>
          <a:schemeClr val="accent2">
            <a:hueOff val="-794024"/>
            <a:satOff val="895"/>
            <a:lumOff val="2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Workforce Stability</a:t>
          </a:r>
          <a:endParaRPr lang="en-US" sz="2000" kern="1200"/>
        </a:p>
      </dsp:txBody>
      <dsp:txXfrm>
        <a:off x="5909409" y="1689284"/>
        <a:ext cx="2411080" cy="1446648"/>
      </dsp:txXfrm>
    </dsp:sp>
    <dsp:sp modelId="{E74C20EC-2CC2-40B6-A9C5-D805D8EAEEAF}">
      <dsp:nvSpPr>
        <dsp:cNvPr id="0" name=""/>
        <dsp:cNvSpPr/>
      </dsp:nvSpPr>
      <dsp:spPr>
        <a:xfrm>
          <a:off x="8561598" y="1689284"/>
          <a:ext cx="2411080" cy="1446648"/>
        </a:xfrm>
        <a:prstGeom prst="rect">
          <a:avLst/>
        </a:prstGeom>
        <a:solidFill>
          <a:schemeClr val="accent2">
            <a:hueOff val="-926361"/>
            <a:satOff val="1044"/>
            <a:lumOff val="2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Paid Internship Program and Competitive Integrated Employment</a:t>
          </a:r>
          <a:endParaRPr lang="en-US" sz="2000" kern="1200"/>
        </a:p>
      </dsp:txBody>
      <dsp:txXfrm>
        <a:off x="8561598" y="1689284"/>
        <a:ext cx="2411080" cy="1446648"/>
      </dsp:txXfrm>
    </dsp:sp>
    <dsp:sp modelId="{7784341A-BD21-46AD-B6DE-9EF271127515}">
      <dsp:nvSpPr>
        <dsp:cNvPr id="0" name=""/>
        <dsp:cNvSpPr/>
      </dsp:nvSpPr>
      <dsp:spPr>
        <a:xfrm>
          <a:off x="1931126" y="3377041"/>
          <a:ext cx="2411080" cy="1446648"/>
        </a:xfrm>
        <a:prstGeom prst="rect">
          <a:avLst/>
        </a:prstGeom>
        <a:solidFill>
          <a:schemeClr val="accent2">
            <a:hueOff val="-1058698"/>
            <a:satOff val="1194"/>
            <a:lumOff val="28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Providers Rate Increases</a:t>
          </a:r>
          <a:endParaRPr lang="en-US" sz="2000" kern="1200"/>
        </a:p>
      </dsp:txBody>
      <dsp:txXfrm>
        <a:off x="1931126" y="3377041"/>
        <a:ext cx="2411080" cy="1446648"/>
      </dsp:txXfrm>
    </dsp:sp>
    <dsp:sp modelId="{50FF3DB1-1824-42AD-99DE-3E9541EE5109}">
      <dsp:nvSpPr>
        <dsp:cNvPr id="0" name=""/>
        <dsp:cNvSpPr/>
      </dsp:nvSpPr>
      <dsp:spPr>
        <a:xfrm>
          <a:off x="4583315" y="3377041"/>
          <a:ext cx="2411080" cy="1446648"/>
        </a:xfrm>
        <a:prstGeom prst="rect">
          <a:avLst/>
        </a:prstGeom>
        <a:solidFill>
          <a:schemeClr val="accent2">
            <a:hueOff val="-1191035"/>
            <a:satOff val="1343"/>
            <a:lumOff val="3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Rate Adjustment and Quality Incentive Program</a:t>
          </a:r>
          <a:endParaRPr lang="en-US" sz="2000" kern="1200"/>
        </a:p>
      </dsp:txBody>
      <dsp:txXfrm>
        <a:off x="4583315" y="3377041"/>
        <a:ext cx="2411080" cy="1446648"/>
      </dsp:txXfrm>
    </dsp:sp>
    <dsp:sp modelId="{BC4468B9-99EC-4F38-981D-517D1766D76E}">
      <dsp:nvSpPr>
        <dsp:cNvPr id="0" name=""/>
        <dsp:cNvSpPr/>
      </dsp:nvSpPr>
      <dsp:spPr>
        <a:xfrm>
          <a:off x="7235504" y="3377041"/>
          <a:ext cx="2411080" cy="1446648"/>
        </a:xfrm>
        <a:prstGeom prst="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Repeal the Uniform holiday schedule</a:t>
          </a:r>
          <a:endParaRPr lang="en-US" sz="2000" kern="1200"/>
        </a:p>
      </dsp:txBody>
      <dsp:txXfrm>
        <a:off x="7235504" y="3377041"/>
        <a:ext cx="2411080" cy="14466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08FE0-3E4D-4AB8-BF13-737AB4309949}">
      <dsp:nvSpPr>
        <dsp:cNvPr id="0" name=""/>
        <dsp:cNvSpPr/>
      </dsp:nvSpPr>
      <dsp:spPr>
        <a:xfrm>
          <a:off x="0" y="0"/>
          <a:ext cx="8461104" cy="16602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a:t>Home and Community-Based Services Spending Plan,  $1.6 B Total Funds through March 2024:</a:t>
          </a:r>
          <a:endParaRPr lang="en-US" sz="3300" kern="1200"/>
        </a:p>
      </dsp:txBody>
      <dsp:txXfrm>
        <a:off x="81046" y="81046"/>
        <a:ext cx="8299012" cy="1498138"/>
      </dsp:txXfrm>
    </dsp:sp>
    <dsp:sp modelId="{49DCE4C4-78C7-4F22-B0C0-9462F833EF7F}">
      <dsp:nvSpPr>
        <dsp:cNvPr id="0" name=""/>
        <dsp:cNvSpPr/>
      </dsp:nvSpPr>
      <dsp:spPr>
        <a:xfrm>
          <a:off x="0" y="1701323"/>
          <a:ext cx="8461104" cy="273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640"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Language Access &amp; Cultural Competency $45.8M</a:t>
          </a:r>
        </a:p>
        <a:p>
          <a:pPr marL="228600" lvl="1" indent="-228600" algn="l" defTabSz="1155700">
            <a:lnSpc>
              <a:spcPct val="90000"/>
            </a:lnSpc>
            <a:spcBef>
              <a:spcPct val="0"/>
            </a:spcBef>
            <a:spcAft>
              <a:spcPct val="20000"/>
            </a:spcAft>
            <a:buChar char="•"/>
          </a:pPr>
          <a:r>
            <a:rPr lang="en-US" sz="2600" kern="1200"/>
            <a:t>Coordinated Family Supports $41.7M</a:t>
          </a:r>
        </a:p>
        <a:p>
          <a:pPr marL="228600" lvl="1" indent="-228600" algn="l" defTabSz="1155700">
            <a:lnSpc>
              <a:spcPct val="90000"/>
            </a:lnSpc>
            <a:spcBef>
              <a:spcPct val="0"/>
            </a:spcBef>
            <a:spcAft>
              <a:spcPct val="20000"/>
            </a:spcAft>
            <a:buChar char="•"/>
          </a:pPr>
          <a:r>
            <a:rPr lang="en-US" sz="2600" kern="1200"/>
            <a:t>Enhanced Community Integration for Children &amp; Adolescents $12.5M</a:t>
          </a:r>
        </a:p>
        <a:p>
          <a:pPr marL="228600" lvl="1" indent="-228600" algn="l" defTabSz="1155700">
            <a:lnSpc>
              <a:spcPct val="90000"/>
            </a:lnSpc>
            <a:spcBef>
              <a:spcPct val="0"/>
            </a:spcBef>
            <a:spcAft>
              <a:spcPct val="20000"/>
            </a:spcAft>
            <a:buChar char="•"/>
          </a:pPr>
          <a:r>
            <a:rPr lang="en-US" sz="2600" kern="1200"/>
            <a:t>Social Recreation &amp; Camp Services $121.1M</a:t>
          </a:r>
        </a:p>
        <a:p>
          <a:pPr marL="228600" lvl="1" indent="-228600" algn="l" defTabSz="1155700">
            <a:lnSpc>
              <a:spcPct val="90000"/>
            </a:lnSpc>
            <a:spcBef>
              <a:spcPct val="0"/>
            </a:spcBef>
            <a:spcAft>
              <a:spcPct val="20000"/>
            </a:spcAft>
            <a:buChar char="•"/>
          </a:pPr>
          <a:r>
            <a:rPr lang="en-US" sz="2600" kern="1200"/>
            <a:t>Rate Model Implementation $1.4B</a:t>
          </a:r>
        </a:p>
        <a:p>
          <a:pPr marL="228600" lvl="1" indent="-228600" algn="l" defTabSz="1155700">
            <a:lnSpc>
              <a:spcPct val="90000"/>
            </a:lnSpc>
            <a:spcBef>
              <a:spcPct val="0"/>
            </a:spcBef>
            <a:spcAft>
              <a:spcPct val="20000"/>
            </a:spcAft>
            <a:buChar char="•"/>
          </a:pPr>
          <a:r>
            <a:rPr lang="en-US" sz="2600" kern="1200"/>
            <a:t>Information Technology Modernization $7.5M</a:t>
          </a:r>
        </a:p>
      </dsp:txBody>
      <dsp:txXfrm>
        <a:off x="0" y="1701323"/>
        <a:ext cx="8461104" cy="27324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1BCD8-4082-461E-8A75-73F36E0F63E1}">
      <dsp:nvSpPr>
        <dsp:cNvPr id="0" name=""/>
        <dsp:cNvSpPr/>
      </dsp:nvSpPr>
      <dsp:spPr>
        <a:xfrm>
          <a:off x="3957" y="270054"/>
          <a:ext cx="2142554" cy="128553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t>
          </a:r>
          <a:r>
            <a:rPr lang="en-US" sz="1700" b="0" i="0" kern="1200"/>
            <a:t>Electronic Visit Verification</a:t>
          </a:r>
          <a:endParaRPr lang="en-US" sz="1700" kern="1200"/>
        </a:p>
      </dsp:txBody>
      <dsp:txXfrm>
        <a:off x="3957" y="270054"/>
        <a:ext cx="2142554" cy="1285532"/>
      </dsp:txXfrm>
    </dsp:sp>
    <dsp:sp modelId="{9B1FAA53-4B85-43F1-BF85-253B66A86DD6}">
      <dsp:nvSpPr>
        <dsp:cNvPr id="0" name=""/>
        <dsp:cNvSpPr/>
      </dsp:nvSpPr>
      <dsp:spPr>
        <a:xfrm>
          <a:off x="2360767" y="270054"/>
          <a:ext cx="2142554" cy="1285532"/>
        </a:xfrm>
        <a:prstGeom prst="rect">
          <a:avLst/>
        </a:prstGeom>
        <a:solidFill>
          <a:schemeClr val="accent2">
            <a:hueOff val="-94527"/>
            <a:satOff val="107"/>
            <a:lumOff val="25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Emergency Response Preparedness Resources</a:t>
          </a:r>
          <a:endParaRPr lang="en-US" sz="1700" kern="1200"/>
        </a:p>
      </dsp:txBody>
      <dsp:txXfrm>
        <a:off x="2360767" y="270054"/>
        <a:ext cx="2142554" cy="1285532"/>
      </dsp:txXfrm>
    </dsp:sp>
    <dsp:sp modelId="{CC2D2551-072F-4E23-8714-5C4C6E228768}">
      <dsp:nvSpPr>
        <dsp:cNvPr id="0" name=""/>
        <dsp:cNvSpPr/>
      </dsp:nvSpPr>
      <dsp:spPr>
        <a:xfrm>
          <a:off x="4717578" y="270054"/>
          <a:ext cx="2142554" cy="1285532"/>
        </a:xfrm>
        <a:prstGeom prst="rect">
          <a:avLst/>
        </a:prstGeom>
        <a:solidFill>
          <a:schemeClr val="accent2">
            <a:hueOff val="-189053"/>
            <a:satOff val="213"/>
            <a:lumOff val="50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Employment grants</a:t>
          </a:r>
          <a:endParaRPr lang="en-US" sz="1700" kern="1200"/>
        </a:p>
      </dsp:txBody>
      <dsp:txXfrm>
        <a:off x="4717578" y="270054"/>
        <a:ext cx="2142554" cy="1285532"/>
      </dsp:txXfrm>
    </dsp:sp>
    <dsp:sp modelId="{E04D3017-08B1-4E9F-B838-34B0FD170C7F}">
      <dsp:nvSpPr>
        <dsp:cNvPr id="0" name=""/>
        <dsp:cNvSpPr/>
      </dsp:nvSpPr>
      <dsp:spPr>
        <a:xfrm>
          <a:off x="7074388" y="270054"/>
          <a:ext cx="2142554" cy="1285532"/>
        </a:xfrm>
        <a:prstGeom prst="rect">
          <a:avLst/>
        </a:prstGeom>
        <a:solidFill>
          <a:schemeClr val="accent2">
            <a:hueOff val="-283580"/>
            <a:satOff val="320"/>
            <a:lumOff val="75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Enhanced Integration for Children and Adolescents</a:t>
          </a:r>
          <a:endParaRPr lang="en-US" sz="1700" kern="1200"/>
        </a:p>
      </dsp:txBody>
      <dsp:txXfrm>
        <a:off x="7074388" y="270054"/>
        <a:ext cx="2142554" cy="1285532"/>
      </dsp:txXfrm>
    </dsp:sp>
    <dsp:sp modelId="{E1A0ED6E-674E-4660-A254-E39B08D2A455}">
      <dsp:nvSpPr>
        <dsp:cNvPr id="0" name=""/>
        <dsp:cNvSpPr/>
      </dsp:nvSpPr>
      <dsp:spPr>
        <a:xfrm>
          <a:off x="9431198" y="270054"/>
          <a:ext cx="2142554" cy="1285532"/>
        </a:xfrm>
        <a:prstGeom prst="rect">
          <a:avLst/>
        </a:prstGeom>
        <a:solidFill>
          <a:schemeClr val="accent2">
            <a:hueOff val="-378107"/>
            <a:satOff val="426"/>
            <a:lumOff val="100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Enhanced Service Coordination (Low to No POS)</a:t>
          </a:r>
          <a:endParaRPr lang="en-US" sz="1700" kern="1200"/>
        </a:p>
      </dsp:txBody>
      <dsp:txXfrm>
        <a:off x="9431198" y="270054"/>
        <a:ext cx="2142554" cy="1285532"/>
      </dsp:txXfrm>
    </dsp:sp>
    <dsp:sp modelId="{47B0671A-1191-45A6-B3C2-FA6E3B9B46DA}">
      <dsp:nvSpPr>
        <dsp:cNvPr id="0" name=""/>
        <dsp:cNvSpPr/>
      </dsp:nvSpPr>
      <dsp:spPr>
        <a:xfrm>
          <a:off x="3957" y="1769842"/>
          <a:ext cx="2142554" cy="1285532"/>
        </a:xfrm>
        <a:prstGeom prst="rect">
          <a:avLst/>
        </a:prstGeom>
        <a:solidFill>
          <a:schemeClr val="accent2">
            <a:hueOff val="-472633"/>
            <a:satOff val="533"/>
            <a:lumOff val="12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Enhanced Service Coordination ratios</a:t>
          </a:r>
          <a:endParaRPr lang="en-US" sz="1700" kern="1200"/>
        </a:p>
      </dsp:txBody>
      <dsp:txXfrm>
        <a:off x="3957" y="1769842"/>
        <a:ext cx="2142554" cy="1285532"/>
      </dsp:txXfrm>
    </dsp:sp>
    <dsp:sp modelId="{FF25B3AC-E9AE-4A7B-BB4A-2E742D2C2A91}">
      <dsp:nvSpPr>
        <dsp:cNvPr id="0" name=""/>
        <dsp:cNvSpPr/>
      </dsp:nvSpPr>
      <dsp:spPr>
        <a:xfrm>
          <a:off x="2360767" y="1769842"/>
          <a:ext cx="2142554" cy="1285532"/>
        </a:xfrm>
        <a:prstGeom prst="rect">
          <a:avLst/>
        </a:prstGeom>
        <a:solidFill>
          <a:schemeClr val="accent2">
            <a:hueOff val="-567160"/>
            <a:satOff val="639"/>
            <a:lumOff val="151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Foster Youth Trauma Informed Services (AB2083)</a:t>
          </a:r>
          <a:endParaRPr lang="en-US" sz="1700" kern="1200"/>
        </a:p>
      </dsp:txBody>
      <dsp:txXfrm>
        <a:off x="2360767" y="1769842"/>
        <a:ext cx="2142554" cy="1285532"/>
      </dsp:txXfrm>
    </dsp:sp>
    <dsp:sp modelId="{6EC09D9F-F40D-4869-9639-6B7861BF11C5}">
      <dsp:nvSpPr>
        <dsp:cNvPr id="0" name=""/>
        <dsp:cNvSpPr/>
      </dsp:nvSpPr>
      <dsp:spPr>
        <a:xfrm>
          <a:off x="4717578" y="1769842"/>
          <a:ext cx="2142554" cy="1285532"/>
        </a:xfrm>
        <a:prstGeom prst="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Implicit Bias Training for regional Centers - working with UOP </a:t>
          </a:r>
          <a:endParaRPr lang="en-US" sz="1700" kern="1200"/>
        </a:p>
      </dsp:txBody>
      <dsp:txXfrm>
        <a:off x="4717578" y="1769842"/>
        <a:ext cx="2142554" cy="1285532"/>
      </dsp:txXfrm>
    </dsp:sp>
    <dsp:sp modelId="{7D5A5EC3-99BA-4DA4-8DEF-54D719EF7CC0}">
      <dsp:nvSpPr>
        <dsp:cNvPr id="0" name=""/>
        <dsp:cNvSpPr/>
      </dsp:nvSpPr>
      <dsp:spPr>
        <a:xfrm>
          <a:off x="7074388" y="1769842"/>
          <a:ext cx="2142554" cy="1285532"/>
        </a:xfrm>
        <a:prstGeom prst="rect">
          <a:avLst/>
        </a:prstGeom>
        <a:solidFill>
          <a:schemeClr val="accent2">
            <a:hueOff val="-756213"/>
            <a:satOff val="853"/>
            <a:lumOff val="201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Language Access and Cultural Competency Orientations and Translations - Proposals due early June</a:t>
          </a:r>
          <a:endParaRPr lang="en-US" sz="1700" kern="1200"/>
        </a:p>
      </dsp:txBody>
      <dsp:txXfrm>
        <a:off x="7074388" y="1769842"/>
        <a:ext cx="2142554" cy="1285532"/>
      </dsp:txXfrm>
    </dsp:sp>
    <dsp:sp modelId="{7784341A-BD21-46AD-B6DE-9EF271127515}">
      <dsp:nvSpPr>
        <dsp:cNvPr id="0" name=""/>
        <dsp:cNvSpPr/>
      </dsp:nvSpPr>
      <dsp:spPr>
        <a:xfrm>
          <a:off x="9431198" y="1769842"/>
          <a:ext cx="2142554" cy="1285532"/>
        </a:xfrm>
        <a:prstGeom prst="rect">
          <a:avLst/>
        </a:prstGeom>
        <a:solidFill>
          <a:schemeClr val="accent2">
            <a:hueOff val="-850740"/>
            <a:satOff val="959"/>
            <a:lumOff val="22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Providers Rate Increases</a:t>
          </a:r>
          <a:endParaRPr lang="en-US" sz="1700" kern="1200"/>
        </a:p>
      </dsp:txBody>
      <dsp:txXfrm>
        <a:off x="9431198" y="1769842"/>
        <a:ext cx="2142554" cy="1285532"/>
      </dsp:txXfrm>
    </dsp:sp>
    <dsp:sp modelId="{78889D3B-41BC-45CD-912F-C267AA3D4F49}">
      <dsp:nvSpPr>
        <dsp:cNvPr id="0" name=""/>
        <dsp:cNvSpPr/>
      </dsp:nvSpPr>
      <dsp:spPr>
        <a:xfrm>
          <a:off x="3957" y="3269630"/>
          <a:ext cx="2142554" cy="1285532"/>
        </a:xfrm>
        <a:prstGeom prst="rect">
          <a:avLst/>
        </a:prstGeom>
        <a:solidFill>
          <a:schemeClr val="accent2">
            <a:hueOff val="-945266"/>
            <a:satOff val="1066"/>
            <a:lumOff val="252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Services for the Deaf Community</a:t>
          </a:r>
          <a:endParaRPr lang="en-US" sz="1700" kern="1200"/>
        </a:p>
      </dsp:txBody>
      <dsp:txXfrm>
        <a:off x="3957" y="3269630"/>
        <a:ext cx="2142554" cy="1285532"/>
      </dsp:txXfrm>
    </dsp:sp>
    <dsp:sp modelId="{29E58F6B-6102-4096-BC77-647CC916403B}">
      <dsp:nvSpPr>
        <dsp:cNvPr id="0" name=""/>
        <dsp:cNvSpPr/>
      </dsp:nvSpPr>
      <dsp:spPr>
        <a:xfrm>
          <a:off x="2360767" y="3269630"/>
          <a:ext cx="2142554" cy="1285532"/>
        </a:xfrm>
        <a:prstGeom prst="rect">
          <a:avLst/>
        </a:prstGeom>
        <a:solidFill>
          <a:schemeClr val="accent2">
            <a:hueOff val="-1039793"/>
            <a:satOff val="1172"/>
            <a:lumOff val="277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Self-Determination and Participant Directed Services</a:t>
          </a:r>
          <a:endParaRPr lang="en-US" sz="1700" kern="1200"/>
        </a:p>
      </dsp:txBody>
      <dsp:txXfrm>
        <a:off x="2360767" y="3269630"/>
        <a:ext cx="2142554" cy="1285532"/>
      </dsp:txXfrm>
    </dsp:sp>
    <dsp:sp modelId="{961AE3C6-80D5-4FAB-9028-B2CE73633295}">
      <dsp:nvSpPr>
        <dsp:cNvPr id="0" name=""/>
        <dsp:cNvSpPr/>
      </dsp:nvSpPr>
      <dsp:spPr>
        <a:xfrm>
          <a:off x="4717578" y="3269630"/>
          <a:ext cx="2142554" cy="1285532"/>
        </a:xfrm>
        <a:prstGeom prst="rect">
          <a:avLst/>
        </a:prstGeom>
        <a:solidFill>
          <a:schemeClr val="accent2">
            <a:hueOff val="-1134320"/>
            <a:satOff val="1279"/>
            <a:lumOff val="30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Social Recreation Camp and Non-medical Services, Educational Services</a:t>
          </a:r>
          <a:endParaRPr lang="en-US" sz="1700" kern="1200"/>
        </a:p>
      </dsp:txBody>
      <dsp:txXfrm>
        <a:off x="4717578" y="3269630"/>
        <a:ext cx="2142554" cy="1285532"/>
      </dsp:txXfrm>
    </dsp:sp>
    <dsp:sp modelId="{A084A17F-7655-417A-A24C-41D692704D46}">
      <dsp:nvSpPr>
        <dsp:cNvPr id="0" name=""/>
        <dsp:cNvSpPr/>
      </dsp:nvSpPr>
      <dsp:spPr>
        <a:xfrm>
          <a:off x="7074388" y="3269630"/>
          <a:ext cx="2142554" cy="1285532"/>
        </a:xfrm>
        <a:prstGeom prst="rect">
          <a:avLst/>
        </a:prstGeom>
        <a:solidFill>
          <a:schemeClr val="accent2">
            <a:hueOff val="-1228846"/>
            <a:satOff val="1385"/>
            <a:lumOff val="32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Systemic Therapeutic Assessment Resources and Treatment (START) Teams</a:t>
          </a:r>
          <a:endParaRPr lang="en-US" sz="1700" kern="1200"/>
        </a:p>
      </dsp:txBody>
      <dsp:txXfrm>
        <a:off x="7074388" y="3269630"/>
        <a:ext cx="2142554" cy="1285532"/>
      </dsp:txXfrm>
    </dsp:sp>
    <dsp:sp modelId="{1E7A703C-F777-4D1A-B890-06872B0D71A0}">
      <dsp:nvSpPr>
        <dsp:cNvPr id="0" name=""/>
        <dsp:cNvSpPr/>
      </dsp:nvSpPr>
      <dsp:spPr>
        <a:xfrm>
          <a:off x="9431198" y="3269630"/>
          <a:ext cx="2142554" cy="1285532"/>
        </a:xfrm>
        <a:prstGeom prst="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Provisional Eligibility</a:t>
          </a:r>
          <a:endParaRPr lang="en-US" sz="1700" kern="1200"/>
        </a:p>
      </dsp:txBody>
      <dsp:txXfrm>
        <a:off x="9431198" y="3269630"/>
        <a:ext cx="2142554" cy="128553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1E898-02A3-47C8-A4F1-6F1FC1DDE058}">
      <dsp:nvSpPr>
        <dsp:cNvPr id="0" name=""/>
        <dsp:cNvSpPr/>
      </dsp:nvSpPr>
      <dsp:spPr>
        <a:xfrm>
          <a:off x="647569" y="300311"/>
          <a:ext cx="7061070" cy="7061070"/>
        </a:xfrm>
        <a:prstGeom prst="circularArrow">
          <a:avLst>
            <a:gd name="adj1" fmla="val 5544"/>
            <a:gd name="adj2" fmla="val 330680"/>
            <a:gd name="adj3" fmla="val 14853091"/>
            <a:gd name="adj4" fmla="val 16759360"/>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60D528-9F8C-4DAC-A8D2-DE2A6C5F9C1C}">
      <dsp:nvSpPr>
        <dsp:cNvPr id="0" name=""/>
        <dsp:cNvSpPr/>
      </dsp:nvSpPr>
      <dsp:spPr>
        <a:xfrm>
          <a:off x="3345747" y="79921"/>
          <a:ext cx="1664713" cy="1464015"/>
        </a:xfrm>
        <a:prstGeom prst="roundRect">
          <a:avLst/>
        </a:prstGeom>
        <a:solidFill>
          <a:srgbClr val="1CADE4">
            <a:hueOff val="0"/>
            <a:satOff val="0"/>
            <a:lumOff val="0"/>
            <a:alphaOff val="0"/>
          </a:srgbClr>
        </a:solidFill>
        <a:ln w="15875"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solidFill>
                <a:prstClr val="white"/>
              </a:solidFill>
              <a:latin typeface="Tw Cen MT" panose="020B0602020104020603"/>
              <a:ea typeface="+mn-ea"/>
              <a:cs typeface="+mn-cs"/>
            </a:rPr>
            <a:t>Educational Services Specialist on Transitions from Part C to Part B</a:t>
          </a:r>
        </a:p>
      </dsp:txBody>
      <dsp:txXfrm>
        <a:off x="3417214" y="151388"/>
        <a:ext cx="1521779" cy="1321081"/>
      </dsp:txXfrm>
    </dsp:sp>
    <dsp:sp modelId="{FAC6AF5F-6EF4-48EB-BD3D-B0A796366B6C}">
      <dsp:nvSpPr>
        <dsp:cNvPr id="0" name=""/>
        <dsp:cNvSpPr/>
      </dsp:nvSpPr>
      <dsp:spPr>
        <a:xfrm>
          <a:off x="5115638" y="389312"/>
          <a:ext cx="1664713" cy="152311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solidFill>
                <a:prstClr val="white"/>
              </a:solidFill>
              <a:latin typeface="Tw Cen MT" panose="020B0602020104020603"/>
              <a:ea typeface="+mn-ea"/>
              <a:cs typeface="+mn-cs"/>
            </a:rPr>
            <a:t>Coordinated Family Support Services - Family Wellness Project</a:t>
          </a:r>
        </a:p>
      </dsp:txBody>
      <dsp:txXfrm>
        <a:off x="5189990" y="463664"/>
        <a:ext cx="1516009" cy="1374408"/>
      </dsp:txXfrm>
    </dsp:sp>
    <dsp:sp modelId="{C2996E4F-5FF3-4945-BD9A-CD8A44880D80}">
      <dsp:nvSpPr>
        <dsp:cNvPr id="0" name=""/>
        <dsp:cNvSpPr/>
      </dsp:nvSpPr>
      <dsp:spPr>
        <a:xfrm>
          <a:off x="6201299" y="2435816"/>
          <a:ext cx="1664713" cy="83235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solidFill>
                <a:prstClr val="white"/>
              </a:solidFill>
              <a:latin typeface="Tw Cen MT" panose="020B0602020104020603"/>
              <a:ea typeface="+mn-ea"/>
              <a:cs typeface="+mn-cs"/>
            </a:rPr>
            <a:t>M</a:t>
          </a:r>
          <a:r>
            <a:rPr lang="en-US" sz="1900" b="0" i="0" kern="1200"/>
            <a:t>odernize IT System - Fiscal</a:t>
          </a:r>
          <a:endParaRPr lang="en-US" sz="1900" kern="1200"/>
        </a:p>
      </dsp:txBody>
      <dsp:txXfrm>
        <a:off x="6241931" y="2476448"/>
        <a:ext cx="1583449" cy="751092"/>
      </dsp:txXfrm>
    </dsp:sp>
    <dsp:sp modelId="{D682FE8D-CFF7-44DD-8C76-BE12501EBA4C}">
      <dsp:nvSpPr>
        <dsp:cNvPr id="0" name=""/>
        <dsp:cNvSpPr/>
      </dsp:nvSpPr>
      <dsp:spPr>
        <a:xfrm>
          <a:off x="6209490" y="4101222"/>
          <a:ext cx="1664713" cy="83235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solidFill>
                <a:prstClr val="white"/>
              </a:solidFill>
              <a:latin typeface="Tw Cen MT" panose="020B0602020104020603"/>
              <a:ea typeface="+mn-ea"/>
              <a:cs typeface="+mn-cs"/>
            </a:rPr>
            <a:t>Forensic Diversion Program</a:t>
          </a:r>
        </a:p>
      </dsp:txBody>
      <dsp:txXfrm>
        <a:off x="6250122" y="4141854"/>
        <a:ext cx="1583449" cy="751092"/>
      </dsp:txXfrm>
    </dsp:sp>
    <dsp:sp modelId="{065173DC-6D7F-4D9B-BFE6-19019A183040}">
      <dsp:nvSpPr>
        <dsp:cNvPr id="0" name=""/>
        <dsp:cNvSpPr/>
      </dsp:nvSpPr>
      <dsp:spPr>
        <a:xfrm>
          <a:off x="5368938" y="5268043"/>
          <a:ext cx="1664713" cy="129148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solidFill>
                <a:prstClr val="white"/>
              </a:solidFill>
              <a:latin typeface="Tw Cen MT" panose="020B0602020104020603"/>
              <a:ea typeface="+mn-ea"/>
              <a:cs typeface="+mn-cs"/>
            </a:rPr>
            <a:t>Early Start Outreach to Tribal Communities</a:t>
          </a:r>
        </a:p>
      </dsp:txBody>
      <dsp:txXfrm>
        <a:off x="5431983" y="5331088"/>
        <a:ext cx="1538623" cy="1165394"/>
      </dsp:txXfrm>
    </dsp:sp>
    <dsp:sp modelId="{ACCF4E51-A3F7-47EF-B095-E5AD518E2DD5}">
      <dsp:nvSpPr>
        <dsp:cNvPr id="0" name=""/>
        <dsp:cNvSpPr/>
      </dsp:nvSpPr>
      <dsp:spPr>
        <a:xfrm>
          <a:off x="3536809" y="6025634"/>
          <a:ext cx="1664713" cy="83235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solidFill>
                <a:prstClr val="white"/>
              </a:solidFill>
              <a:latin typeface="Tw Cen MT" panose="020B0602020104020603"/>
              <a:ea typeface="+mn-ea"/>
              <a:cs typeface="+mn-cs"/>
            </a:rPr>
            <a:t>Community navigator</a:t>
          </a:r>
        </a:p>
      </dsp:txBody>
      <dsp:txXfrm>
        <a:off x="3577441" y="6066266"/>
        <a:ext cx="1583449" cy="751092"/>
      </dsp:txXfrm>
    </dsp:sp>
    <dsp:sp modelId="{DA5E6FB5-B109-4C5D-A6CC-0B8A80A0BADE}">
      <dsp:nvSpPr>
        <dsp:cNvPr id="0" name=""/>
        <dsp:cNvSpPr/>
      </dsp:nvSpPr>
      <dsp:spPr>
        <a:xfrm>
          <a:off x="1575857" y="5606781"/>
          <a:ext cx="1664713" cy="83235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solidFill>
                <a:prstClr val="white"/>
              </a:solidFill>
              <a:latin typeface="Tw Cen MT" panose="020B0602020104020603"/>
              <a:ea typeface="+mn-ea"/>
              <a:cs typeface="+mn-cs"/>
            </a:rPr>
            <a:t>DSP Bilingual Differential </a:t>
          </a:r>
        </a:p>
      </dsp:txBody>
      <dsp:txXfrm>
        <a:off x="1616489" y="5647413"/>
        <a:ext cx="1583449" cy="751092"/>
      </dsp:txXfrm>
    </dsp:sp>
    <dsp:sp modelId="{83FB6DBB-82EF-45D6-AFFA-FBCE4FF6FD22}">
      <dsp:nvSpPr>
        <dsp:cNvPr id="0" name=""/>
        <dsp:cNvSpPr/>
      </dsp:nvSpPr>
      <dsp:spPr>
        <a:xfrm>
          <a:off x="495665" y="4060275"/>
          <a:ext cx="1664713" cy="83235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solidFill>
                <a:prstClr val="white"/>
              </a:solidFill>
              <a:latin typeface="Tw Cen MT" panose="020B0602020104020603"/>
              <a:ea typeface="+mn-ea"/>
              <a:cs typeface="+mn-cs"/>
            </a:rPr>
            <a:t>DSP Workforce Training and Development</a:t>
          </a:r>
        </a:p>
      </dsp:txBody>
      <dsp:txXfrm>
        <a:off x="536297" y="4100907"/>
        <a:ext cx="1583449" cy="751092"/>
      </dsp:txXfrm>
    </dsp:sp>
    <dsp:sp modelId="{6125D55C-D579-4CA5-B8EC-1E800108704E}">
      <dsp:nvSpPr>
        <dsp:cNvPr id="0" name=""/>
        <dsp:cNvSpPr/>
      </dsp:nvSpPr>
      <dsp:spPr>
        <a:xfrm>
          <a:off x="482004" y="2240249"/>
          <a:ext cx="1664713" cy="832356"/>
        </a:xfrm>
        <a:prstGeom prst="roundRect">
          <a:avLst/>
        </a:prstGeom>
        <a:solidFill>
          <a:srgbClr val="1CADE4">
            <a:hueOff val="0"/>
            <a:satOff val="0"/>
            <a:lumOff val="0"/>
            <a:alphaOff val="0"/>
          </a:srgbClr>
        </a:solidFill>
        <a:ln w="15875"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solidFill>
                <a:prstClr val="white"/>
              </a:solidFill>
              <a:latin typeface="Tw Cen MT" panose="020B0602020104020603"/>
              <a:ea typeface="+mn-ea"/>
              <a:cs typeface="+mn-cs"/>
            </a:rPr>
            <a:t>Regional Center Performance Measures</a:t>
          </a:r>
        </a:p>
      </dsp:txBody>
      <dsp:txXfrm>
        <a:off x="522636" y="2280881"/>
        <a:ext cx="1583449" cy="751092"/>
      </dsp:txXfrm>
    </dsp:sp>
    <dsp:sp modelId="{CB8CA4FC-44E0-4FD2-A56D-1EC999E24A8D}">
      <dsp:nvSpPr>
        <dsp:cNvPr id="0" name=""/>
        <dsp:cNvSpPr/>
      </dsp:nvSpPr>
      <dsp:spPr>
        <a:xfrm>
          <a:off x="1575857" y="734690"/>
          <a:ext cx="1664713" cy="83235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Quality Improvement Pilot</a:t>
          </a:r>
          <a:endParaRPr lang="en-US" sz="1800" kern="1200"/>
        </a:p>
      </dsp:txBody>
      <dsp:txXfrm>
        <a:off x="1616489" y="775322"/>
        <a:ext cx="1583449" cy="75109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DCA3F-DFE4-42A9-AD35-80FEF6E15C3C}">
      <dsp:nvSpPr>
        <dsp:cNvPr id="0" name=""/>
        <dsp:cNvSpPr/>
      </dsp:nvSpPr>
      <dsp:spPr>
        <a:xfrm>
          <a:off x="0" y="57741"/>
          <a:ext cx="10451679" cy="15958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kern="1200"/>
            <a:t>Early Start Part C, $24 M through January 2024</a:t>
          </a:r>
          <a:endParaRPr lang="en-US" sz="4400" kern="1200"/>
        </a:p>
      </dsp:txBody>
      <dsp:txXfrm>
        <a:off x="77904" y="135645"/>
        <a:ext cx="10295871" cy="1440072"/>
      </dsp:txXfrm>
    </dsp:sp>
    <dsp:sp modelId="{316B325F-D4FB-4310-A025-D15144DAE2AB}">
      <dsp:nvSpPr>
        <dsp:cNvPr id="0" name=""/>
        <dsp:cNvSpPr/>
      </dsp:nvSpPr>
      <dsp:spPr>
        <a:xfrm>
          <a:off x="0" y="1653621"/>
          <a:ext cx="10451679" cy="35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841"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en-US" sz="3400" kern="1200"/>
            <a:t>Family Wellness $7.0M</a:t>
          </a:r>
        </a:p>
        <a:p>
          <a:pPr marL="285750" lvl="1" indent="-285750" algn="l" defTabSz="1511300">
            <a:lnSpc>
              <a:spcPct val="90000"/>
            </a:lnSpc>
            <a:spcBef>
              <a:spcPct val="0"/>
            </a:spcBef>
            <a:spcAft>
              <a:spcPct val="20000"/>
            </a:spcAft>
            <a:buChar char="•"/>
          </a:pPr>
          <a:r>
            <a:rPr lang="en-US" sz="3400" kern="1200"/>
            <a:t>Develop Culturally &amp; Linguistically Sensitive Services $4.5M</a:t>
          </a:r>
        </a:p>
        <a:p>
          <a:pPr marL="285750" lvl="1" indent="-285750" algn="l" defTabSz="1511300">
            <a:lnSpc>
              <a:spcPct val="90000"/>
            </a:lnSpc>
            <a:spcBef>
              <a:spcPct val="0"/>
            </a:spcBef>
            <a:spcAft>
              <a:spcPct val="20000"/>
            </a:spcAft>
            <a:buChar char="•"/>
          </a:pPr>
          <a:r>
            <a:rPr lang="en-US" sz="3400" kern="1200"/>
            <a:t>Outreach $4.2M</a:t>
          </a:r>
        </a:p>
        <a:p>
          <a:pPr marL="285750" lvl="1" indent="-285750" algn="l" defTabSz="1511300">
            <a:lnSpc>
              <a:spcPct val="90000"/>
            </a:lnSpc>
            <a:spcBef>
              <a:spcPct val="0"/>
            </a:spcBef>
            <a:spcAft>
              <a:spcPct val="20000"/>
            </a:spcAft>
            <a:buChar char="•"/>
          </a:pPr>
          <a:r>
            <a:rPr lang="en-US" sz="3400" kern="1200"/>
            <a:t>Technology $1.3M</a:t>
          </a:r>
        </a:p>
        <a:p>
          <a:pPr marL="285750" lvl="1" indent="-285750" algn="l" defTabSz="1511300">
            <a:lnSpc>
              <a:spcPct val="90000"/>
            </a:lnSpc>
            <a:spcBef>
              <a:spcPct val="0"/>
            </a:spcBef>
            <a:spcAft>
              <a:spcPct val="20000"/>
            </a:spcAft>
            <a:buChar char="•"/>
          </a:pPr>
          <a:r>
            <a:rPr lang="en-US" sz="3400" kern="1200"/>
            <a:t>Technical Assistance &amp; Monitoring $0.5M</a:t>
          </a:r>
        </a:p>
        <a:p>
          <a:pPr marL="285750" lvl="1" indent="-285750" algn="l" defTabSz="1511300">
            <a:lnSpc>
              <a:spcPct val="90000"/>
            </a:lnSpc>
            <a:spcBef>
              <a:spcPct val="0"/>
            </a:spcBef>
            <a:spcAft>
              <a:spcPct val="20000"/>
            </a:spcAft>
            <a:buChar char="•"/>
          </a:pPr>
          <a:r>
            <a:rPr lang="en-US" sz="3400" kern="1200"/>
            <a:t>Initiatives in Collaboration with CDE $6.5M</a:t>
          </a:r>
        </a:p>
      </dsp:txBody>
      <dsp:txXfrm>
        <a:off x="0" y="1653621"/>
        <a:ext cx="10451679" cy="3552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10EB9-BB36-4B34-977C-08DCB835153F}">
      <dsp:nvSpPr>
        <dsp:cNvPr id="0" name=""/>
        <dsp:cNvSpPr/>
      </dsp:nvSpPr>
      <dsp:spPr>
        <a:xfrm>
          <a:off x="0" y="0"/>
          <a:ext cx="5479761"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224352-2895-4509-A7C0-9B9716112D8D}">
      <dsp:nvSpPr>
        <dsp:cNvPr id="0" name=""/>
        <dsp:cNvSpPr/>
      </dsp:nvSpPr>
      <dsp:spPr>
        <a:xfrm>
          <a:off x="0" y="0"/>
          <a:ext cx="5479761" cy="1516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a:t>Expanding Covered California</a:t>
          </a:r>
        </a:p>
      </dsp:txBody>
      <dsp:txXfrm>
        <a:off x="0" y="0"/>
        <a:ext cx="5479761" cy="1516742"/>
      </dsp:txXfrm>
    </dsp:sp>
    <dsp:sp modelId="{1116EE55-AEB3-4EC7-9E0A-644572233E2A}">
      <dsp:nvSpPr>
        <dsp:cNvPr id="0" name=""/>
        <dsp:cNvSpPr/>
      </dsp:nvSpPr>
      <dsp:spPr>
        <a:xfrm>
          <a:off x="0" y="1516742"/>
          <a:ext cx="5479761" cy="0"/>
        </a:xfrm>
        <a:prstGeom prst="line">
          <a:avLst/>
        </a:prstGeom>
        <a:solidFill>
          <a:schemeClr val="accent2">
            <a:hueOff val="-441124"/>
            <a:satOff val="497"/>
            <a:lumOff val="1177"/>
            <a:alphaOff val="0"/>
          </a:schemeClr>
        </a:solidFill>
        <a:ln w="15875" cap="flat" cmpd="sng" algn="ctr">
          <a:solidFill>
            <a:schemeClr val="accent2">
              <a:hueOff val="-441124"/>
              <a:satOff val="497"/>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661CB7-B3CC-43B8-BA3D-6A9526C322F8}">
      <dsp:nvSpPr>
        <dsp:cNvPr id="0" name=""/>
        <dsp:cNvSpPr/>
      </dsp:nvSpPr>
      <dsp:spPr>
        <a:xfrm>
          <a:off x="0" y="1516742"/>
          <a:ext cx="5479761" cy="1516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a:t>Expanding Access to Medi-Cal</a:t>
          </a:r>
        </a:p>
      </dsp:txBody>
      <dsp:txXfrm>
        <a:off x="0" y="1516742"/>
        <a:ext cx="5479761" cy="1516742"/>
      </dsp:txXfrm>
    </dsp:sp>
    <dsp:sp modelId="{A781F417-1F3E-4535-9024-A3C194B6DEA1}">
      <dsp:nvSpPr>
        <dsp:cNvPr id="0" name=""/>
        <dsp:cNvSpPr/>
      </dsp:nvSpPr>
      <dsp:spPr>
        <a:xfrm>
          <a:off x="0" y="3033485"/>
          <a:ext cx="5479761" cy="0"/>
        </a:xfrm>
        <a:prstGeom prst="line">
          <a:avLst/>
        </a:prstGeom>
        <a:solidFill>
          <a:schemeClr val="accent2">
            <a:hueOff val="-882249"/>
            <a:satOff val="995"/>
            <a:lumOff val="2353"/>
            <a:alphaOff val="0"/>
          </a:schemeClr>
        </a:solidFill>
        <a:ln w="15875" cap="flat" cmpd="sng" algn="ctr">
          <a:solidFill>
            <a:schemeClr val="accent2">
              <a:hueOff val="-882249"/>
              <a:satOff val="995"/>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0A8358-8CA3-4F29-B1B3-288BBCE67146}">
      <dsp:nvSpPr>
        <dsp:cNvPr id="0" name=""/>
        <dsp:cNvSpPr/>
      </dsp:nvSpPr>
      <dsp:spPr>
        <a:xfrm>
          <a:off x="0" y="3033485"/>
          <a:ext cx="5479761" cy="1516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a:t>Expanding Coverage for Preventive Services</a:t>
          </a:r>
        </a:p>
      </dsp:txBody>
      <dsp:txXfrm>
        <a:off x="0" y="3033485"/>
        <a:ext cx="5479761" cy="1516742"/>
      </dsp:txXfrm>
    </dsp:sp>
    <dsp:sp modelId="{A09242CA-13BA-4266-BFE6-6F8A88448957}">
      <dsp:nvSpPr>
        <dsp:cNvPr id="0" name=""/>
        <dsp:cNvSpPr/>
      </dsp:nvSpPr>
      <dsp:spPr>
        <a:xfrm>
          <a:off x="0" y="4550228"/>
          <a:ext cx="5479761"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CAAD30-0673-4022-B112-01357111A82C}">
      <dsp:nvSpPr>
        <dsp:cNvPr id="0" name=""/>
        <dsp:cNvSpPr/>
      </dsp:nvSpPr>
      <dsp:spPr>
        <a:xfrm>
          <a:off x="0" y="4550229"/>
          <a:ext cx="5479761" cy="1516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a:t>Improving Healthcare Financing</a:t>
          </a:r>
        </a:p>
      </dsp:txBody>
      <dsp:txXfrm>
        <a:off x="0" y="4550229"/>
        <a:ext cx="5479761" cy="1516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8403A-F59B-43C2-9F37-FB63BD2287D3}">
      <dsp:nvSpPr>
        <dsp:cNvPr id="0" name=""/>
        <dsp:cNvSpPr/>
      </dsp:nvSpPr>
      <dsp:spPr>
        <a:xfrm>
          <a:off x="0" y="2232926"/>
          <a:ext cx="5641974" cy="14508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In-Home Supportive Services (IHSS) Expansion</a:t>
          </a:r>
        </a:p>
      </dsp:txBody>
      <dsp:txXfrm>
        <a:off x="70822" y="2303748"/>
        <a:ext cx="5500330" cy="1309156"/>
      </dsp:txXfrm>
    </dsp:sp>
    <dsp:sp modelId="{4F20BD6A-77F9-425D-890C-A28CA6DCCFA3}">
      <dsp:nvSpPr>
        <dsp:cNvPr id="0" name=""/>
        <dsp:cNvSpPr/>
      </dsp:nvSpPr>
      <dsp:spPr>
        <a:xfrm>
          <a:off x="0" y="619663"/>
          <a:ext cx="5641974" cy="145080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Medi-Cal Expansion for All</a:t>
          </a:r>
        </a:p>
      </dsp:txBody>
      <dsp:txXfrm>
        <a:off x="70822" y="690485"/>
        <a:ext cx="5500330" cy="1309156"/>
      </dsp:txXfrm>
    </dsp:sp>
    <dsp:sp modelId="{5CD86513-2B39-4900-BA93-6B0709D5B738}">
      <dsp:nvSpPr>
        <dsp:cNvPr id="0" name=""/>
        <dsp:cNvSpPr/>
      </dsp:nvSpPr>
      <dsp:spPr>
        <a:xfrm>
          <a:off x="0" y="3019063"/>
          <a:ext cx="5641974" cy="66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133" tIns="50800" rIns="284480" bIns="50800" numCol="1" spcCol="1270" anchor="t" anchorCtr="0">
          <a:noAutofit/>
        </a:bodyPr>
        <a:lstStyle/>
        <a:p>
          <a:pPr marL="285750" lvl="1" indent="-285750" algn="l" defTabSz="1377950">
            <a:lnSpc>
              <a:spcPct val="90000"/>
            </a:lnSpc>
            <a:spcBef>
              <a:spcPct val="0"/>
            </a:spcBef>
            <a:spcAft>
              <a:spcPct val="20000"/>
            </a:spcAft>
            <a:buChar char="•"/>
          </a:pPr>
          <a:endParaRPr lang="en-US" sz="3100" kern="1200"/>
        </a:p>
      </dsp:txBody>
      <dsp:txXfrm>
        <a:off x="0" y="3019063"/>
        <a:ext cx="5641974" cy="662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3DC06-8C3C-4830-8990-7F0C618193C0}">
      <dsp:nvSpPr>
        <dsp:cNvPr id="0" name=""/>
        <dsp:cNvSpPr/>
      </dsp:nvSpPr>
      <dsp:spPr>
        <a:xfrm>
          <a:off x="0" y="2011362"/>
          <a:ext cx="9720262"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D1B624E3-C89F-405C-8CB4-590AF8436875}">
      <dsp:nvSpPr>
        <dsp:cNvPr id="0" name=""/>
        <dsp:cNvSpPr/>
      </dsp:nvSpPr>
      <dsp:spPr>
        <a:xfrm rot="8100000">
          <a:off x="213490" y="463540"/>
          <a:ext cx="295827" cy="295827"/>
        </a:xfrm>
        <a:prstGeom prst="teardrop">
          <a:avLst>
            <a:gd name="adj" fmla="val 115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6194D8-8110-46AE-90FC-721C61F9A41C}">
      <dsp:nvSpPr>
        <dsp:cNvPr id="0" name=""/>
        <dsp:cNvSpPr/>
      </dsp:nvSpPr>
      <dsp:spPr>
        <a:xfrm>
          <a:off x="246354" y="496404"/>
          <a:ext cx="230099" cy="23009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3D5034FC-7490-494E-A332-9F72A2F543A3}">
      <dsp:nvSpPr>
        <dsp:cNvPr id="0" name=""/>
        <dsp:cNvSpPr/>
      </dsp:nvSpPr>
      <dsp:spPr>
        <a:xfrm>
          <a:off x="182878" y="830810"/>
          <a:ext cx="4632052" cy="1170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7000" rIns="127000" bIns="190500" numCol="1" spcCol="1270" anchor="t" anchorCtr="0">
          <a:noAutofit/>
        </a:bodyPr>
        <a:lstStyle/>
        <a:p>
          <a:pPr marL="0" lvl="0" indent="0" algn="l" defTabSz="889000">
            <a:lnSpc>
              <a:spcPct val="90000"/>
            </a:lnSpc>
            <a:spcBef>
              <a:spcPct val="0"/>
            </a:spcBef>
            <a:spcAft>
              <a:spcPct val="35000"/>
            </a:spcAft>
            <a:buNone/>
          </a:pPr>
          <a:r>
            <a:rPr lang="en-US" sz="2000" kern="1200"/>
            <a:t>The Medi-Cal budget is $123.8 billion ($26.8 billion General Fund) in 2021-22 and $132.7 billion ($34.9 billion General Fund) in 2022-23. </a:t>
          </a:r>
        </a:p>
      </dsp:txBody>
      <dsp:txXfrm>
        <a:off x="182878" y="830810"/>
        <a:ext cx="4632052" cy="1170377"/>
      </dsp:txXfrm>
    </dsp:sp>
    <dsp:sp modelId="{774EF921-B44E-4B7C-8263-4B556FCFD5E5}">
      <dsp:nvSpPr>
        <dsp:cNvPr id="0" name=""/>
        <dsp:cNvSpPr/>
      </dsp:nvSpPr>
      <dsp:spPr>
        <a:xfrm>
          <a:off x="182878" y="405847"/>
          <a:ext cx="4632052" cy="411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       2021–2022</a:t>
          </a:r>
        </a:p>
      </dsp:txBody>
      <dsp:txXfrm>
        <a:off x="182878" y="405847"/>
        <a:ext cx="4632052" cy="411213"/>
      </dsp:txXfrm>
    </dsp:sp>
    <dsp:sp modelId="{B484F5B5-F0EB-4378-B960-8B24827DB10F}">
      <dsp:nvSpPr>
        <dsp:cNvPr id="0" name=""/>
        <dsp:cNvSpPr/>
      </dsp:nvSpPr>
      <dsp:spPr>
        <a:xfrm>
          <a:off x="361404" y="820635"/>
          <a:ext cx="0" cy="1190726"/>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A5FCDE4D-46FE-45C1-BE64-B52266DAAFAD}">
      <dsp:nvSpPr>
        <dsp:cNvPr id="0" name=""/>
        <dsp:cNvSpPr/>
      </dsp:nvSpPr>
      <dsp:spPr>
        <a:xfrm>
          <a:off x="323751" y="1973709"/>
          <a:ext cx="75305" cy="75305"/>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510364-985D-444D-B53E-FDD46024C797}">
      <dsp:nvSpPr>
        <dsp:cNvPr id="0" name=""/>
        <dsp:cNvSpPr/>
      </dsp:nvSpPr>
      <dsp:spPr>
        <a:xfrm rot="18900000">
          <a:off x="2599201" y="3263357"/>
          <a:ext cx="295827" cy="295827"/>
        </a:xfrm>
        <a:prstGeom prst="teardrop">
          <a:avLst>
            <a:gd name="adj" fmla="val 115000"/>
          </a:avLst>
        </a:prstGeom>
        <a:solidFill>
          <a:schemeClr val="accent2">
            <a:hueOff val="-661686"/>
            <a:satOff val="746"/>
            <a:lumOff val="1765"/>
            <a:alphaOff val="0"/>
          </a:schemeClr>
        </a:solidFill>
        <a:ln w="15875"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665F38-E7CB-41D0-BFF5-2DE77483BD10}">
      <dsp:nvSpPr>
        <dsp:cNvPr id="0" name=""/>
        <dsp:cNvSpPr/>
      </dsp:nvSpPr>
      <dsp:spPr>
        <a:xfrm>
          <a:off x="2632064" y="3296220"/>
          <a:ext cx="230099" cy="23009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19160750-6762-4373-8577-403C28388CC0}">
      <dsp:nvSpPr>
        <dsp:cNvPr id="0" name=""/>
        <dsp:cNvSpPr/>
      </dsp:nvSpPr>
      <dsp:spPr>
        <a:xfrm>
          <a:off x="2476634" y="2055608"/>
          <a:ext cx="4771038" cy="119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0" rIns="0" bIns="127000" numCol="1" spcCol="1270" anchor="b" anchorCtr="0">
          <a:noAutofit/>
        </a:bodyPr>
        <a:lstStyle/>
        <a:p>
          <a:pPr marL="0" lvl="0" indent="0" algn="l" defTabSz="889000">
            <a:lnSpc>
              <a:spcPct val="90000"/>
            </a:lnSpc>
            <a:spcBef>
              <a:spcPct val="0"/>
            </a:spcBef>
            <a:spcAft>
              <a:spcPct val="35000"/>
            </a:spcAft>
            <a:buNone/>
          </a:pPr>
          <a:r>
            <a:rPr lang="en-US" sz="2000" kern="1200"/>
            <a:t>The Governor’s Budget assumes that caseload will increase by approximately 8.3 percent from 2020-21 to 2021-22 and decrease by 3 percent from 2021-22 to 2022-23. </a:t>
          </a:r>
        </a:p>
      </dsp:txBody>
      <dsp:txXfrm>
        <a:off x="2476634" y="2055608"/>
        <a:ext cx="4771038" cy="1190726"/>
      </dsp:txXfrm>
    </dsp:sp>
    <dsp:sp modelId="{FC146999-5C3B-46AF-9C77-2D51597475B2}">
      <dsp:nvSpPr>
        <dsp:cNvPr id="0" name=""/>
        <dsp:cNvSpPr/>
      </dsp:nvSpPr>
      <dsp:spPr>
        <a:xfrm>
          <a:off x="2476634" y="3246335"/>
          <a:ext cx="4771038" cy="418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        2021–2022</a:t>
          </a:r>
        </a:p>
      </dsp:txBody>
      <dsp:txXfrm>
        <a:off x="2476634" y="3246335"/>
        <a:ext cx="4771038" cy="418363"/>
      </dsp:txXfrm>
    </dsp:sp>
    <dsp:sp modelId="{C3B2B927-5505-4148-A3FB-15FC2D0A552D}">
      <dsp:nvSpPr>
        <dsp:cNvPr id="0" name=""/>
        <dsp:cNvSpPr/>
      </dsp:nvSpPr>
      <dsp:spPr>
        <a:xfrm>
          <a:off x="2747114" y="2011362"/>
          <a:ext cx="0" cy="1190726"/>
        </a:xfrm>
        <a:prstGeom prst="line">
          <a:avLst/>
        </a:prstGeom>
        <a:noFill/>
        <a:ln w="12700" cap="flat" cmpd="sng" algn="ctr">
          <a:solidFill>
            <a:schemeClr val="accent2">
              <a:hueOff val="-661686"/>
              <a:satOff val="746"/>
              <a:lumOff val="1765"/>
              <a:alphaOff val="0"/>
            </a:schemeClr>
          </a:solidFill>
          <a:prstDash val="dash"/>
        </a:ln>
        <a:effectLst/>
      </dsp:spPr>
      <dsp:style>
        <a:lnRef idx="1">
          <a:scrgbClr r="0" g="0" b="0"/>
        </a:lnRef>
        <a:fillRef idx="0">
          <a:scrgbClr r="0" g="0" b="0"/>
        </a:fillRef>
        <a:effectRef idx="0">
          <a:scrgbClr r="0" g="0" b="0"/>
        </a:effectRef>
        <a:fontRef idx="minor"/>
      </dsp:style>
    </dsp:sp>
    <dsp:sp modelId="{AD7EEEB4-BA2A-4E5F-BDFD-7643DD0339DD}">
      <dsp:nvSpPr>
        <dsp:cNvPr id="0" name=""/>
        <dsp:cNvSpPr/>
      </dsp:nvSpPr>
      <dsp:spPr>
        <a:xfrm>
          <a:off x="2709462" y="1973709"/>
          <a:ext cx="75305" cy="75305"/>
        </a:xfrm>
        <a:prstGeom prst="ellipse">
          <a:avLst/>
        </a:prstGeom>
        <a:solidFill>
          <a:schemeClr val="accent2">
            <a:hueOff val="-661686"/>
            <a:satOff val="746"/>
            <a:lumOff val="1765"/>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5E2634-17E5-4CAE-A782-EFF74CCBA880}">
      <dsp:nvSpPr>
        <dsp:cNvPr id="0" name=""/>
        <dsp:cNvSpPr/>
      </dsp:nvSpPr>
      <dsp:spPr>
        <a:xfrm rot="8100000">
          <a:off x="5000685" y="463540"/>
          <a:ext cx="295827" cy="295827"/>
        </a:xfrm>
        <a:prstGeom prst="teardrop">
          <a:avLst>
            <a:gd name="adj" fmla="val 115000"/>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B598AB-F33B-4D2D-9E2E-8F28D445B811}">
      <dsp:nvSpPr>
        <dsp:cNvPr id="0" name=""/>
        <dsp:cNvSpPr/>
      </dsp:nvSpPr>
      <dsp:spPr>
        <a:xfrm>
          <a:off x="5033549" y="496404"/>
          <a:ext cx="230099" cy="23009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AF9AD02C-FEE5-4CDC-A74B-D60A715B66AC}">
      <dsp:nvSpPr>
        <dsp:cNvPr id="0" name=""/>
        <dsp:cNvSpPr/>
      </dsp:nvSpPr>
      <dsp:spPr>
        <a:xfrm>
          <a:off x="5357781" y="820635"/>
          <a:ext cx="3841755" cy="119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7000" rIns="127000" bIns="190500" numCol="1" spcCol="1270" anchor="t" anchorCtr="0">
          <a:noAutofit/>
        </a:bodyPr>
        <a:lstStyle/>
        <a:p>
          <a:pPr marL="0" lvl="0" indent="0" algn="l" defTabSz="889000">
            <a:lnSpc>
              <a:spcPct val="90000"/>
            </a:lnSpc>
            <a:spcBef>
              <a:spcPct val="0"/>
            </a:spcBef>
            <a:spcAft>
              <a:spcPct val="35000"/>
            </a:spcAft>
            <a:buNone/>
          </a:pPr>
          <a:r>
            <a:rPr lang="en-US" sz="2000" kern="1200"/>
            <a:t>Medi-Cal is projected to cover approximately 14.2 million Californians in 2022-23, over one-third of the state’s population. </a:t>
          </a:r>
        </a:p>
      </dsp:txBody>
      <dsp:txXfrm>
        <a:off x="5357781" y="820635"/>
        <a:ext cx="3841755" cy="1190726"/>
      </dsp:txXfrm>
    </dsp:sp>
    <dsp:sp modelId="{B0E141E5-E6C3-4212-8601-EA06E4641DB6}">
      <dsp:nvSpPr>
        <dsp:cNvPr id="0" name=""/>
        <dsp:cNvSpPr/>
      </dsp:nvSpPr>
      <dsp:spPr>
        <a:xfrm>
          <a:off x="5357781" y="402272"/>
          <a:ext cx="3841755" cy="418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2022–2023</a:t>
          </a:r>
        </a:p>
      </dsp:txBody>
      <dsp:txXfrm>
        <a:off x="5357781" y="402272"/>
        <a:ext cx="3841755" cy="418363"/>
      </dsp:txXfrm>
    </dsp:sp>
    <dsp:sp modelId="{CB7AF4E0-4AB2-4CE6-9E27-6B5969979A50}">
      <dsp:nvSpPr>
        <dsp:cNvPr id="0" name=""/>
        <dsp:cNvSpPr/>
      </dsp:nvSpPr>
      <dsp:spPr>
        <a:xfrm>
          <a:off x="5148599" y="820635"/>
          <a:ext cx="0" cy="1190726"/>
        </a:xfrm>
        <a:prstGeom prst="line">
          <a:avLst/>
        </a:prstGeom>
        <a:noFill/>
        <a:ln w="12700" cap="flat" cmpd="sng" algn="ctr">
          <a:solidFill>
            <a:schemeClr val="accent2">
              <a:hueOff val="-1323373"/>
              <a:satOff val="1492"/>
              <a:lumOff val="3530"/>
              <a:alphaOff val="0"/>
            </a:schemeClr>
          </a:solidFill>
          <a:prstDash val="dash"/>
        </a:ln>
        <a:effectLst/>
      </dsp:spPr>
      <dsp:style>
        <a:lnRef idx="1">
          <a:scrgbClr r="0" g="0" b="0"/>
        </a:lnRef>
        <a:fillRef idx="0">
          <a:scrgbClr r="0" g="0" b="0"/>
        </a:fillRef>
        <a:effectRef idx="0">
          <a:scrgbClr r="0" g="0" b="0"/>
        </a:effectRef>
        <a:fontRef idx="minor"/>
      </dsp:style>
    </dsp:sp>
    <dsp:sp modelId="{6B4D0CDD-FF67-4279-A477-1BF061DEFE53}">
      <dsp:nvSpPr>
        <dsp:cNvPr id="0" name=""/>
        <dsp:cNvSpPr/>
      </dsp:nvSpPr>
      <dsp:spPr>
        <a:xfrm>
          <a:off x="5110947" y="1973709"/>
          <a:ext cx="75305" cy="75305"/>
        </a:xfrm>
        <a:prstGeom prst="ellipse">
          <a:avLst/>
        </a:prstGeom>
        <a:solidFill>
          <a:schemeClr val="accent2">
            <a:hueOff val="-1323373"/>
            <a:satOff val="1492"/>
            <a:lumOff val="353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C8217-AB5D-49A0-B36B-3D2CF4B3C876}">
      <dsp:nvSpPr>
        <dsp:cNvPr id="0" name=""/>
        <dsp:cNvSpPr/>
      </dsp:nvSpPr>
      <dsp:spPr>
        <a:xfrm>
          <a:off x="0" y="13967"/>
          <a:ext cx="2939761" cy="17638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Budget</a:t>
          </a:r>
        </a:p>
      </dsp:txBody>
      <dsp:txXfrm>
        <a:off x="0" y="13967"/>
        <a:ext cx="2939761" cy="1763856"/>
      </dsp:txXfrm>
    </dsp:sp>
    <dsp:sp modelId="{7FB37C78-50AB-4255-8FF5-985546A38754}">
      <dsp:nvSpPr>
        <dsp:cNvPr id="0" name=""/>
        <dsp:cNvSpPr/>
      </dsp:nvSpPr>
      <dsp:spPr>
        <a:xfrm>
          <a:off x="3233737" y="13967"/>
          <a:ext cx="2939761" cy="17638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Initiative</a:t>
          </a:r>
        </a:p>
      </dsp:txBody>
      <dsp:txXfrm>
        <a:off x="3233737" y="13967"/>
        <a:ext cx="2939761" cy="1763856"/>
      </dsp:txXfrm>
    </dsp:sp>
    <dsp:sp modelId="{B9974850-8AEE-482F-A900-AA6FE913AFAB}">
      <dsp:nvSpPr>
        <dsp:cNvPr id="0" name=""/>
        <dsp:cNvSpPr/>
      </dsp:nvSpPr>
      <dsp:spPr>
        <a:xfrm>
          <a:off x="6467474" y="13967"/>
          <a:ext cx="2939761" cy="17638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Requirements </a:t>
          </a:r>
        </a:p>
      </dsp:txBody>
      <dsp:txXfrm>
        <a:off x="6467474" y="13967"/>
        <a:ext cx="2939761" cy="1763856"/>
      </dsp:txXfrm>
    </dsp:sp>
    <dsp:sp modelId="{0A73E8C1-EED6-4F9F-BE14-FC6FD01E3AAC}">
      <dsp:nvSpPr>
        <dsp:cNvPr id="0" name=""/>
        <dsp:cNvSpPr/>
      </dsp:nvSpPr>
      <dsp:spPr>
        <a:xfrm>
          <a:off x="1616868" y="2071800"/>
          <a:ext cx="2939761" cy="17638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Population Served</a:t>
          </a:r>
        </a:p>
      </dsp:txBody>
      <dsp:txXfrm>
        <a:off x="1616868" y="2071800"/>
        <a:ext cx="2939761" cy="1763856"/>
      </dsp:txXfrm>
    </dsp:sp>
    <dsp:sp modelId="{24A2398A-8874-4679-80E6-FCC0EFFA5EF7}">
      <dsp:nvSpPr>
        <dsp:cNvPr id="0" name=""/>
        <dsp:cNvSpPr/>
      </dsp:nvSpPr>
      <dsp:spPr>
        <a:xfrm>
          <a:off x="4850606" y="2071800"/>
          <a:ext cx="2939761" cy="17638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Providing Access and Transforming Health (PATH) </a:t>
          </a:r>
        </a:p>
      </dsp:txBody>
      <dsp:txXfrm>
        <a:off x="4850606" y="2071800"/>
        <a:ext cx="2939761" cy="17638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96AE3-0204-4B19-98BE-9B4401E9D1F3}">
      <dsp:nvSpPr>
        <dsp:cNvPr id="0" name=""/>
        <dsp:cNvSpPr/>
      </dsp:nvSpPr>
      <dsp:spPr>
        <a:xfrm>
          <a:off x="0" y="36934"/>
          <a:ext cx="3037581" cy="182254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Justice Involved Persons</a:t>
          </a:r>
        </a:p>
      </dsp:txBody>
      <dsp:txXfrm>
        <a:off x="0" y="36934"/>
        <a:ext cx="3037581" cy="1822549"/>
      </dsp:txXfrm>
    </dsp:sp>
    <dsp:sp modelId="{484FFD3D-A3DE-4C2E-A4ED-A877A4425AAC}">
      <dsp:nvSpPr>
        <dsp:cNvPr id="0" name=""/>
        <dsp:cNvSpPr/>
      </dsp:nvSpPr>
      <dsp:spPr>
        <a:xfrm>
          <a:off x="3341340" y="36934"/>
          <a:ext cx="3037581" cy="182254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Whole Person Services</a:t>
          </a:r>
        </a:p>
      </dsp:txBody>
      <dsp:txXfrm>
        <a:off x="3341340" y="36934"/>
        <a:ext cx="3037581" cy="1822549"/>
      </dsp:txXfrm>
    </dsp:sp>
    <dsp:sp modelId="{0E13B4A6-362D-48C8-9D1C-489ACB44B06C}">
      <dsp:nvSpPr>
        <dsp:cNvPr id="0" name=""/>
        <dsp:cNvSpPr/>
      </dsp:nvSpPr>
      <dsp:spPr>
        <a:xfrm>
          <a:off x="6682680" y="36934"/>
          <a:ext cx="3037581" cy="1822549"/>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Technical Assistance; </a:t>
          </a:r>
        </a:p>
      </dsp:txBody>
      <dsp:txXfrm>
        <a:off x="6682680" y="36934"/>
        <a:ext cx="3037581" cy="1822549"/>
      </dsp:txXfrm>
    </dsp:sp>
    <dsp:sp modelId="{9C5C8B55-DB07-4A99-B8C8-F0961E8DBEE4}">
      <dsp:nvSpPr>
        <dsp:cNvPr id="0" name=""/>
        <dsp:cNvSpPr/>
      </dsp:nvSpPr>
      <dsp:spPr>
        <a:xfrm>
          <a:off x="0" y="2163241"/>
          <a:ext cx="3037581" cy="182254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Collaborative Planning</a:t>
          </a:r>
        </a:p>
      </dsp:txBody>
      <dsp:txXfrm>
        <a:off x="0" y="2163241"/>
        <a:ext cx="3037581" cy="1822549"/>
      </dsp:txXfrm>
    </dsp:sp>
    <dsp:sp modelId="{5FEA1B3F-EFCC-4353-B60E-BE7357CABCF2}">
      <dsp:nvSpPr>
        <dsp:cNvPr id="0" name=""/>
        <dsp:cNvSpPr/>
      </dsp:nvSpPr>
      <dsp:spPr>
        <a:xfrm>
          <a:off x="3341340" y="2163241"/>
          <a:ext cx="3037581" cy="1822549"/>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Capacity and Infrastructure </a:t>
          </a:r>
        </a:p>
      </dsp:txBody>
      <dsp:txXfrm>
        <a:off x="3341340" y="2163241"/>
        <a:ext cx="3037581" cy="1822549"/>
      </dsp:txXfrm>
    </dsp:sp>
    <dsp:sp modelId="{CD8C21E3-56EC-4123-A55E-C6BCF8D53857}">
      <dsp:nvSpPr>
        <dsp:cNvPr id="0" name=""/>
        <dsp:cNvSpPr/>
      </dsp:nvSpPr>
      <dsp:spPr>
        <a:xfrm>
          <a:off x="6682680" y="2163241"/>
          <a:ext cx="3037581" cy="182254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Foster Care Model of Care. </a:t>
          </a:r>
        </a:p>
      </dsp:txBody>
      <dsp:txXfrm>
        <a:off x="6682680" y="2163241"/>
        <a:ext cx="3037581" cy="18225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751B0-8376-4EB8-90C5-C3C4E8191364}">
      <dsp:nvSpPr>
        <dsp:cNvPr id="0" name=""/>
        <dsp:cNvSpPr/>
      </dsp:nvSpPr>
      <dsp:spPr>
        <a:xfrm>
          <a:off x="295036" y="0"/>
          <a:ext cx="2625476" cy="15752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“No Wrong Door" </a:t>
          </a:r>
        </a:p>
      </dsp:txBody>
      <dsp:txXfrm>
        <a:off x="295036" y="0"/>
        <a:ext cx="2625476" cy="1575286"/>
      </dsp:txXfrm>
    </dsp:sp>
    <dsp:sp modelId="{B011564E-01DE-4DC9-AABB-8D9E99DC49B3}">
      <dsp:nvSpPr>
        <dsp:cNvPr id="0" name=""/>
        <dsp:cNvSpPr/>
      </dsp:nvSpPr>
      <dsp:spPr>
        <a:xfrm>
          <a:off x="3183061" y="1121"/>
          <a:ext cx="2625476" cy="15752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Preventive Care:</a:t>
          </a:r>
        </a:p>
        <a:p>
          <a:pPr marL="0" lvl="0" indent="0" algn="ctr" defTabSz="1377950">
            <a:lnSpc>
              <a:spcPct val="90000"/>
            </a:lnSpc>
            <a:spcBef>
              <a:spcPct val="0"/>
            </a:spcBef>
            <a:spcAft>
              <a:spcPct val="35000"/>
            </a:spcAft>
            <a:buNone/>
          </a:pPr>
          <a:r>
            <a:rPr lang="en-US" sz="3100" kern="1200"/>
            <a:t> 9-8-8</a:t>
          </a:r>
        </a:p>
      </dsp:txBody>
      <dsp:txXfrm>
        <a:off x="3183061" y="1121"/>
        <a:ext cx="2625476" cy="1575286"/>
      </dsp:txXfrm>
    </dsp:sp>
    <dsp:sp modelId="{9CBB5B42-6FF6-4A71-A2BD-3D712543AEB5}">
      <dsp:nvSpPr>
        <dsp:cNvPr id="0" name=""/>
        <dsp:cNvSpPr/>
      </dsp:nvSpPr>
      <dsp:spPr>
        <a:xfrm>
          <a:off x="6071086" y="1121"/>
          <a:ext cx="2625476" cy="15752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Behavioral Health Housing</a:t>
          </a:r>
        </a:p>
      </dsp:txBody>
      <dsp:txXfrm>
        <a:off x="6071086" y="1121"/>
        <a:ext cx="2625476" cy="1575286"/>
      </dsp:txXfrm>
    </dsp:sp>
    <dsp:sp modelId="{580979B9-E492-480A-AD79-20C823CFCAB5}">
      <dsp:nvSpPr>
        <dsp:cNvPr id="0" name=""/>
        <dsp:cNvSpPr/>
      </dsp:nvSpPr>
      <dsp:spPr>
        <a:xfrm>
          <a:off x="1739049" y="1838955"/>
          <a:ext cx="2625476" cy="15752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Workforce Investments</a:t>
          </a:r>
        </a:p>
      </dsp:txBody>
      <dsp:txXfrm>
        <a:off x="1739049" y="1838955"/>
        <a:ext cx="2625476" cy="1575286"/>
      </dsp:txXfrm>
    </dsp:sp>
    <dsp:sp modelId="{8C227965-8F3C-4310-867A-9B813672185F}">
      <dsp:nvSpPr>
        <dsp:cNvPr id="0" name=""/>
        <dsp:cNvSpPr/>
      </dsp:nvSpPr>
      <dsp:spPr>
        <a:xfrm>
          <a:off x="4627073" y="1838955"/>
          <a:ext cx="2625476" cy="15752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$10 Million Grant Program</a:t>
          </a:r>
        </a:p>
      </dsp:txBody>
      <dsp:txXfrm>
        <a:off x="4627073" y="1838955"/>
        <a:ext cx="2625476" cy="15752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B777E-6520-48E1-BECD-4FBAAC15BADB}">
      <dsp:nvSpPr>
        <dsp:cNvPr id="0" name=""/>
        <dsp:cNvSpPr/>
      </dsp:nvSpPr>
      <dsp:spPr>
        <a:xfrm>
          <a:off x="237883" y="525"/>
          <a:ext cx="2460099" cy="147605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Master Plan: Data Dashboard</a:t>
          </a:r>
        </a:p>
      </dsp:txBody>
      <dsp:txXfrm>
        <a:off x="237883" y="525"/>
        <a:ext cx="2460099" cy="1476059"/>
      </dsp:txXfrm>
    </dsp:sp>
    <dsp:sp modelId="{A9D7EA56-AAF2-42B8-A551-78E5A6CD4E15}">
      <dsp:nvSpPr>
        <dsp:cNvPr id="0" name=""/>
        <dsp:cNvSpPr/>
      </dsp:nvSpPr>
      <dsp:spPr>
        <a:xfrm>
          <a:off x="2943992" y="525"/>
          <a:ext cx="2460099" cy="1476059"/>
        </a:xfrm>
        <a:prstGeom prst="rect">
          <a:avLst/>
        </a:prstGeom>
        <a:solidFill>
          <a:schemeClr val="accent2">
            <a:hueOff val="-330843"/>
            <a:satOff val="373"/>
            <a:lumOff val="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Medi-Cal Premium Reduction</a:t>
          </a:r>
        </a:p>
      </dsp:txBody>
      <dsp:txXfrm>
        <a:off x="2943992" y="525"/>
        <a:ext cx="2460099" cy="1476059"/>
      </dsp:txXfrm>
    </dsp:sp>
    <dsp:sp modelId="{465AF604-E35F-48C4-B927-1BBB409E4099}">
      <dsp:nvSpPr>
        <dsp:cNvPr id="0" name=""/>
        <dsp:cNvSpPr/>
      </dsp:nvSpPr>
      <dsp:spPr>
        <a:xfrm>
          <a:off x="237883" y="1722595"/>
          <a:ext cx="2460099" cy="1476059"/>
        </a:xfrm>
        <a:prstGeom prst="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Volunteer Programs</a:t>
          </a:r>
        </a:p>
      </dsp:txBody>
      <dsp:txXfrm>
        <a:off x="237883" y="1722595"/>
        <a:ext cx="2460099" cy="1476059"/>
      </dsp:txXfrm>
    </dsp:sp>
    <dsp:sp modelId="{8509BEFF-54E9-4FA8-888D-D379B85E8B13}">
      <dsp:nvSpPr>
        <dsp:cNvPr id="0" name=""/>
        <dsp:cNvSpPr/>
      </dsp:nvSpPr>
      <dsp:spPr>
        <a:xfrm>
          <a:off x="2943992" y="1722595"/>
          <a:ext cx="2460099" cy="1476059"/>
        </a:xfrm>
        <a:prstGeom prst="rect">
          <a:avLst/>
        </a:prstGeom>
        <a:solidFill>
          <a:schemeClr val="accent2">
            <a:hueOff val="-992530"/>
            <a:satOff val="1119"/>
            <a:lumOff val="26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Inclusive and Equitable Employment</a:t>
          </a:r>
        </a:p>
      </dsp:txBody>
      <dsp:txXfrm>
        <a:off x="2943992" y="1722595"/>
        <a:ext cx="2460099" cy="1476059"/>
      </dsp:txXfrm>
    </dsp:sp>
    <dsp:sp modelId="{C62646A1-6DC2-4BAC-B20A-E31BFE43D297}">
      <dsp:nvSpPr>
        <dsp:cNvPr id="0" name=""/>
        <dsp:cNvSpPr/>
      </dsp:nvSpPr>
      <dsp:spPr>
        <a:xfrm>
          <a:off x="1590937" y="3444664"/>
          <a:ext cx="2460099" cy="1476059"/>
        </a:xfrm>
        <a:prstGeom prst="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At-Risk Aging and Disabled Populations</a:t>
          </a:r>
        </a:p>
      </dsp:txBody>
      <dsp:txXfrm>
        <a:off x="1590937" y="3444664"/>
        <a:ext cx="2460099" cy="14760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3DF0B-C8CF-445A-A7CD-655BCE41B790}">
      <dsp:nvSpPr>
        <dsp:cNvPr id="0" name=""/>
        <dsp:cNvSpPr/>
      </dsp:nvSpPr>
      <dsp:spPr>
        <a:xfrm>
          <a:off x="0" y="162"/>
          <a:ext cx="5641974" cy="121961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$18.5 billion ($6.5 billion General Fund) for the IHSS </a:t>
          </a:r>
        </a:p>
      </dsp:txBody>
      <dsp:txXfrm>
        <a:off x="59536" y="59698"/>
        <a:ext cx="5522902" cy="1100538"/>
      </dsp:txXfrm>
    </dsp:sp>
    <dsp:sp modelId="{5A923970-0A74-456D-B953-EB153367BA9C}">
      <dsp:nvSpPr>
        <dsp:cNvPr id="0" name=""/>
        <dsp:cNvSpPr/>
      </dsp:nvSpPr>
      <dsp:spPr>
        <a:xfrm>
          <a:off x="0" y="1233933"/>
          <a:ext cx="5641974" cy="1219610"/>
        </a:xfrm>
        <a:prstGeom prst="roundRect">
          <a:avLst/>
        </a:prstGeom>
        <a:solidFill>
          <a:schemeClr val="accent2">
            <a:hueOff val="-441124"/>
            <a:satOff val="497"/>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Average monthly caseload in this program is estimated to be 599,000</a:t>
          </a:r>
        </a:p>
      </dsp:txBody>
      <dsp:txXfrm>
        <a:off x="59536" y="1293469"/>
        <a:ext cx="5522902" cy="1100538"/>
      </dsp:txXfrm>
    </dsp:sp>
    <dsp:sp modelId="{4595EFF7-4492-49D7-9154-79374EF5F272}">
      <dsp:nvSpPr>
        <dsp:cNvPr id="0" name=""/>
        <dsp:cNvSpPr/>
      </dsp:nvSpPr>
      <dsp:spPr>
        <a:xfrm>
          <a:off x="0" y="2472723"/>
          <a:ext cx="5641974" cy="1219610"/>
        </a:xfrm>
        <a:prstGeom prst="roundRect">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Funding for  Increased Minimum Wage</a:t>
          </a:r>
        </a:p>
      </dsp:txBody>
      <dsp:txXfrm>
        <a:off x="59536" y="2532259"/>
        <a:ext cx="5522902" cy="1100538"/>
      </dsp:txXfrm>
    </dsp:sp>
    <dsp:sp modelId="{B53A3195-0F97-40CA-8E3E-83D783511872}">
      <dsp:nvSpPr>
        <dsp:cNvPr id="0" name=""/>
        <dsp:cNvSpPr/>
      </dsp:nvSpPr>
      <dsp:spPr>
        <a:xfrm>
          <a:off x="0" y="3701477"/>
          <a:ext cx="5641974" cy="121961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 IHSS Permanent Back-up Provider System</a:t>
          </a:r>
        </a:p>
      </dsp:txBody>
      <dsp:txXfrm>
        <a:off x="59536" y="3761013"/>
        <a:ext cx="5522902" cy="110053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58DDD63E-9399-4DD2-A68F-06D374954B8C}" type="datetimeFigureOut">
              <a:rPr lang="en-US" smtClean="0"/>
              <a:t>8/22/2022</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B1935164-D6B0-458E-9610-F04F4FF365E1}" type="slidenum">
              <a:rPr lang="en-US" smtClean="0"/>
              <a:t>‹#›</a:t>
            </a:fld>
            <a:endParaRPr lang="en-US"/>
          </a:p>
        </p:txBody>
      </p:sp>
    </p:spTree>
    <p:extLst>
      <p:ext uri="{BB962C8B-B14F-4D97-AF65-F5344CB8AC3E}">
        <p14:creationId xmlns:p14="http://schemas.microsoft.com/office/powerpoint/2010/main" val="4082826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partctobforcakids.org/#h.2h9izlgw9igc"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935164-D6B0-458E-9610-F04F4FF365E1}" type="slidenum">
              <a:rPr lang="en-US" smtClean="0"/>
              <a:t>1</a:t>
            </a:fld>
            <a:endParaRPr lang="en-US"/>
          </a:p>
        </p:txBody>
      </p:sp>
    </p:spTree>
    <p:extLst>
      <p:ext uri="{BB962C8B-B14F-4D97-AF65-F5344CB8AC3E}">
        <p14:creationId xmlns:p14="http://schemas.microsoft.com/office/powerpoint/2010/main" val="467100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Reduction of Medi-Cal Premiums—To increase access to health care services, the Administration proposes to reduce the financial burden of paying for health care coverage for approximately 500,000 Medi-Cal enrollees who pay monthly premiums for coverage. The Budget includes $53.2 million ($18.9 million General Fund) in 2022-23 and $89 million ($31 million General Fund) annually to reduce premiums for beneficiaries, including pregnant women, children, and disabled working adults, whose income is marginally above the threshold for no cost Medi-Cal. See the Early Childhood Chapter for more details.</a:t>
            </a:r>
          </a:p>
        </p:txBody>
      </p:sp>
      <p:sp>
        <p:nvSpPr>
          <p:cNvPr id="4" name="Slide Number Placeholder 3"/>
          <p:cNvSpPr>
            <a:spLocks noGrp="1"/>
          </p:cNvSpPr>
          <p:nvPr>
            <p:ph type="sldNum" sz="quarter" idx="5"/>
          </p:nvPr>
        </p:nvSpPr>
        <p:spPr/>
        <p:txBody>
          <a:bodyPr/>
          <a:lstStyle/>
          <a:p>
            <a:fld id="{B1935164-D6B0-458E-9610-F04F4FF365E1}" type="slidenum">
              <a:rPr lang="en-US" smtClean="0"/>
              <a:t>10</a:t>
            </a:fld>
            <a:endParaRPr lang="en-US"/>
          </a:p>
        </p:txBody>
      </p:sp>
    </p:spTree>
    <p:extLst>
      <p:ext uri="{BB962C8B-B14F-4D97-AF65-F5344CB8AC3E}">
        <p14:creationId xmlns:p14="http://schemas.microsoft.com/office/powerpoint/2010/main" val="541453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BEHAVIORAL HEALTH CRISIS CARE CONTINUUM The Administration’s vision to transform the behavioral health system resulted in significant investments in the 2021 Budget Act that support generational change to reimagine the children and youth behavioral health system, investments in facilities, and investments in Medi-Cal to increase timely access to care using a "no wrong door" approach (whereby a beneficiary can enroll in Medi-Cal in a number of different places) for mental health and substance use disorder services. </a:t>
            </a:r>
          </a:p>
          <a:p>
            <a:endParaRPr lang="en-US"/>
          </a:p>
          <a:p>
            <a:r>
              <a:rPr lang="en-US"/>
              <a:t>In 2022, </a:t>
            </a:r>
            <a:r>
              <a:rPr lang="en-US" err="1"/>
              <a:t>CalHHS</a:t>
            </a:r>
            <a:r>
              <a:rPr lang="en-US"/>
              <a:t> will develop a plan to support connections between prevention efforts like hotlines and peer support services, 9-8-8 mental health crisis call centers, and mobile crisis response at the local level. The Budget includes $7.5 million General Fund ($6 million ongoing) for the California Governor’s Office of Emergency Services to advance implementation of the 9-8-8 call system and support call handling equipment so existing crisis hotline centers have the needed resources to process additional 9-8-8 calls and coordinate and transfer calls with no loss of information between the 9-8-8 and 911 systems. See the Emergency Response Chapter for more details. </a:t>
            </a:r>
          </a:p>
          <a:p>
            <a:endParaRPr lang="en-US"/>
          </a:p>
          <a:p>
            <a:r>
              <a:rPr lang="en-US"/>
              <a:t>In addition, the Budget includes $1.5 billion General Fund over two years for additional housing supports to those with behavioral health needs, as well as $1.7 billion in Care Economy Workforce investments, including funding to recruit and train 25,000 new community health workers as well as additional psychiatric providers. (See the Housing and Homelessness and Labor and Workforce Development Chapters for more details.) The Budget also includes $10 million to administer a competitive grant program to prevent and treat depression, as part of the California Initiative to Advance Precision Medicine. See the General Government and Statewide Issues Chapter for more details. </a:t>
            </a:r>
          </a:p>
        </p:txBody>
      </p:sp>
      <p:sp>
        <p:nvSpPr>
          <p:cNvPr id="4" name="Slide Number Placeholder 3"/>
          <p:cNvSpPr>
            <a:spLocks noGrp="1"/>
          </p:cNvSpPr>
          <p:nvPr>
            <p:ph type="sldNum" sz="quarter" idx="5"/>
          </p:nvPr>
        </p:nvSpPr>
        <p:spPr/>
        <p:txBody>
          <a:bodyPr/>
          <a:lstStyle/>
          <a:p>
            <a:fld id="{B1935164-D6B0-458E-9610-F04F4FF365E1}" type="slidenum">
              <a:rPr lang="en-US" smtClean="0"/>
              <a:t>11</a:t>
            </a:fld>
            <a:endParaRPr lang="en-US"/>
          </a:p>
        </p:txBody>
      </p:sp>
    </p:spTree>
    <p:extLst>
      <p:ext uri="{BB962C8B-B14F-4D97-AF65-F5344CB8AC3E}">
        <p14:creationId xmlns:p14="http://schemas.microsoft.com/office/powerpoint/2010/main" val="49766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Like many states, California is home to thousands of vulnerable and ill individuals who, as a result of limited community-based and early intervention treatment, decompensate to a point where engagement and treatment is difficult. Many of these Californians with the most severe behavioral health conditions, become fixed in a cycle of untreated mental illness, homelessness, and incarceration. Criminal defendants who are unable to understand criminal proceedings or assist counsel in their defense are determined by a court to be Incompetent to Stand Trial (IST). If charged with a felony, they can be committed to the Department of State Hospitals (DSH) to provide clinical and medical services with the goal of restoring their competency and enabling them to return to court to resume their criminal proceedings. Although this budget proposal and recent prior budget acts make significant investments that will build up behavioral health infrastructure in communities, a current lack of community behavioral health services has led to a rapidly growing number of individuals found IST and referred to DSH. In June 2021, an appellate court affirmed the order in </a:t>
            </a:r>
            <a:r>
              <a:rPr lang="en-US" err="1"/>
              <a:t>Stiavetti</a:t>
            </a:r>
            <a:r>
              <a:rPr lang="en-US"/>
              <a:t> v. Clendenin requiring DSH to commence substantive competency restoration services for all ISTs committed to DSH within 28 days of receipt of the commitment packet from the court. Court orders and penalties regarding ISTs could cost California as much as one billion dollars Version number 9xqfbYrVwBfxYCs4 HEALTH AND HUMAN SERVICES GOVERNOR'S BUDGET SUMMARY — 2022-23 115 annually based on the State of Washington’s experience. Despite increasing bed capacity, decreasing the average length of stay, and implementing county-based treatment programs, the increasing number of county IST referrals has resulted in a large waitlist and long wait times for defendants pending placement to DSH. Furthermore, the impacts of the COVID-19 Pandemic and necessary infection control measures put in place in DSH facilities resulted in slower admissions and reduced capacity for the treatment of felony ISTs at DSH. In the fall of 2021, DSH convened an IST Workgroup to identify actionable solutions to address the increasing number of individuals with serious mental illness who are deemed IST on felony charges. Informed by the deliberations of the Workgroup, the Budget reflects spending of $93 million General Fund in 2021-22 (including funds previously appropriated for Workgroup solutions and redirected funds) and $571 million General Fund in 2022-23 and ongoing (including funds previously appropriated for Workgroup solutions, redirected funds and new funding). These funds will provide for: </a:t>
            </a:r>
          </a:p>
          <a:p>
            <a:r>
              <a:rPr lang="en-US"/>
              <a:t>• Early Stabilization and Community Care Coordination to provide immediate solutions to support access to treatment for the nearly 1,700 individuals currently found IST on felony charges and waiting in jail, and to reduce the flow of new incoming referrals. This includes funding for: ◦ Early access to medication stabilization teams to encourage substantive treatment in jail settings, ◦ Statewide funding for medication support, and ◦ DSH case management teams to coordinate IST care with counties and other community providers. </a:t>
            </a:r>
          </a:p>
          <a:p>
            <a:r>
              <a:rPr lang="en-US"/>
              <a:t>• Expand Diversion and Community-Based Restoration Capacity to increase IST treatment alternatives by investing in the community infrastructure required to support the felony IST population. This includes funding for: </a:t>
            </a:r>
          </a:p>
          <a:p>
            <a:r>
              <a:rPr lang="en-US"/>
              <a:t>	◦ Infrastructure to increase the number of community residential beds dedicated to DSH Diversion and Community-Based Restoration programs,</a:t>
            </a:r>
          </a:p>
          <a:p>
            <a:r>
              <a:rPr lang="en-US"/>
              <a:t>	 ◦ Augmented funding for counties to expand DSH Diversion and Community-Based Restoration,</a:t>
            </a:r>
          </a:p>
          <a:p>
            <a:r>
              <a:rPr lang="en-US"/>
              <a:t>	◦ Supporting county partnerships for entities impacted by felony IST community placements, and </a:t>
            </a:r>
          </a:p>
          <a:p>
            <a:r>
              <a:rPr lang="en-US"/>
              <a:t>	◦ Workforce development support for counties and community providers. </a:t>
            </a:r>
          </a:p>
          <a:p>
            <a:endParaRPr lang="en-US"/>
          </a:p>
          <a:p>
            <a:r>
              <a:rPr lang="en-US"/>
              <a:t>These investments support the goal of providing care in the least restrictive, community-based settings while maintaining public safety. In order to encourage the expansion of community care that does not create unintended incentives that drive additional IST referrals, the state will implement a growth cap on IST referrals that will include a county cost sharing methodology if the growth cap is exceeded. The ability of the state to address the IST waitlist is directly impacted by the </a:t>
            </a:r>
            <a:r>
              <a:rPr lang="en-US" err="1"/>
              <a:t>Lanterman</a:t>
            </a:r>
            <a:r>
              <a:rPr lang="en-US"/>
              <a:t> </a:t>
            </a:r>
            <a:r>
              <a:rPr lang="en-US" err="1"/>
              <a:t>Petris</a:t>
            </a:r>
            <a:r>
              <a:rPr lang="en-US"/>
              <a:t> Short (LPS) Conservatorship census at DSH facilities exceeding current contracted levels with counties and LPS patients being held longer than their treatment plan requires. Welfare and Institutions Code section 4147, which established the IST Solutions Workgroup, provides that if insufficient progress is made in addressing the waitlist, </a:t>
            </a:r>
            <a:r>
              <a:rPr lang="en-US" err="1"/>
              <a:t>CalHHS</a:t>
            </a:r>
            <a:r>
              <a:rPr lang="en-US"/>
              <a:t> may discontinue the admission of new LPS patients, establish LPS reduction targets for counties, and charge counties that do not achieve reductions 150 percent of the current bed rate for LPS patients. The coordinated behavioral health investments made as part of the 2021 Budget Act and the Budget will support county efforts to serve individuals at risk of becoming IST upstream, before they become involved in the criminal justice system—including investments in the Behavioral Health Continuum Infrastructure Program and the proposed $1.5 billion General Fund over two years in housing options for those with behavioral health conditions. </a:t>
            </a:r>
          </a:p>
        </p:txBody>
      </p:sp>
      <p:sp>
        <p:nvSpPr>
          <p:cNvPr id="4" name="Slide Number Placeholder 3"/>
          <p:cNvSpPr>
            <a:spLocks noGrp="1"/>
          </p:cNvSpPr>
          <p:nvPr>
            <p:ph type="sldNum" sz="quarter" idx="5"/>
          </p:nvPr>
        </p:nvSpPr>
        <p:spPr/>
        <p:txBody>
          <a:bodyPr/>
          <a:lstStyle/>
          <a:p>
            <a:fld id="{B1935164-D6B0-458E-9610-F04F4FF365E1}" type="slidenum">
              <a:rPr lang="en-US" smtClean="0"/>
              <a:t>12</a:t>
            </a:fld>
            <a:endParaRPr lang="en-US"/>
          </a:p>
        </p:txBody>
      </p:sp>
    </p:spTree>
    <p:extLst>
      <p:ext uri="{BB962C8B-B14F-4D97-AF65-F5344CB8AC3E}">
        <p14:creationId xmlns:p14="http://schemas.microsoft.com/office/powerpoint/2010/main" val="1132179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MEDI-CAL COMMUNITY-BASED MOBILE CRISIS SERVICES The American Rescue Plan Act of 2021 authorizes 85-percent federal matching funds for a Medicaid mobile crisis response services benefit, available for 12 quarters during a five-year period starting April 1, 2022. DHCS will add multi-disciplinary mobile response services for crises related to mental health and substance use disorders as a new Medi-Cal benefit, as soon as January 1, 2023. Providing community-based mobile crisis services will help reduce the impact of untreated behavioral health conditions on emergency departments and psychiatric facilities, by providing a system for triaging and referring people to services in the community. Over the five-year period authorized by the Act, total costs of this new benefit are projected to be $1.4 billion ($335 million General Fund). This benefit builds on the $205 million and other funds the 2021 Budget Act provided to counties for infrastructure development in preparation for the implementation of the mobile crisis benefit.</a:t>
            </a:r>
          </a:p>
        </p:txBody>
      </p:sp>
      <p:sp>
        <p:nvSpPr>
          <p:cNvPr id="4" name="Slide Number Placeholder 3"/>
          <p:cNvSpPr>
            <a:spLocks noGrp="1"/>
          </p:cNvSpPr>
          <p:nvPr>
            <p:ph type="sldNum" sz="quarter" idx="5"/>
          </p:nvPr>
        </p:nvSpPr>
        <p:spPr/>
        <p:txBody>
          <a:bodyPr/>
          <a:lstStyle/>
          <a:p>
            <a:fld id="{B1935164-D6B0-458E-9610-F04F4FF365E1}" type="slidenum">
              <a:rPr lang="en-US" smtClean="0"/>
              <a:t>13</a:t>
            </a:fld>
            <a:endParaRPr lang="en-US"/>
          </a:p>
        </p:txBody>
      </p:sp>
    </p:spTree>
    <p:extLst>
      <p:ext uri="{BB962C8B-B14F-4D97-AF65-F5344CB8AC3E}">
        <p14:creationId xmlns:p14="http://schemas.microsoft.com/office/powerpoint/2010/main" val="2890160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Extension of Adverse Childhood Experiences (ACES) Provider Training—The Budget includes one-time $135.1 million ($67.6 million Mental Health Services Fund, remainder is federal funds), over a three-year period to extend Medi-Cal provider training for ACEs screenings. </a:t>
            </a:r>
          </a:p>
        </p:txBody>
      </p:sp>
      <p:sp>
        <p:nvSpPr>
          <p:cNvPr id="4" name="Slide Number Placeholder 3"/>
          <p:cNvSpPr>
            <a:spLocks noGrp="1"/>
          </p:cNvSpPr>
          <p:nvPr>
            <p:ph type="sldNum" sz="quarter" idx="5"/>
          </p:nvPr>
        </p:nvSpPr>
        <p:spPr/>
        <p:txBody>
          <a:bodyPr/>
          <a:lstStyle/>
          <a:p>
            <a:fld id="{B1935164-D6B0-458E-9610-F04F4FF365E1}" type="slidenum">
              <a:rPr lang="en-US" smtClean="0"/>
              <a:t>14</a:t>
            </a:fld>
            <a:endParaRPr lang="en-US"/>
          </a:p>
        </p:txBody>
      </p:sp>
    </p:spTree>
    <p:extLst>
      <p:ext uri="{BB962C8B-B14F-4D97-AF65-F5344CB8AC3E}">
        <p14:creationId xmlns:p14="http://schemas.microsoft.com/office/powerpoint/2010/main" val="961996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Dental Managed Care—The Administration proposes to extend dental managed care contracts and reprocure new contracts no sooner than January 1, 2024. </a:t>
            </a:r>
          </a:p>
        </p:txBody>
      </p:sp>
      <p:sp>
        <p:nvSpPr>
          <p:cNvPr id="4" name="Slide Number Placeholder 3"/>
          <p:cNvSpPr>
            <a:spLocks noGrp="1"/>
          </p:cNvSpPr>
          <p:nvPr>
            <p:ph type="sldNum" sz="quarter" idx="5"/>
          </p:nvPr>
        </p:nvSpPr>
        <p:spPr/>
        <p:txBody>
          <a:bodyPr/>
          <a:lstStyle/>
          <a:p>
            <a:fld id="{B1935164-D6B0-458E-9610-F04F4FF365E1}" type="slidenum">
              <a:rPr lang="en-US" smtClean="0"/>
              <a:t>15</a:t>
            </a:fld>
            <a:endParaRPr lang="en-US"/>
          </a:p>
        </p:txBody>
      </p:sp>
    </p:spTree>
    <p:extLst>
      <p:ext uri="{BB962C8B-B14F-4D97-AF65-F5344CB8AC3E}">
        <p14:creationId xmlns:p14="http://schemas.microsoft.com/office/powerpoint/2010/main" val="3598897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SUPPORT FOR CALIFORNIA'S AGING POPULATION In the 2021 Budget Act, the state made substantial investments in response to the Governor’s Master Plan for Aging and Alzheimer’s Task Force recommendations to prepare for more Californians living longer and to advance inclusive, equitable communities for all ages and abilities. By 2030, the population of Californians over age 60 is projected to be greater than under 18 for the first time ever, and record numbers of people will live to be 100. This shift in California’s population is changing family life, communities and the economy, with new opportunities and challenges. To further the Administration’s goals, the Budget includes additional investments to support the state's aging population. HEALTH AND HUMAN SERVICES Version number 9xqfbYrVwBfxYCs4 118 GOVERNOR'S BUDGET SUMMARY — 2022-23 REFORMING NURSING FACILITY FINANCING Currently, the state provides annual cost-based increases and quality incentive payments to skilled nursing facilities, funded partly by a Quality Assurance Fee equivalent to 6-percent of facility revenues. The resulting revenue draws down additional federal funding to support nursing facility payments. The existing framework, authorized initially in 2004 and last extended in 2020, sunsets on December 31, 2022. The Budget proposes to reform the funding framework to move from a primarily cost-based methodology to one that incentivizes value and quality. The intent of these reforms is to further enable nursing facilities to invest in quality and patient care while assuring the long-term financial viability of these essential Medi-Cal providers. EXPANDING THE ALZHEIMER'S HEALTHY BRAIN INITIATIVE The Budget includes $10 million one-time General Fund to continue support for the existing Alzheimer’s Healthy Brain Initiative grantees in six local health jurisdictions and expand to up to six additional local health jurisdictions to support activities consistent with the U.S. Centers for Disease Control and Prevention and Alzheimer’s Association Healthy Brain Initiative State and Local Public Health Partnership to Address Dementia: The 2018-2023 Road Map, a public-private partnership to promote brain health, better care for people with cognitive impairment, increase attention to caregivers, and build public health capacity.</a:t>
            </a:r>
          </a:p>
        </p:txBody>
      </p:sp>
      <p:sp>
        <p:nvSpPr>
          <p:cNvPr id="4" name="Slide Number Placeholder 3"/>
          <p:cNvSpPr>
            <a:spLocks noGrp="1"/>
          </p:cNvSpPr>
          <p:nvPr>
            <p:ph type="sldNum" sz="quarter" idx="5"/>
          </p:nvPr>
        </p:nvSpPr>
        <p:spPr/>
        <p:txBody>
          <a:bodyPr/>
          <a:lstStyle/>
          <a:p>
            <a:fld id="{B1935164-D6B0-458E-9610-F04F4FF365E1}" type="slidenum">
              <a:rPr lang="en-US" smtClean="0"/>
              <a:t>16</a:t>
            </a:fld>
            <a:endParaRPr lang="en-US"/>
          </a:p>
        </p:txBody>
      </p:sp>
    </p:spTree>
    <p:extLst>
      <p:ext uri="{BB962C8B-B14F-4D97-AF65-F5344CB8AC3E}">
        <p14:creationId xmlns:p14="http://schemas.microsoft.com/office/powerpoint/2010/main" val="1090640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Budget also makes a range of targeted investments to propel age-, disability-, and dementia-friendly communities statewide, including: • Master Plan for Aging—The Budget includes $2.1 million ($1.8 million General Fund) to bolster the Master Plan for Aging’s Data Dashboard to drive outcomes and sustain public engagement for statewide initiatives through the Department of Aging, and strengthen civic engagement policies and programs in the California Commission on Aging. • Health Care Access for Working Disabled People—$1.5 million General Fund ongoing to reduce Medi-Cal premiums for working adults with disabilities to continue progress on California’s goals to expand access to health care and increase the affordability of home care. Version number 9xqfbYrVwBfxYCs4 HEALTH AND HUMAN SERVICES GOVERNOR'S BUDGET SUMMARY — 2022-23 119 • Intergenerational Volunteering and Community Engagement—The Budget includes funding for various volunteer programs across the state including one-time $10 million General Fund for programs to engage older adults in volunteer service. See the General Government and Statewide Issues Chapter for more details. • Inclusive and Equitable Employment—$7.6 million for an expanded California Leads as an Employer initiative through the California Department of Human Resources to continuously recruit and support a state workforce that reflects all of California, which includes renewed efforts to employ Californians with disabilities. See the General Government and Statewide Issues Chapter, Transforming Government Operations Section for more details. • Protecting and Empowering At-Risk Aging and Disabled Populations—California is increasing investments in serving the growing number of older and disabled adults with more complex needs, across a range of specialized services. The Budget includes the following: ◦ $10.6 million General Fund annually for three years to continue the Returning Home Well Program to provide transitional housing to parolees at risk of housing insecurity or homelessness. Approximately 25 percent of the parole population is 50 years or older. ◦ A new position to coordinate best practices with county Public Conservator agencies serving people with probate conservatorships at the California Department of Aging. ◦ A new position focused on supporting aging individuals with developmental disabilities and their families at the California Department of Developmental Services.</a:t>
            </a:r>
          </a:p>
        </p:txBody>
      </p:sp>
      <p:sp>
        <p:nvSpPr>
          <p:cNvPr id="4" name="Slide Number Placeholder 3"/>
          <p:cNvSpPr>
            <a:spLocks noGrp="1"/>
          </p:cNvSpPr>
          <p:nvPr>
            <p:ph type="sldNum" sz="quarter" idx="5"/>
          </p:nvPr>
        </p:nvSpPr>
        <p:spPr/>
        <p:txBody>
          <a:bodyPr/>
          <a:lstStyle/>
          <a:p>
            <a:fld id="{B1935164-D6B0-458E-9610-F04F4FF365E1}" type="slidenum">
              <a:rPr lang="en-US" smtClean="0"/>
              <a:t>17</a:t>
            </a:fld>
            <a:endParaRPr lang="en-US"/>
          </a:p>
        </p:txBody>
      </p:sp>
    </p:spTree>
    <p:extLst>
      <p:ext uri="{BB962C8B-B14F-4D97-AF65-F5344CB8AC3E}">
        <p14:creationId xmlns:p14="http://schemas.microsoft.com/office/powerpoint/2010/main" val="271808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IN-HOME SUPPORTIVE SERVICES The IHSS program provides domestic and related services such as housework, meal preparation, and personal care services to eligible low-income individuals with disabilities, including children, adults, and seniors. These services are provided to assist individuals to remain safely in their homes and prevent more costly institutionalization. The Budget includes $18.5 billion ($6.5 billion General Fund) for the IHSS program in 2022-23. Average monthly caseload in this program is estimated to be 599,000 recipients in 2022-23. Due to the $15-per-hour state minimum wage, effective January 1, 2022, the Governor’s Budget includes $192 million General Fund in 2021-22 HEALTH AND HUMAN SERVICES Version number 9xqfbYrVwBfxYCs4 126 GOVERNOR'S BUDGET SUMMARY — 2022-23 and $399 million in 2022-23 to reflect increased minimum wage costs in the IHSS program. Significant Adjustment: • IHSS Permanent Back-up Provider System—The Budget includes $24.8 million ($11.2 million General Fund) ongoing to establish a permanent back-up provider system for IHSS recipients to avoid disruptions to caregiving due to an immediate need or emergencies. </a:t>
            </a:r>
          </a:p>
        </p:txBody>
      </p:sp>
      <p:sp>
        <p:nvSpPr>
          <p:cNvPr id="4" name="Slide Number Placeholder 3"/>
          <p:cNvSpPr>
            <a:spLocks noGrp="1"/>
          </p:cNvSpPr>
          <p:nvPr>
            <p:ph type="sldNum" sz="quarter" idx="5"/>
          </p:nvPr>
        </p:nvSpPr>
        <p:spPr/>
        <p:txBody>
          <a:bodyPr/>
          <a:lstStyle/>
          <a:p>
            <a:fld id="{B1935164-D6B0-458E-9610-F04F4FF365E1}" type="slidenum">
              <a:rPr lang="en-US" smtClean="0"/>
              <a:t>18</a:t>
            </a:fld>
            <a:endParaRPr lang="en-US"/>
          </a:p>
        </p:txBody>
      </p:sp>
    </p:spTree>
    <p:extLst>
      <p:ext uri="{BB962C8B-B14F-4D97-AF65-F5344CB8AC3E}">
        <p14:creationId xmlns:p14="http://schemas.microsoft.com/office/powerpoint/2010/main" val="4040502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federal SSI program provides a monthly cash benefit to individuals with disabilities, including children, adults, and seniors who meet the program’s income and resource requirements. In California, the SSI payment is augmented with an SSP grant. These cash grants help recipients meet their basic needs and living expenses. The federal Social Security Administration administers the SSI/SSP program, making eligibility determinations, computing grants, and issuing combined monthly checks to recipients. The state-only Cash Assistance Program for Immigrants (CAPI) provides monthly cash benefits to aged, blind, and disabled individuals who are ineligible for SSI/SSP due solely to their immigration status. The Budget includes $3.1 billion General Fund in 2022-23 for the SSI/SSP program. The average monthly caseload in this program is estimated to be 1.1 million recipients in 2022-23. A 5.9-percent federal SSI cost-of-living adjustment and 24-percent SSP increase took effect on January 1, 2022, bringing the maximum SSI/SSP grant levels to $1,040 per month for individuals and $1,766 per month for couples. CAPI benefits are equivalent to SSI/SSP benefits. Significant Adjustment: • SSP Increase—The Budget assumes an additional SSP increase of 24 percent, effective January 1, 2024, resulting in an estimated $296 million General Fund in 2023-24 and $593 million ongoing, and would fully restore SSP monthly payments for both individuals and couples to pre-Great Recession levels. The increase is projected to bring maximum SSI/SSP grant levels to $1,123 per month for individuals and $1,940 per month for couples in 2024. </a:t>
            </a:r>
          </a:p>
        </p:txBody>
      </p:sp>
      <p:sp>
        <p:nvSpPr>
          <p:cNvPr id="4" name="Slide Number Placeholder 3"/>
          <p:cNvSpPr>
            <a:spLocks noGrp="1"/>
          </p:cNvSpPr>
          <p:nvPr>
            <p:ph type="sldNum" sz="quarter" idx="5"/>
          </p:nvPr>
        </p:nvSpPr>
        <p:spPr/>
        <p:txBody>
          <a:bodyPr/>
          <a:lstStyle/>
          <a:p>
            <a:fld id="{B1935164-D6B0-458E-9610-F04F4FF365E1}" type="slidenum">
              <a:rPr lang="en-US" smtClean="0"/>
              <a:t>19</a:t>
            </a:fld>
            <a:endParaRPr lang="en-US"/>
          </a:p>
        </p:txBody>
      </p:sp>
    </p:spTree>
    <p:extLst>
      <p:ext uri="{BB962C8B-B14F-4D97-AF65-F5344CB8AC3E}">
        <p14:creationId xmlns:p14="http://schemas.microsoft.com/office/powerpoint/2010/main" val="1093783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a:t>
            </a:r>
          </a:p>
        </p:txBody>
      </p:sp>
      <p:sp>
        <p:nvSpPr>
          <p:cNvPr id="4" name="Slide Number Placeholder 3"/>
          <p:cNvSpPr>
            <a:spLocks noGrp="1"/>
          </p:cNvSpPr>
          <p:nvPr>
            <p:ph type="sldNum" sz="quarter" idx="5"/>
          </p:nvPr>
        </p:nvSpPr>
        <p:spPr/>
        <p:txBody>
          <a:bodyPr/>
          <a:lstStyle/>
          <a:p>
            <a:fld id="{B1935164-D6B0-458E-9610-F04F4FF365E1}" type="slidenum">
              <a:rPr lang="en-US" smtClean="0"/>
              <a:t>2</a:t>
            </a:fld>
            <a:endParaRPr lang="en-US"/>
          </a:p>
        </p:txBody>
      </p:sp>
    </p:spTree>
    <p:extLst>
      <p:ext uri="{BB962C8B-B14F-4D97-AF65-F5344CB8AC3E}">
        <p14:creationId xmlns:p14="http://schemas.microsoft.com/office/powerpoint/2010/main" val="2956772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Former Foster Youth Tax Credit—The Budget proposes a refundable $1,000 tax credit for young adults aged 18 through 25 who were former foster youth at age 13 or older. See the Revenue Estimates Chapter for more details. • Foster Youth Independence Pilot Program—The Budget includes $1 million one-time General Fund, available over two years, for county child welfare agencies to provide case management and support services for former foster youth utilizing federal housing choice vouchers in the Foster Youth Independence Pilot Program. • Family Finding and Engagement—The Budget includes $1 million ($750,000 General Fund) ongoing for the Department to provide additional technical assistance and training to counties in meeting the need for children in foster care and unaccompanied minors to be connected to permanent family. • Resource Family Approval (RFA) Applications—The Budget includes $6.1 million ($4.4 million General Fund) one-time, available over three years, for county child welfare agencies to address RFA applications that have pending or probationary approval for more than 90 days. • Helpline for California Parents and Youth—The Budget includes $4.7 million one-time General Fund, available over three years, to continue operation of a helpline for parents and youth. The helpline is a statewide triage and support system, established during the COVID-19 Pandemic, that helps deliver services to children, families, and caregivers by phone and online.</a:t>
            </a:r>
          </a:p>
        </p:txBody>
      </p:sp>
      <p:sp>
        <p:nvSpPr>
          <p:cNvPr id="4" name="Slide Number Placeholder 3"/>
          <p:cNvSpPr>
            <a:spLocks noGrp="1"/>
          </p:cNvSpPr>
          <p:nvPr>
            <p:ph type="sldNum" sz="quarter" idx="5"/>
          </p:nvPr>
        </p:nvSpPr>
        <p:spPr/>
        <p:txBody>
          <a:bodyPr/>
          <a:lstStyle/>
          <a:p>
            <a:fld id="{B1935164-D6B0-458E-9610-F04F4FF365E1}" type="slidenum">
              <a:rPr lang="en-US" smtClean="0"/>
              <a:t>20</a:t>
            </a:fld>
            <a:endParaRPr lang="en-US"/>
          </a:p>
        </p:txBody>
      </p:sp>
    </p:spTree>
    <p:extLst>
      <p:ext uri="{BB962C8B-B14F-4D97-AF65-F5344CB8AC3E}">
        <p14:creationId xmlns:p14="http://schemas.microsoft.com/office/powerpoint/2010/main" val="2168949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CHILD CARE The Budget continues to support historic investments in child care and development programs included in the 2021 Budget Act. Child care and nutrition programs were transferred from the Department of Education to DSS, effective July 1, 2021, and the Administration will continue to build on key recommendations from the Master Plan for Early Learning and Care to transform the state’s child care system. See the Early Childhood Chapter for more details. Other Significant Adjustments: • California Food Assistance Program (CFAP) Expansion—The Budget includes $35.2 million General Fund for planning purposes, increasing to $113.4 million General Fund annually in 2025-26, to expand the CFAP program to Californians age 55 and older regardless of immigration status, based on statute included with the 2021 Budget Act. • Food Bank Resources—The Budget includes $50 million one-time General Fund for the </a:t>
            </a:r>
            <a:r>
              <a:rPr lang="en-US" err="1"/>
              <a:t>CalFood</a:t>
            </a:r>
            <a:r>
              <a:rPr lang="en-US"/>
              <a:t> program to mitigate increases in food needs among low-income and food-insecure populations throughout the state. • Pass-Through of Child Support Collections for Formerly Assisted Families—Under current law, families formerly receiving state assistance (such as CalWORKs) do not receive the full "pass-through" of child support payments collected by the state. The Budget would waive the state’s share of recoupment, resulting in a total estimated pass-through to formerly assisted families of $187 million annually. See the Early Childhood Chapter for more details. </a:t>
            </a:r>
          </a:p>
        </p:txBody>
      </p:sp>
      <p:sp>
        <p:nvSpPr>
          <p:cNvPr id="4" name="Slide Number Placeholder 3"/>
          <p:cNvSpPr>
            <a:spLocks noGrp="1"/>
          </p:cNvSpPr>
          <p:nvPr>
            <p:ph type="sldNum" sz="quarter" idx="5"/>
          </p:nvPr>
        </p:nvSpPr>
        <p:spPr/>
        <p:txBody>
          <a:bodyPr/>
          <a:lstStyle/>
          <a:p>
            <a:fld id="{B1935164-D6B0-458E-9610-F04F4FF365E1}" type="slidenum">
              <a:rPr lang="en-US" smtClean="0"/>
              <a:t>21</a:t>
            </a:fld>
            <a:endParaRPr lang="en-US"/>
          </a:p>
        </p:txBody>
      </p:sp>
    </p:spTree>
    <p:extLst>
      <p:ext uri="{BB962C8B-B14F-4D97-AF65-F5344CB8AC3E}">
        <p14:creationId xmlns:p14="http://schemas.microsoft.com/office/powerpoint/2010/main" val="1650118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CHILD CARE The Budget continues to support historic investments in child care and development programs included in the 2021 Budget Act. Child care and nutrition programs were transferred from the Department of Education to DSS, effective July 1, 2021, and the Administration will continue to build on key recommendations from the Master Plan for Early Learning and Care to transform the state’s child care system. See the Early Childhood Chapter for more details. Other Significant Adjustments: • California Food Assistance Program (CFAP) Expansion—The Budget includes $35.2 million General Fund for planning purposes, increasing to $113.4 million General Fund annually in 2025-26, to expand the CFAP program to Californians age 55 and older regardless of immigration status, based on statute included with the 2021 Budget Act. • Food Bank Resources—The Budget includes $50 million one-time General Fund for the </a:t>
            </a:r>
            <a:r>
              <a:rPr lang="en-US" err="1"/>
              <a:t>CalFood</a:t>
            </a:r>
            <a:r>
              <a:rPr lang="en-US"/>
              <a:t> program to mitigate increases in food needs among low-income and food-insecure populations throughout the state. • Pass-Through of Child Support Collections for Formerly Assisted Families—Under current law, families formerly receiving state assistance (such as CalWORKs) do not receive the full "pass-through" of child support payments collected by the state. The Budget would waive the state’s share of recoupment, resulting in a total estimated pass-through to formerly assisted families of $187 million annually. See the Early Childhood Chapter for more details. </a:t>
            </a:r>
          </a:p>
        </p:txBody>
      </p:sp>
      <p:sp>
        <p:nvSpPr>
          <p:cNvPr id="4" name="Slide Number Placeholder 3"/>
          <p:cNvSpPr>
            <a:spLocks noGrp="1"/>
          </p:cNvSpPr>
          <p:nvPr>
            <p:ph type="sldNum" sz="quarter" idx="5"/>
          </p:nvPr>
        </p:nvSpPr>
        <p:spPr/>
        <p:txBody>
          <a:bodyPr/>
          <a:lstStyle/>
          <a:p>
            <a:fld id="{B1935164-D6B0-458E-9610-F04F4FF365E1}" type="slidenum">
              <a:rPr lang="en-US" smtClean="0"/>
              <a:t>22</a:t>
            </a:fld>
            <a:endParaRPr lang="en-US"/>
          </a:p>
        </p:txBody>
      </p:sp>
    </p:spTree>
    <p:extLst>
      <p:ext uri="{BB962C8B-B14F-4D97-AF65-F5344CB8AC3E}">
        <p14:creationId xmlns:p14="http://schemas.microsoft.com/office/powerpoint/2010/main" val="370838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935164-D6B0-458E-9610-F04F4FF365E1}" type="slidenum">
              <a:rPr lang="en-US" smtClean="0"/>
              <a:t>23</a:t>
            </a:fld>
            <a:endParaRPr lang="en-US"/>
          </a:p>
        </p:txBody>
      </p:sp>
    </p:spTree>
    <p:extLst>
      <p:ext uri="{BB962C8B-B14F-4D97-AF65-F5344CB8AC3E}">
        <p14:creationId xmlns:p14="http://schemas.microsoft.com/office/powerpoint/2010/main" val="2701267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endParaRPr lang="en-US">
              <a:solidFill>
                <a:srgbClr val="323A46"/>
              </a:solidFill>
              <a:latin typeface="Arial 2"/>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3BE48F99-CD79-4A7D-9F94-71E0F65880A1}" type="slidenum">
              <a:rPr lang="en-US" smtClean="0"/>
              <a:t>24</a:t>
            </a:fld>
            <a:endParaRPr lang="en-US"/>
          </a:p>
        </p:txBody>
      </p:sp>
      <p:pic>
        <p:nvPicPr>
          <p:cNvPr id="5" name="Picture 4">
            <a:extLst>
              <a:ext uri="{FF2B5EF4-FFF2-40B4-BE49-F238E27FC236}">
                <a16:creationId xmlns:a16="http://schemas.microsoft.com/office/drawing/2014/main" id="{9D967372-161F-49CE-A07D-280650E0DFE4}"/>
              </a:ext>
            </a:extLst>
          </p:cNvPr>
          <p:cNvPicPr>
            <a:picLocks noChangeAspect="1"/>
          </p:cNvPicPr>
          <p:nvPr/>
        </p:nvPicPr>
        <p:blipFill>
          <a:blip r:embed="rId3"/>
          <a:stretch>
            <a:fillRect/>
          </a:stretch>
        </p:blipFill>
        <p:spPr>
          <a:xfrm>
            <a:off x="698500" y="6169988"/>
            <a:ext cx="4621307" cy="1362149"/>
          </a:xfrm>
          <a:prstGeom prst="rect">
            <a:avLst/>
          </a:prstGeom>
        </p:spPr>
      </p:pic>
    </p:spTree>
    <p:extLst>
      <p:ext uri="{BB962C8B-B14F-4D97-AF65-F5344CB8AC3E}">
        <p14:creationId xmlns:p14="http://schemas.microsoft.com/office/powerpoint/2010/main" val="1839879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Early Start</a:t>
            </a:r>
          </a:p>
          <a:p>
            <a:pPr marL="174296" indent="-174296">
              <a:buFont typeface="Arial"/>
              <a:buChar char="•"/>
            </a:pPr>
            <a:r>
              <a:rPr lang="en-US"/>
              <a:t>Early Start: Part C to B Transitions—$65.5 million ($45.1 million General Fund) to strengthen the transition process for three-year-old children with intellectual and/or developmental disabilities moving from the Early Start program (Part C of the federal Individuals with Disabilities Education Act (IDEA)) to special education (Part B of IDEA). </a:t>
            </a:r>
            <a:endParaRPr lang="en-US">
              <a:cs typeface="Calibri" panose="020F0502020204030204"/>
            </a:endParaRPr>
          </a:p>
          <a:p>
            <a:pPr marL="174296" indent="-174296">
              <a:buFont typeface="Arial"/>
              <a:buChar char="•"/>
            </a:pPr>
            <a:r>
              <a:rPr lang="en-US"/>
              <a:t>This funding supports service coordinator-to-child caseload ratios, supports to preschools to increase inclusion of children served by regional centers, establishment of IDEA specialists at each regional center, and resources to facilitate interagency coordination. See the Early Childhood Chapter for more details. </a:t>
            </a:r>
            <a:endParaRPr lang="en-US">
              <a:cs typeface="Calibri"/>
            </a:endParaRPr>
          </a:p>
          <a:p>
            <a:endParaRPr lang="en-US"/>
          </a:p>
          <a:p>
            <a:r>
              <a:rPr lang="en-US"/>
              <a:t>• </a:t>
            </a:r>
            <a:r>
              <a:rPr lang="en-US" b="1"/>
              <a:t>Communications Assessments </a:t>
            </a:r>
            <a:r>
              <a:rPr lang="en-US"/>
              <a:t>for Individuals Who Are Deaf+—$15 million ($9 million General Fund) one-time funding to support communication assessments that will be used in developing individual program plans to improve services for individuals with intellectual and developmental disabilities who are deaf (Deaf+). </a:t>
            </a:r>
          </a:p>
          <a:p>
            <a:endParaRPr lang="en-US"/>
          </a:p>
          <a:p>
            <a:r>
              <a:rPr lang="en-US"/>
              <a:t>• Work Activity Programs: </a:t>
            </a:r>
            <a:r>
              <a:rPr lang="en-US" b="1"/>
              <a:t>New Service Model</a:t>
            </a:r>
            <a:r>
              <a:rPr lang="en-US"/>
              <a:t>—$8.3 million ($5 million General Fund) to establish a service model pilot program focused on expanding employment opportunities for individuals with intellectual and/or developmental disabilities who are currently served through Work Activity Programs or are recent high school graduates. </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B1935164-D6B0-458E-9610-F04F4FF365E1}" type="slidenum">
              <a:rPr lang="en-US" smtClean="0"/>
              <a:t>25</a:t>
            </a:fld>
            <a:endParaRPr lang="en-US"/>
          </a:p>
        </p:txBody>
      </p:sp>
    </p:spTree>
    <p:extLst>
      <p:ext uri="{BB962C8B-B14F-4D97-AF65-F5344CB8AC3E}">
        <p14:creationId xmlns:p14="http://schemas.microsoft.com/office/powerpoint/2010/main" val="2179989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Training Stipends for Workers who Provide Direct Services: Provide up to two $500 training stipends/$150 for taxes and administrative fees for 120,000 direct services professionals who complete specified training and development courses. ($127.8 million GF) </a:t>
            </a:r>
          </a:p>
          <a:p>
            <a:endParaRPr lang="en-US"/>
          </a:p>
          <a:p>
            <a:r>
              <a:rPr lang="en-US"/>
              <a:t>• Internships for Workers who Provide Direct Services: Provide a $500 retention stipend after six months of continuous employment and another $500 stipend after one year of continuous employment. ($22.5 million GF) </a:t>
            </a:r>
          </a:p>
          <a:p>
            <a:endParaRPr lang="en-US"/>
          </a:p>
          <a:p>
            <a:r>
              <a:rPr lang="en-US"/>
              <a:t>• CSC Tuition Reimbursement Program: Assumes 1,000 CSCs will participate in the tuition reimbursement program at $10,000 annually for three years. ($30 million GF) </a:t>
            </a:r>
          </a:p>
          <a:p>
            <a:endParaRPr lang="en-US"/>
          </a:p>
          <a:p>
            <a:r>
              <a:rPr lang="en-US"/>
              <a:t>• Initiative to Pilot Remote Supports using Technology Solutions: ($5 million GF) </a:t>
            </a:r>
          </a:p>
        </p:txBody>
      </p:sp>
      <p:sp>
        <p:nvSpPr>
          <p:cNvPr id="4" name="Slide Number Placeholder 3"/>
          <p:cNvSpPr>
            <a:spLocks noGrp="1"/>
          </p:cNvSpPr>
          <p:nvPr>
            <p:ph type="sldNum" sz="quarter" idx="5"/>
          </p:nvPr>
        </p:nvSpPr>
        <p:spPr/>
        <p:txBody>
          <a:bodyPr/>
          <a:lstStyle/>
          <a:p>
            <a:fld id="{B1935164-D6B0-458E-9610-F04F4FF365E1}" type="slidenum">
              <a:rPr lang="en-US" smtClean="0"/>
              <a:t>26</a:t>
            </a:fld>
            <a:endParaRPr lang="en-US"/>
          </a:p>
        </p:txBody>
      </p:sp>
    </p:spTree>
    <p:extLst>
      <p:ext uri="{BB962C8B-B14F-4D97-AF65-F5344CB8AC3E}">
        <p14:creationId xmlns:p14="http://schemas.microsoft.com/office/powerpoint/2010/main" val="968422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Payment of Financial Management Service Costs for Self-Determination Participants</a:t>
            </a:r>
          </a:p>
          <a:p>
            <a:pPr marL="232395" indent="-232395">
              <a:buFont typeface="+mj-lt"/>
              <a:buAutoNum type="arabicPeriod"/>
            </a:pPr>
            <a:r>
              <a:rPr lang="en-US"/>
              <a:t>Individuals would no longer pay for Financial Management Service fees with their SDP individual budgets. </a:t>
            </a:r>
            <a:endParaRPr lang="en-US">
              <a:cs typeface="Calibri"/>
            </a:endParaRPr>
          </a:p>
          <a:p>
            <a:pPr marL="232395" indent="-232395">
              <a:buFont typeface="+mj-lt"/>
              <a:buAutoNum type="arabicPeriod"/>
            </a:pPr>
            <a:r>
              <a:rPr lang="en-US"/>
              <a:t>FMSs will be able to charge for some of the other support services they provide in helping in the transition.</a:t>
            </a:r>
            <a:endParaRPr lang="en-US">
              <a:cs typeface="Calibri"/>
            </a:endParaRPr>
          </a:p>
          <a:p>
            <a:endParaRPr lang="en-US"/>
          </a:p>
          <a:p>
            <a:r>
              <a:rPr lang="en-US" b="1"/>
              <a:t>Early Start Eligibility: Fetal Alcohol Syndrome &amp; Developmental Delay Thresholds </a:t>
            </a:r>
            <a:endParaRPr lang="en-US" b="1">
              <a:cs typeface="Calibri"/>
            </a:endParaRPr>
          </a:p>
          <a:p>
            <a:pPr marL="232395" indent="-232395">
              <a:buFont typeface="+mj-lt"/>
              <a:buAutoNum type="arabicPeriod"/>
            </a:pPr>
            <a:r>
              <a:rPr lang="en-US"/>
              <a:t>Receptive and expressive communication delays would be considered separately. </a:t>
            </a:r>
            <a:endParaRPr lang="en-US">
              <a:cs typeface="Calibri"/>
            </a:endParaRPr>
          </a:p>
          <a:p>
            <a:pPr marL="232395" indent="-232395">
              <a:buFont typeface="+mj-lt"/>
              <a:buAutoNum type="arabicPeriod"/>
            </a:pPr>
            <a:r>
              <a:rPr lang="en-US"/>
              <a:t>The threshold for a qualifying delay would be changed from 33% to 25%.</a:t>
            </a:r>
            <a:endParaRPr lang="en-US">
              <a:cs typeface="Calibri"/>
            </a:endParaRPr>
          </a:p>
          <a:p>
            <a:pPr marL="232395" indent="-232395">
              <a:buFont typeface="+mj-lt"/>
              <a:buAutoNum type="arabicPeriod"/>
            </a:pPr>
            <a:r>
              <a:rPr lang="en-US"/>
              <a:t>Fetal Alcohol Syndrome is specifically mentioned as a qualifying established risk condition. </a:t>
            </a:r>
            <a:endParaRPr lang="en-US">
              <a:cs typeface="Calibri"/>
            </a:endParaRPr>
          </a:p>
          <a:p>
            <a:endParaRPr lang="en-US"/>
          </a:p>
          <a:p>
            <a:r>
              <a:rPr lang="en-US" b="1"/>
              <a:t>Tailored Day Services Modifications &amp; Half-Day Billing Elimination </a:t>
            </a:r>
            <a:endParaRPr lang="en-US" b="1">
              <a:cs typeface="Calibri"/>
            </a:endParaRPr>
          </a:p>
          <a:p>
            <a:r>
              <a:rPr lang="en-US"/>
              <a:t>a. Tailored day service would be allowed in addition to another day service. </a:t>
            </a:r>
            <a:endParaRPr lang="en-US">
              <a:cs typeface="Calibri"/>
            </a:endParaRPr>
          </a:p>
          <a:p>
            <a:r>
              <a:rPr lang="en-US"/>
              <a:t>b. Tailored day service would have flexibility and could be provided by “remote electronic communications.”</a:t>
            </a:r>
            <a:endParaRPr lang="en-US">
              <a:cs typeface="Calibri"/>
            </a:endParaRPr>
          </a:p>
          <a:p>
            <a:r>
              <a:rPr lang="en-US"/>
              <a:t>c. Instead of tailored day service being capped at 80% of the cost of a typical day program, the proposal would limit the rates to not exceed a vendor’s “current daily or hourly rate.”</a:t>
            </a:r>
            <a:endParaRPr lang="en-US">
              <a:cs typeface="Calibri"/>
            </a:endParaRPr>
          </a:p>
          <a:p>
            <a:r>
              <a:rPr lang="en-US"/>
              <a:t>d. The rates for vouchered community-based training services will be set by DDS instead of being capped at $14.99  per hour.</a:t>
            </a:r>
            <a:endParaRPr lang="en-US">
              <a:cs typeface="Calibri"/>
            </a:endParaRPr>
          </a:p>
          <a:p>
            <a:r>
              <a:rPr lang="en-US"/>
              <a:t>e. Half-day billing for day service is proposed for elimination. </a:t>
            </a:r>
            <a:endParaRPr lang="en-US">
              <a:cs typeface="Calibri"/>
            </a:endParaRPr>
          </a:p>
          <a:p>
            <a:r>
              <a:rPr lang="en-US"/>
              <a:t>f. Alternative Nonresidential Services are proposed to end on December 31, 2022. </a:t>
            </a:r>
            <a:endParaRPr lang="en-US">
              <a:cs typeface="Calibri"/>
            </a:endParaRPr>
          </a:p>
          <a:p>
            <a:endParaRPr lang="en-US"/>
          </a:p>
          <a:p>
            <a:r>
              <a:rPr lang="en-US" b="1"/>
              <a:t>4. Directive Authority: Home and Community-Based Settings (HCBS) Rules, Coordinated Family Support Services </a:t>
            </a:r>
            <a:endParaRPr lang="en-US" b="1">
              <a:cs typeface="Calibri"/>
            </a:endParaRPr>
          </a:p>
          <a:p>
            <a:r>
              <a:rPr lang="en-US"/>
              <a:t>a. DDS would have authority to adopt regulations to bring the state into compliance with Home and Community-Based Services rules and to issue directives until the regulatory process is complete. </a:t>
            </a:r>
            <a:endParaRPr lang="en-US">
              <a:cs typeface="Calibri"/>
            </a:endParaRPr>
          </a:p>
          <a:p>
            <a:r>
              <a:rPr lang="en-US"/>
              <a:t>b. Coordinated Family Support Services would be defined as respectful of language, culture, and ethnicity and “can focus on life-planning and end-of-life planning for consumers living with aging caregivers.”</a:t>
            </a:r>
            <a:endParaRPr lang="en-US">
              <a:cs typeface="Calibri"/>
            </a:endParaRPr>
          </a:p>
          <a:p>
            <a:r>
              <a:rPr lang="en-US"/>
              <a:t>c. DDS would have the authority to issue program directives to implement Coordinated Family Support Services until regulations on this program are adopted. </a:t>
            </a:r>
            <a:endParaRPr lang="en-US">
              <a:cs typeface="Calibri"/>
            </a:endParaRPr>
          </a:p>
          <a:p>
            <a:r>
              <a:rPr lang="en-US"/>
              <a:t>	</a:t>
            </a:r>
            <a:endParaRPr lang="en-US">
              <a:cs typeface="Calibri"/>
            </a:endParaRPr>
          </a:p>
          <a:p>
            <a:r>
              <a:rPr lang="en-US" b="1"/>
              <a:t>5. Complex Needs Data / Enhanced Behavioral Support Homes / Extension of Canyon Springs Community Facility Consumer Placements </a:t>
            </a:r>
            <a:endParaRPr lang="en-US" b="1">
              <a:cs typeface="Calibri"/>
            </a:endParaRPr>
          </a:p>
          <a:p>
            <a:r>
              <a:rPr lang="en-US"/>
              <a:t>a. Each institution for mental disease that admits someone served by a regional center would quarterly report this to the regional center and DDS. This information is currently reported only to the Clients’ Rights Advocate. </a:t>
            </a:r>
            <a:endParaRPr lang="en-US">
              <a:cs typeface="Calibri"/>
            </a:endParaRPr>
          </a:p>
          <a:p>
            <a:r>
              <a:rPr lang="en-US"/>
              <a:t>b. Vendors providing crisis services, residential, SLS, long-term health care, and acute psychiatric services would report seclusion and restraint information to the regional center and DDS. This is currently only reported to the Clients’ Rights Advocate.</a:t>
            </a:r>
            <a:endParaRPr lang="en-US">
              <a:cs typeface="Calibri"/>
            </a:endParaRPr>
          </a:p>
          <a:p>
            <a:r>
              <a:rPr lang="en-US"/>
              <a:t>c. The statewide limitation on the number of Enhanced Behavioral Supports Homes using delayed egress and secure perimeters (11 statewide currently) would be eliminated. </a:t>
            </a:r>
            <a:endParaRPr lang="en-US">
              <a:cs typeface="Calibri"/>
            </a:endParaRPr>
          </a:p>
          <a:p>
            <a:r>
              <a:rPr lang="en-US"/>
              <a:t>d. The timeline for admissions to Canyon Springs for acute crisis is proposed from extension from June 30, 2022 to June 30, 2023. </a:t>
            </a:r>
            <a:endParaRPr lang="en-US">
              <a:cs typeface="Calibri"/>
            </a:endParaRPr>
          </a:p>
          <a:p>
            <a:r>
              <a:rPr lang="en-US"/>
              <a:t> </a:t>
            </a:r>
            <a:endParaRPr lang="en-US">
              <a:cs typeface="Calibri"/>
            </a:endParaRPr>
          </a:p>
          <a:p>
            <a:r>
              <a:rPr lang="en-US" b="1"/>
              <a:t>Workforce Stability</a:t>
            </a:r>
            <a:endParaRPr lang="en-US" b="1">
              <a:cs typeface="Calibri"/>
            </a:endParaRPr>
          </a:p>
          <a:p>
            <a:r>
              <a:rPr lang="en-US" b="1"/>
              <a:t>Updated Policies: </a:t>
            </a:r>
            <a:endParaRPr lang="en-US" b="1">
              <a:cs typeface="Calibri"/>
            </a:endParaRPr>
          </a:p>
          <a:p>
            <a:r>
              <a:rPr lang="en-US"/>
              <a:t>• DSP Workforce Training and Development: Decrease of $11.9 million TF ($8.1 million GF) to reflect funding shift to purchase of services for DSPs who complete additional training and certification. </a:t>
            </a:r>
            <a:endParaRPr lang="en-US">
              <a:cs typeface="Calibri"/>
            </a:endParaRPr>
          </a:p>
          <a:p>
            <a:r>
              <a:rPr lang="en-US"/>
              <a:t>• Resources to Support Individuals Who Are Deaf: Increase of $2.1 million TF ($1.5 million GF) to include interpretation services costs. </a:t>
            </a:r>
            <a:endParaRPr lang="en-US">
              <a:cs typeface="Calibri"/>
            </a:endParaRPr>
          </a:p>
          <a:p>
            <a:r>
              <a:rPr lang="en-US"/>
              <a:t>• Specialized Home Monitoring: Increase of $2.1 million TF ($1.4 million GF) to reflect revised salary assumptions. </a:t>
            </a:r>
            <a:endParaRPr lang="en-US">
              <a:cs typeface="Calibri"/>
            </a:endParaRPr>
          </a:p>
          <a:p>
            <a:r>
              <a:rPr lang="en-US"/>
              <a:t>• Emergency Preparedness: Increase of $850,000 GF to provide a baseline budget for new purchases / replenishment of emergency go-bags and batteries, training, crisis communications support, and other activities.</a:t>
            </a:r>
            <a:endParaRPr lang="en-US">
              <a:cs typeface="Calibri"/>
            </a:endParaRPr>
          </a:p>
          <a:p>
            <a:r>
              <a:rPr lang="en-US" b="1"/>
              <a:t>New Policies: </a:t>
            </a:r>
            <a:endParaRPr lang="en-US" b="1">
              <a:cs typeface="Calibri"/>
            </a:endParaRPr>
          </a:p>
          <a:p>
            <a:r>
              <a:rPr lang="en-US"/>
              <a:t>• Promoting Workforce Stability: Increase of $185.3 million GF to support a multipronged workforce development strategy. </a:t>
            </a:r>
            <a:endParaRPr lang="en-US">
              <a:cs typeface="Calibri"/>
            </a:endParaRPr>
          </a:p>
          <a:p>
            <a:r>
              <a:rPr lang="en-US"/>
              <a:t>• Service Access and Equity Grant Program: Increase of $11.0 million GF to reflect one-time additional grant funding. </a:t>
            </a:r>
            <a:endParaRPr lang="en-US">
              <a:cs typeface="Calibri"/>
            </a:endParaRPr>
          </a:p>
          <a:p>
            <a:r>
              <a:rPr lang="en-US"/>
              <a:t>• Early Start Eligibility: Increase of $2.5 million GF for increased caseload related to revising statutory eligibility provisions for early intervention services through the Early Start Program.</a:t>
            </a:r>
            <a:endParaRPr lang="en-US">
              <a:cs typeface="Calibri"/>
            </a:endParaRPr>
          </a:p>
          <a:p>
            <a:r>
              <a:rPr lang="en-US"/>
              <a:t>• SB 3, Minimum Wage Increase, Effective January 1, 2022: Decrease of $9.5 million TF ($5.6 million GF) based upon updated expenditure data. </a:t>
            </a:r>
            <a:endParaRPr lang="en-US">
              <a:cs typeface="Calibri"/>
            </a:endParaRPr>
          </a:p>
          <a:p>
            <a:endParaRPr lang="en-US"/>
          </a:p>
          <a:p>
            <a:r>
              <a:rPr lang="en-US" b="1"/>
              <a:t>paid internships, competitive integrated employment</a:t>
            </a:r>
            <a:endParaRPr lang="en-US" b="1">
              <a:cs typeface="Calibri"/>
            </a:endParaRPr>
          </a:p>
          <a:p>
            <a:r>
              <a:rPr lang="en-US"/>
              <a:t>DDS will start a 3 year pilot program by December 31, 2022, that focuses on competitive integrated employment, postsecondary education, and career readiness for individuals with developmental disabilities exiting work activity programs or secondary education in order to explore inclusive options, including, but not limited to, paid internships, competitive integrated employment, and college-to-career programs. </a:t>
            </a:r>
            <a:endParaRPr lang="en-US">
              <a:cs typeface="Calibri"/>
            </a:endParaRPr>
          </a:p>
          <a:p>
            <a:endParaRPr lang="en-US"/>
          </a:p>
          <a:p>
            <a:r>
              <a:rPr lang="en-US" b="1"/>
              <a:t>Provider Rate Increases</a:t>
            </a:r>
            <a:endParaRPr lang="en-US" b="1">
              <a:cs typeface="Calibri"/>
            </a:endParaRPr>
          </a:p>
          <a:p>
            <a:r>
              <a:rPr lang="en-US" sz="1800">
                <a:highlight>
                  <a:srgbClr val="FFFF00"/>
                </a:highlight>
                <a:latin typeface="Calibri"/>
                <a:cs typeface="Calibri"/>
              </a:rPr>
              <a:t>Rate Model Acceleration</a:t>
            </a:r>
            <a:r>
              <a:rPr lang="en-US" sz="1800">
                <a:latin typeface="Calibri"/>
                <a:cs typeface="Calibri"/>
              </a:rPr>
              <a:t> – The next round of rate increases based on the rate models will occur on 1/1/23 instead of 7/1/23. Full implementation will be on 7/1/24 instead of 7/1/25. No language included in TBL regarding requested rate model corrections or strategy to keep the models current. The provider request to ensure the rate model had out year adjustments.</a:t>
            </a:r>
            <a:endParaRPr lang="en-US">
              <a:latin typeface="Calibri"/>
              <a:cs typeface="Calibri"/>
            </a:endParaRPr>
          </a:p>
          <a:p>
            <a:endParaRPr lang="en-US"/>
          </a:p>
          <a:p>
            <a:r>
              <a:rPr lang="en-US" b="1"/>
              <a:t>quality incentive program</a:t>
            </a:r>
            <a:endParaRPr lang="en-US" b="1">
              <a:cs typeface="Calibri"/>
            </a:endParaRPr>
          </a:p>
          <a:p>
            <a:r>
              <a:rPr lang="en-US"/>
              <a:t>(b)  Therefore, it is the intent of the Legislature to phase in funding and policies beginning in the 2021–22 fiscal year to implement rate reform, which shall include a quality incentive program, create an enhanced person-centered, outcomes-based system, and complete this transformation by July 1, 2025.</a:t>
            </a:r>
            <a:endParaRPr lang="en-US">
              <a:cs typeface="Calibri"/>
            </a:endParaRPr>
          </a:p>
          <a:p>
            <a:endParaRPr lang="en-US">
              <a:cs typeface="Calibri"/>
            </a:endParaRPr>
          </a:p>
          <a:p>
            <a:endParaRPr lang="en-US"/>
          </a:p>
        </p:txBody>
      </p:sp>
      <p:sp>
        <p:nvSpPr>
          <p:cNvPr id="4" name="Slide Number Placeholder 3"/>
          <p:cNvSpPr>
            <a:spLocks noGrp="1"/>
          </p:cNvSpPr>
          <p:nvPr>
            <p:ph type="sldNum" sz="quarter" idx="5"/>
          </p:nvPr>
        </p:nvSpPr>
        <p:spPr/>
        <p:txBody>
          <a:bodyPr/>
          <a:lstStyle/>
          <a:p>
            <a:fld id="{B1935164-D6B0-458E-9610-F04F4FF365E1}" type="slidenum">
              <a:rPr lang="en-US" smtClean="0"/>
              <a:t>27</a:t>
            </a:fld>
            <a:endParaRPr lang="en-US"/>
          </a:p>
        </p:txBody>
      </p:sp>
    </p:spTree>
    <p:extLst>
      <p:ext uri="{BB962C8B-B14F-4D97-AF65-F5344CB8AC3E}">
        <p14:creationId xmlns:p14="http://schemas.microsoft.com/office/powerpoint/2010/main" val="2267317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Enhanced Community Integration</a:t>
            </a:r>
          </a:p>
          <a:p>
            <a:r>
              <a:rPr lang="en-US"/>
              <a:t>Children with intellectual and developmental disabilities (IDD) are frequently left out from participation in community programs, but both the child with IDD and children without IDD greatly benefit from opportunities to develop friendships. This proposal would support community social recreational connections for children through a multi-year grant program. The grant program will be for regional centers to work with community-based organizations and local park and recreation departments to leverage existing resources and develop integrated and collaborative social recreational activities. </a:t>
            </a:r>
            <a:endParaRPr lang="en-US">
              <a:cs typeface="Calibri"/>
            </a:endParaRPr>
          </a:p>
        </p:txBody>
      </p:sp>
      <p:sp>
        <p:nvSpPr>
          <p:cNvPr id="4" name="Slide Number Placeholder 3"/>
          <p:cNvSpPr>
            <a:spLocks noGrp="1"/>
          </p:cNvSpPr>
          <p:nvPr>
            <p:ph type="sldNum" sz="quarter" idx="5"/>
          </p:nvPr>
        </p:nvSpPr>
        <p:spPr/>
        <p:txBody>
          <a:bodyPr/>
          <a:lstStyle/>
          <a:p>
            <a:fld id="{9C2819FB-36E6-4337-B626-6DAC857B301D}" type="slidenum">
              <a:rPr lang="en-US" smtClean="0"/>
              <a:t>28</a:t>
            </a:fld>
            <a:endParaRPr lang="en-US"/>
          </a:p>
        </p:txBody>
      </p:sp>
    </p:spTree>
    <p:extLst>
      <p:ext uri="{BB962C8B-B14F-4D97-AF65-F5344CB8AC3E}">
        <p14:creationId xmlns:p14="http://schemas.microsoft.com/office/powerpoint/2010/main" val="23410505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Employment Grants</a:t>
            </a:r>
          </a:p>
          <a:p>
            <a:r>
              <a:rPr lang="en-US"/>
              <a:t>$10 Million in funding to increase pathways to employment. Through grant opportunities, entities can develop and implement innovative and replicable strategies and practices to increase paid work experiences and employment opportunities for individuals who are served by regional centers.</a:t>
            </a:r>
          </a:p>
          <a:p>
            <a:endParaRPr lang="en-US"/>
          </a:p>
        </p:txBody>
      </p:sp>
      <p:sp>
        <p:nvSpPr>
          <p:cNvPr id="4" name="Slide Number Placeholder 3"/>
          <p:cNvSpPr>
            <a:spLocks noGrp="1"/>
          </p:cNvSpPr>
          <p:nvPr>
            <p:ph type="sldNum" sz="quarter" idx="5"/>
          </p:nvPr>
        </p:nvSpPr>
        <p:spPr/>
        <p:txBody>
          <a:bodyPr/>
          <a:lstStyle/>
          <a:p>
            <a:fld id="{B1935164-D6B0-458E-9610-F04F4FF365E1}" type="slidenum">
              <a:rPr lang="en-US" smtClean="0"/>
              <a:t>29</a:t>
            </a:fld>
            <a:endParaRPr lang="en-US"/>
          </a:p>
        </p:txBody>
      </p:sp>
    </p:spTree>
    <p:extLst>
      <p:ext uri="{BB962C8B-B14F-4D97-AF65-F5344CB8AC3E}">
        <p14:creationId xmlns:p14="http://schemas.microsoft.com/office/powerpoint/2010/main" val="737312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935164-D6B0-458E-9610-F04F4FF365E1}" type="slidenum">
              <a:rPr lang="en-US" smtClean="0"/>
              <a:t>3</a:t>
            </a:fld>
            <a:endParaRPr lang="en-US"/>
          </a:p>
        </p:txBody>
      </p:sp>
    </p:spTree>
    <p:extLst>
      <p:ext uri="{BB962C8B-B14F-4D97-AF65-F5344CB8AC3E}">
        <p14:creationId xmlns:p14="http://schemas.microsoft.com/office/powerpoint/2010/main" val="4110569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forensic diversion program </a:t>
            </a:r>
            <a:r>
              <a:rPr lang="en-US"/>
              <a:t>for individuals with Intellectual and Developmental Disabilities (IDD) who have been charged with a felony and are active in the criminal justice system. </a:t>
            </a:r>
          </a:p>
          <a:p>
            <a:r>
              <a:rPr lang="en-US"/>
              <a:t>outreach and services for individuals and provides an opportunity to remain in a community setting </a:t>
            </a:r>
          </a:p>
          <a:p>
            <a:r>
              <a:rPr lang="en-US"/>
              <a:t>Specialists provides expertise on the criminal justice/court system and work on behalf of multiple regional centers. </a:t>
            </a:r>
          </a:p>
          <a:p>
            <a:r>
              <a:rPr lang="en-US"/>
              <a:t>Specialist works with the Department legal and regional project staff to find the appropriate community living arrangement. </a:t>
            </a:r>
            <a:endParaRPr lang="en-US">
              <a:cs typeface="Calibri"/>
            </a:endParaRPr>
          </a:p>
          <a:p>
            <a:r>
              <a:rPr lang="en-US"/>
              <a:t>Specialist develops necessary community resources and builds collaborative relationships working with the courts, district attorneys and public defenders to educate and inform them on the legal requirements for alternatives.  </a:t>
            </a:r>
            <a:endParaRPr lang="en-US">
              <a:cs typeface="Calibri" panose="020F0502020204030204"/>
            </a:endParaRPr>
          </a:p>
          <a:p>
            <a:r>
              <a:rPr lang="en-US"/>
              <a:t>Includes intensive wraparound services provided by trained clinicians to individuals participating in the diversion program.  </a:t>
            </a:r>
            <a:endParaRPr lang="en-US">
              <a:cs typeface="Calibri"/>
            </a:endParaRPr>
          </a:p>
          <a:p>
            <a:endParaRPr lang="en-US">
              <a:cs typeface="Calibri"/>
            </a:endParaRPr>
          </a:p>
          <a:p>
            <a:r>
              <a:rPr lang="en-US" b="1"/>
              <a:t>Early Start Tribal Outreach</a:t>
            </a:r>
            <a:endParaRPr lang="en-US" b="1">
              <a:cs typeface="Calibri"/>
            </a:endParaRPr>
          </a:p>
          <a:p>
            <a:r>
              <a:rPr lang="en-US"/>
              <a:t>DDS will allocate funding to lead regional centers who will contract with CTFC and costs will include activities to conduct outreach and engagement, developing a Tribal Engagement Guide, and culturally competent outreach materials and hosting listening sessions and training sessions for tribal leadership and families. </a:t>
            </a:r>
            <a:endParaRPr lang="en-US">
              <a:cs typeface="Calibri"/>
            </a:endParaRPr>
          </a:p>
          <a:p>
            <a:endParaRPr lang="en-US">
              <a:cs typeface="Calibri"/>
            </a:endParaRPr>
          </a:p>
          <a:p>
            <a:r>
              <a:rPr lang="en-US" b="1"/>
              <a:t>Community Navigators</a:t>
            </a:r>
            <a:endParaRPr lang="en-US" b="1">
              <a:cs typeface="Calibri"/>
            </a:endParaRPr>
          </a:p>
          <a:p>
            <a:r>
              <a:rPr lang="en-US"/>
              <a:t>The model utilizes parents of children in the regional center system, community leaders, and self-advocates to provide information and guidance to consumers and their families who could benefit from added support to navigate connection to generic and regional center resources. Navigators share a community, language, ethnicity, and culture with the families they support. </a:t>
            </a:r>
            <a:endParaRPr lang="en-US">
              <a:cs typeface="Calibri"/>
            </a:endParaRPr>
          </a:p>
          <a:p>
            <a:endParaRPr lang="en-US">
              <a:cs typeface="Calibri"/>
            </a:endParaRPr>
          </a:p>
          <a:p>
            <a:r>
              <a:rPr lang="en-US" b="1">
                <a:cs typeface="Calibri"/>
              </a:rPr>
              <a:t>C to B Transitions</a:t>
            </a:r>
          </a:p>
          <a:p>
            <a:r>
              <a:rPr lang="en-US"/>
              <a:t>This proposal establishes Individuals with Disabilities Education Act (IDEA) Specialists at each regional center to train and support service coordinators guiding families through the transition from Part C (Early Start) to Part B (special education). Enhanced service coordination informed by the IDEA Specialist will increase families’ awareness of their rights as they prepare for their child’s education and support needs. IDEA Specialists will primarily provide administrative guidance and expertise on IDEA through technical support to regional centers and local education agencies providing infant and toddler services.     Further, the Department proposes supports to improve inclusion and accessibility of preschool programs. This proposal will have community-wide impact by increasing the knowledge and abilities of early childhood service providers to meet the needs of children with disabilities and to model inclusion.</a:t>
            </a:r>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B1935164-D6B0-458E-9610-F04F4FF365E1}" type="slidenum">
              <a:rPr lang="en-US" smtClean="0"/>
              <a:t>30</a:t>
            </a:fld>
            <a:endParaRPr lang="en-US"/>
          </a:p>
        </p:txBody>
      </p:sp>
    </p:spTree>
    <p:extLst>
      <p:ext uri="{BB962C8B-B14F-4D97-AF65-F5344CB8AC3E}">
        <p14:creationId xmlns:p14="http://schemas.microsoft.com/office/powerpoint/2010/main" val="41865209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935164-D6B0-458E-9610-F04F4FF365E1}" type="slidenum">
              <a:rPr lang="en-US" smtClean="0"/>
              <a:t>31</a:t>
            </a:fld>
            <a:endParaRPr lang="en-US"/>
          </a:p>
        </p:txBody>
      </p:sp>
    </p:spTree>
    <p:extLst>
      <p:ext uri="{BB962C8B-B14F-4D97-AF65-F5344CB8AC3E}">
        <p14:creationId xmlns:p14="http://schemas.microsoft.com/office/powerpoint/2010/main" val="14111552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sz="1800">
                <a:latin typeface="Calibri" panose="020F0502020204030204" pitchFamily="34" charset="0"/>
                <a:ea typeface="Calibri" panose="020F0502020204030204" pitchFamily="34" charset="0"/>
              </a:rPr>
              <a:t>For the budget year 2022-2023, which starts on July 1st, the administration projected a caseload of about 58,015 which is basically unchanged in the May Revision - only 100 less in the revised budget. The Early Start Family Resource Services line item also remained unchanged. Overall on a year to year comparison the Early Start program is projected to grow just over 20% from 2021-22 to 2022-23.</a:t>
            </a:r>
          </a:p>
        </p:txBody>
      </p:sp>
      <p:sp>
        <p:nvSpPr>
          <p:cNvPr id="4" name="Slide Number Placeholder 3"/>
          <p:cNvSpPr>
            <a:spLocks noGrp="1"/>
          </p:cNvSpPr>
          <p:nvPr>
            <p:ph type="sldNum" sz="quarter" idx="5"/>
          </p:nvPr>
        </p:nvSpPr>
        <p:spPr/>
        <p:txBody>
          <a:bodyPr/>
          <a:lstStyle/>
          <a:p>
            <a:fld id="{B1935164-D6B0-458E-9610-F04F4FF365E1}" type="slidenum">
              <a:rPr lang="en-US" smtClean="0"/>
              <a:t>32</a:t>
            </a:fld>
            <a:endParaRPr lang="en-US"/>
          </a:p>
        </p:txBody>
      </p:sp>
    </p:spTree>
    <p:extLst>
      <p:ext uri="{BB962C8B-B14F-4D97-AF65-F5344CB8AC3E}">
        <p14:creationId xmlns:p14="http://schemas.microsoft.com/office/powerpoint/2010/main" val="1116960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sz="1800">
                <a:latin typeface="Calibri" panose="020F0502020204030204" pitchFamily="34" charset="0"/>
                <a:ea typeface="Calibri" panose="020F0502020204030204" pitchFamily="34" charset="0"/>
              </a:rPr>
              <a:t>Section G</a:t>
            </a:r>
          </a:p>
          <a:p>
            <a:r>
              <a:rPr lang="en-US" sz="1800" b="1">
                <a:latin typeface="Calibri" panose="020F0502020204030204" pitchFamily="34" charset="0"/>
                <a:ea typeface="Calibri" panose="020F0502020204030204" pitchFamily="34" charset="0"/>
              </a:rPr>
              <a:t>Reduced Caseload Ratio for Children through Age Five $ in thousands (000's) </a:t>
            </a:r>
            <a:endParaRPr lang="en-US" sz="1800">
              <a:latin typeface="Calibri" panose="020F0502020204030204" pitchFamily="34" charset="0"/>
              <a:ea typeface="Calibri" panose="020F0502020204030204" pitchFamily="34" charset="0"/>
            </a:endParaRPr>
          </a:p>
          <a:p>
            <a:r>
              <a:rPr lang="en-US" sz="1800">
                <a:latin typeface="Calibri" panose="020F0502020204030204" pitchFamily="34" charset="0"/>
                <a:ea typeface="Calibri" panose="020F0502020204030204" pitchFamily="34" charset="0"/>
              </a:rPr>
              <a:t>BACKGROUND:</a:t>
            </a:r>
          </a:p>
          <a:p>
            <a:r>
              <a:rPr lang="en-US" sz="1800">
                <a:latin typeface="Calibri" panose="020F0502020204030204" pitchFamily="34" charset="0"/>
                <a:ea typeface="Calibri" panose="020F0502020204030204" pitchFamily="34" charset="0"/>
              </a:rPr>
              <a:t>Improved service coordination and support to families will address the challenges families face in navigating multiple public systems that may limit the benefits and outcomes of the Early Start program. Reduced caseload ratios for children from birth through age five will enhance service coordination such as regional center participation in Individual Education Plan meetings, access to generic resources, increased family visits, and strengthened federal compliance with timely service delivery and transitions. This proposal reduces the current caseload ratio to 1:40 for service coordinators supporting Early Start services, provisionally eligible children through age four, and Lanterman eligible children through age five. METHODOLOGY: To achieve the 1:40 caseload ratio for approximately 91,400 children, the estimate includes funding for approximately 577 service coordinators and 58 supervisors with a ratio of one supervisor for every 10 service coordinators. The average annual costs to fund the estimated service coordinators is $61.6 million total funds. </a:t>
            </a:r>
          </a:p>
          <a:p>
            <a:r>
              <a:rPr lang="en-US" sz="1800">
                <a:latin typeface="Calibri" panose="020F0502020204030204" pitchFamily="34" charset="0"/>
                <a:ea typeface="Calibri" panose="020F0502020204030204" pitchFamily="34" charset="0"/>
              </a:rPr>
              <a:t> </a:t>
            </a:r>
          </a:p>
          <a:p>
            <a:r>
              <a:rPr lang="en-US" sz="1800" b="1">
                <a:latin typeface="Calibri" panose="020F0502020204030204" pitchFamily="34" charset="0"/>
                <a:ea typeface="Calibri" panose="020F0502020204030204" pitchFamily="34" charset="0"/>
              </a:rPr>
              <a:t>Lanterman Act Provisional Eligibility Ages 3 and 4 $ in thousands (000's) </a:t>
            </a:r>
            <a:endParaRPr lang="en-US" sz="1800">
              <a:latin typeface="Calibri" panose="020F0502020204030204" pitchFamily="34" charset="0"/>
              <a:ea typeface="Calibri" panose="020F0502020204030204" pitchFamily="34" charset="0"/>
            </a:endParaRPr>
          </a:p>
          <a:p>
            <a:r>
              <a:rPr lang="en-US" sz="1800">
                <a:latin typeface="Calibri" panose="020F0502020204030204" pitchFamily="34" charset="0"/>
                <a:ea typeface="Calibri" panose="020F0502020204030204" pitchFamily="34" charset="0"/>
              </a:rPr>
              <a:t>BACKGROUND: </a:t>
            </a:r>
          </a:p>
          <a:p>
            <a:r>
              <a:rPr lang="en-US" sz="1800">
                <a:latin typeface="Calibri" panose="020F0502020204030204" pitchFamily="34" charset="0"/>
                <a:ea typeface="Calibri" panose="020F0502020204030204" pitchFamily="34" charset="0"/>
              </a:rPr>
              <a:t>Assembly Bill 136 (Chapter 76, Statutes of 2021), amended Welfare and Institutions (W&amp;I) Code §4512 to expand eligibility for Lanterman Developmental Disabilities Services Act (Lanterman Act) services by allowing a child who is three or four years of age to be provisionally eligible for regional center services under specified conditions. To be provisionally eligible, a child is not required to have one of the developmental disabilities listed in W&amp;I Code §4512(a)(1). A child exiting Early Start may be eligible for Lanterman Act services under the provisional eligibility criteria. Likewise, a child who is three or four years of age who did not receive Early Start services, may be provisionally eligible. Similar to individuals who are eligible pursuant to W&amp;I Code §4512(a)(1), a child who is determined to be provisionally eligible will receive Lanterman Act services determined appropriate through the Individual Program Planning process. METHODOLOGY: The estimate assumes approximately 4,000 children will meet the provisional eligibility criteria in fiscal year (FY) 2021-22 and increase to 4,300 children in FY 2022-23. The Department estimates regional centers will need 64 Service Coordinators and approximately seven supervisors statewide at an annual cost of $7.6 million in FY 2021-22 and increase to 69 Service Coordinators and approximately seven supervisors statewide at an annual cost of $8.1 million in FY 2022-23.</a:t>
            </a:r>
          </a:p>
          <a:p>
            <a:r>
              <a:rPr lang="en-US" sz="1800">
                <a:latin typeface="Calibri" panose="020F0502020204030204" pitchFamily="34" charset="0"/>
                <a:ea typeface="Calibri" panose="020F0502020204030204" pitchFamily="34" charset="0"/>
              </a:rPr>
              <a:t> </a:t>
            </a:r>
          </a:p>
          <a:p>
            <a:r>
              <a:rPr lang="en-US" sz="1800">
                <a:latin typeface="Calibri" panose="020F0502020204030204" pitchFamily="34" charset="0"/>
                <a:ea typeface="Calibri" panose="020F0502020204030204" pitchFamily="34" charset="0"/>
              </a:rPr>
              <a:t> </a:t>
            </a:r>
          </a:p>
          <a:p>
            <a:r>
              <a:rPr lang="en-US" sz="1800">
                <a:latin typeface="Calibri" panose="020F0502020204030204" pitchFamily="34" charset="0"/>
                <a:ea typeface="Calibri" panose="020F0502020204030204" pitchFamily="34" charset="0"/>
              </a:rPr>
              <a:t> </a:t>
            </a:r>
          </a:p>
          <a:p>
            <a:r>
              <a:rPr lang="en-US" sz="1800">
                <a:latin typeface="Calibri" panose="020F0502020204030204" pitchFamily="34" charset="0"/>
                <a:ea typeface="Calibri" panose="020F0502020204030204" pitchFamily="34" charset="0"/>
              </a:rPr>
              <a:t> </a:t>
            </a:r>
          </a:p>
          <a:p>
            <a:r>
              <a:rPr lang="en-US" sz="1800">
                <a:latin typeface="Calibri" panose="020F0502020204030204" pitchFamily="34" charset="0"/>
                <a:ea typeface="Calibri" panose="020F0502020204030204" pitchFamily="34" charset="0"/>
              </a:rPr>
              <a:t> </a:t>
            </a:r>
          </a:p>
          <a:p>
            <a:r>
              <a:rPr lang="en-US" sz="1800" b="1">
                <a:latin typeface="Calibri" panose="020F0502020204030204" pitchFamily="34" charset="0"/>
                <a:ea typeface="Calibri" panose="020F0502020204030204" pitchFamily="34" charset="0"/>
              </a:rPr>
              <a:t>Tribal Engagement for Early Start Services $ in thousands (000's) </a:t>
            </a:r>
            <a:endParaRPr lang="en-US" sz="1800">
              <a:latin typeface="Calibri" panose="020F0502020204030204" pitchFamily="34" charset="0"/>
              <a:ea typeface="Calibri" panose="020F0502020204030204" pitchFamily="34" charset="0"/>
            </a:endParaRPr>
          </a:p>
          <a:p>
            <a:r>
              <a:rPr lang="en-US" sz="1800">
                <a:latin typeface="Calibri" panose="020F0502020204030204" pitchFamily="34" charset="0"/>
                <a:ea typeface="Calibri" panose="020F0502020204030204" pitchFamily="34" charset="0"/>
              </a:rPr>
              <a:t>BACKGROUND: </a:t>
            </a:r>
          </a:p>
          <a:p>
            <a:r>
              <a:rPr lang="en-US" sz="1800">
                <a:latin typeface="Calibri" panose="020F0502020204030204" pitchFamily="34" charset="0"/>
                <a:ea typeface="Calibri" panose="020F0502020204030204" pitchFamily="34" charset="0"/>
              </a:rPr>
              <a:t>To improve service access and awareness of Early Start Services for California Native Americans, the Department will engage tribal communities statewide with consultation and assistance from California Tribal Families Coalition (CTFC). In collaboration with DDS and regional center partners, CTFC will develop an initial statewide outreach plan to implement engagement and outreach strategies that are respectful, culturally competent, regular, and meaningful. The focus of the plan will be to conduct outreach and training, development of a Tribal Engagement Guide and culturally competent outreach materials. Outreach activities will include sharing Early Start information and collaborating with existing Tribal Head Start Programs and hosting listening sessions and informational trainings with tribal leadership and tribal families in coordination with regional centers and DDS.</a:t>
            </a:r>
          </a:p>
          <a:p>
            <a:r>
              <a:rPr lang="en-US" sz="1800">
                <a:latin typeface="Calibri" panose="020F0502020204030204" pitchFamily="34" charset="0"/>
                <a:ea typeface="Calibri" panose="020F0502020204030204" pitchFamily="34" charset="0"/>
              </a:rPr>
              <a:t> </a:t>
            </a:r>
          </a:p>
          <a:p>
            <a:r>
              <a:rPr lang="en-US" sz="1800" b="1">
                <a:latin typeface="Calibri" panose="020F0502020204030204" pitchFamily="34" charset="0"/>
                <a:ea typeface="Calibri" panose="020F0502020204030204" pitchFamily="34" charset="0"/>
              </a:rPr>
              <a:t>Early Start – Part C to B Transitions $ in thousands (000's) </a:t>
            </a:r>
            <a:endParaRPr lang="en-US" sz="1800">
              <a:latin typeface="Calibri" panose="020F0502020204030204" pitchFamily="34" charset="0"/>
              <a:ea typeface="Calibri" panose="020F0502020204030204" pitchFamily="34" charset="0"/>
            </a:endParaRPr>
          </a:p>
          <a:p>
            <a:r>
              <a:rPr lang="en-US" sz="1800">
                <a:latin typeface="Calibri" panose="020F0502020204030204" pitchFamily="34" charset="0"/>
                <a:ea typeface="Calibri" panose="020F0502020204030204" pitchFamily="34" charset="0"/>
              </a:rPr>
              <a:t>BACKGROUND:</a:t>
            </a:r>
          </a:p>
          <a:p>
            <a:r>
              <a:rPr lang="en-US" sz="1800">
                <a:latin typeface="Calibri" panose="020F0502020204030204" pitchFamily="34" charset="0"/>
                <a:ea typeface="Calibri" panose="020F0502020204030204" pitchFamily="34" charset="0"/>
              </a:rPr>
              <a:t>The Department proposes to transform the early childhood experience of young children and their families who receive early intervention services or are at risk for or have an intellectual/ developmental disability. These strategies and initiatives support recommendations in the Senate Bill 75 Part C to B for CA Kids Workgroup Recommendations report on improving transitions from Early Start to Special Education Services (</a:t>
            </a:r>
            <a:r>
              <a:rPr lang="en-US" sz="1800" u="sng">
                <a:solidFill>
                  <a:srgbClr val="0563C1"/>
                </a:solidFill>
                <a:latin typeface="Calibri" panose="020F0502020204030204" pitchFamily="34" charset="0"/>
                <a:ea typeface="Calibri" panose="020F0502020204030204" pitchFamily="34" charset="0"/>
                <a:hlinkClick r:id="rId3"/>
              </a:rPr>
              <a:t>https://www.partctobforcakids.org/#h.2h9izlgw9igc</a:t>
            </a:r>
            <a:r>
              <a:rPr lang="en-US" sz="1800">
                <a:latin typeface="Calibri" panose="020F0502020204030204" pitchFamily="34" charset="0"/>
                <a:ea typeface="Calibri" panose="020F0502020204030204" pitchFamily="34" charset="0"/>
              </a:rPr>
              <a:t>). This proposal establishes Individuals with Disabilities Education Act (IDEA) Specialists at each regional center to train and support service coordinators guiding families through the transition from Part C (Early Start) to Part B (special education). Enhanced service coordination informed by the IDEA Specialist will increase families’ awareness of their rights as they prepare for their child’s education and support needs. IDEA Specialists will primarily provide administrative guidance and expertise on IDEA through technical support to regional centers and local education agencies providing infant and toddler services. Further, the Department proposes supports to improve inclusion and accessibility of preschool programs. This proposal will have community-wide impact by increasing the knowledge and abilities of early childhood service providers to meet the needs of children with disabilities and to model inclusion.</a:t>
            </a:r>
          </a:p>
          <a:p>
            <a:r>
              <a:rPr lang="en-US" sz="1800">
                <a:latin typeface="Calibri" panose="020F0502020204030204" pitchFamily="34" charset="0"/>
                <a:ea typeface="Calibri" panose="020F0502020204030204" pitchFamily="34" charset="0"/>
              </a:rPr>
              <a:t> </a:t>
            </a:r>
          </a:p>
          <a:p>
            <a:r>
              <a:rPr lang="en-US" sz="1800" b="1">
                <a:latin typeface="Calibri" panose="020F0502020204030204" pitchFamily="34" charset="0"/>
                <a:ea typeface="Calibri" panose="020F0502020204030204" pitchFamily="34" charset="0"/>
              </a:rPr>
              <a:t>Early Start Eligibility $ in thousands (000's) </a:t>
            </a:r>
            <a:endParaRPr lang="en-US" sz="1800">
              <a:latin typeface="Calibri" panose="020F0502020204030204" pitchFamily="34" charset="0"/>
              <a:ea typeface="Calibri" panose="020F0502020204030204" pitchFamily="34" charset="0"/>
            </a:endParaRPr>
          </a:p>
          <a:p>
            <a:r>
              <a:rPr lang="en-US" sz="1800">
                <a:latin typeface="Calibri" panose="020F0502020204030204" pitchFamily="34" charset="0"/>
                <a:ea typeface="Calibri" panose="020F0502020204030204" pitchFamily="34" charset="0"/>
              </a:rPr>
              <a:t>BACKGROUND:</a:t>
            </a:r>
          </a:p>
          <a:p>
            <a:r>
              <a:rPr lang="en-US" sz="1800">
                <a:latin typeface="Calibri" panose="020F0502020204030204" pitchFamily="34" charset="0"/>
                <a:ea typeface="Calibri" panose="020F0502020204030204" pitchFamily="34" charset="0"/>
              </a:rPr>
              <a:t>The Department proposes to amend the criteria to qualify for early intervention services through the Early Start Program from a 33 percent delay to a 25 percent delay in one or more developmental areas, separating communication delays into expressive and receptive categories, and identifying fetal alcohol syndrome as a risk factor for developmental disabilities. Developmental delay in infants and toddlers refers to the significant difference between the expected level of development for a child’s age and his/her current level of functioning, as determined by a multidisciplinary team of qualified personnel, including the parents. The change in eligibility criteria addresses the changing needs of infants and toddlers, including those who could be at risk of experiencing a substantial developmental delay due to the impact of social isolation and other factors resulting from the pandemic. METHODOLOGY: The estimates assume the count of children who were determined not eligible for early intervention services could represent increased enrollment in the program.</a:t>
            </a:r>
          </a:p>
          <a:p>
            <a:pPr marL="348592" indent="-348592" fontAlgn="ctr">
              <a:buSzPts val="1000"/>
              <a:buFont typeface="Symbol" panose="05050102010706020507" pitchFamily="18" charset="2"/>
              <a:buChar char=""/>
              <a:tabLst>
                <a:tab pos="464790" algn="l"/>
              </a:tabLst>
            </a:pPr>
            <a:r>
              <a:rPr lang="en-US" sz="1800" i="1">
                <a:latin typeface="Calibri" panose="020F0502020204030204" pitchFamily="34" charset="0"/>
                <a:ea typeface="Calibri" panose="020F0502020204030204" pitchFamily="34" charset="0"/>
              </a:rPr>
              <a:t>Early Start Eligibility ($6.5 million GF): The Budget includes funding to support regional center operations and provide purchase of service resources to support revised statutory eligibility provisions for early intervention services, including: lowering the eligibility threshold for developmental delay from 33 percent to 25 percent; separating communication delays into two distinct categories (expressive and/or receptive language); and identifying Fetal Alcohol Syndrome as a risk factor for developmental delays.</a:t>
            </a:r>
            <a:endParaRPr lang="en-US" sz="1800">
              <a:latin typeface="Calibri" panose="020F0502020204030204" pitchFamily="34" charset="0"/>
              <a:ea typeface="Calibri" panose="020F0502020204030204" pitchFamily="34" charset="0"/>
            </a:endParaRPr>
          </a:p>
          <a:p>
            <a:pPr marL="348592" indent="-348592" fontAlgn="ctr">
              <a:buSzPts val="1000"/>
              <a:buFont typeface="Symbol" panose="05050102010706020507" pitchFamily="18" charset="2"/>
              <a:buChar char=""/>
              <a:tabLst>
                <a:tab pos="464790" algn="l"/>
              </a:tabLst>
            </a:pPr>
            <a:r>
              <a:rPr lang="en-US" sz="1800">
                <a:latin typeface="Calibri" panose="020F0502020204030204" pitchFamily="34" charset="0"/>
                <a:ea typeface="Calibri" panose="020F0502020204030204" pitchFamily="34" charset="0"/>
              </a:rPr>
              <a:t> </a:t>
            </a:r>
          </a:p>
          <a:p>
            <a:pPr marL="348592"/>
            <a:r>
              <a:rPr lang="en-US" sz="1800">
                <a:latin typeface="Calibri" panose="020F0502020204030204" pitchFamily="34" charset="0"/>
                <a:ea typeface="Calibri" panose="020F0502020204030204" pitchFamily="34" charset="0"/>
              </a:rPr>
              <a:t> </a:t>
            </a:r>
          </a:p>
          <a:p>
            <a:r>
              <a:rPr lang="en-US" sz="1800">
                <a:latin typeface="Calibri" panose="020F0502020204030204" pitchFamily="34" charset="0"/>
                <a:ea typeface="Calibri" panose="020F0502020204030204" pitchFamily="34" charset="0"/>
              </a:rPr>
              <a:t> </a:t>
            </a:r>
          </a:p>
          <a:p>
            <a:r>
              <a:rPr lang="en-US" sz="1800" b="1">
                <a:latin typeface="Calibri" panose="020F0502020204030204" pitchFamily="34" charset="0"/>
                <a:ea typeface="Calibri" panose="020F0502020204030204" pitchFamily="34" charset="0"/>
              </a:rPr>
              <a:t>Annual Family Program Fee and Family Cost Participation Program $ in thousands (000's) </a:t>
            </a:r>
            <a:endParaRPr lang="en-US" sz="1800">
              <a:latin typeface="Calibri" panose="020F0502020204030204" pitchFamily="34" charset="0"/>
              <a:ea typeface="Calibri" panose="020F0502020204030204" pitchFamily="34" charset="0"/>
            </a:endParaRPr>
          </a:p>
          <a:p>
            <a:r>
              <a:rPr lang="en-US" sz="1800">
                <a:latin typeface="Calibri" panose="020F0502020204030204" pitchFamily="34" charset="0"/>
                <a:ea typeface="Calibri" panose="020F0502020204030204" pitchFamily="34" charset="0"/>
              </a:rPr>
              <a:t>BACKGROUND:</a:t>
            </a:r>
          </a:p>
          <a:p>
            <a:r>
              <a:rPr lang="en-US" sz="1800">
                <a:latin typeface="Calibri" panose="020F0502020204030204" pitchFamily="34" charset="0"/>
                <a:ea typeface="Calibri" panose="020F0502020204030204" pitchFamily="34" charset="0"/>
              </a:rPr>
              <a:t>The Department proposes a temporary suspension of assessments and collections of the Annual Family Program Fee (AFPF) and the Family Cost Participation Program (FCPP) for families at specified income levels above the Federal Poverty Line (FPL). Parents of children under the age of 18 who live at home and receive qualifying services from a regional center whose adjusted gross family income is at or above 400 percent of the federal poverty level are assessed an annual fee. The AFPF fee received is deposited into the Program Development Fund. Amounts received are then utilized to provide resources needed to initiate new programs which are consistent with the State Plan (Welfare and Institution Code §4677, §4784, and §4785). The FCPP, implemented by the regional centers, is established for the purpose of assessing a cost participation to parents of children who receive three specific regional center services: day care, respite, and/or camping. The AFPF and the FCPP have been suspended (e.g. no collections, assessments, or requirement for families to share in the cost of services) through Department directive authority during the COVID-19 Pandemic. The proposed statutory changes for both programs would continue the suspension for six months, through December 31, 2022. The programs would resume assessments and collections beginning on January 1, 2023, at a revised income assessment starting at 600 percent of FPL. Proposed statutory changes require the Department to collaborate with stakeholders to put forward a streamlined cost-sharing alternative as part of the 2024 Governor’s Budget. METHODOLOGY: The Department is not requesting a General Fund backfill due to the loss of revenues. The Program Development Fund currently has a sufficient fund balance to support projected expenditures.</a:t>
            </a:r>
          </a:p>
          <a:p>
            <a:r>
              <a:rPr lang="en-US" sz="1800">
                <a:latin typeface="Calibri" panose="020F0502020204030204" pitchFamily="34" charset="0"/>
                <a:ea typeface="Calibri" panose="020F0502020204030204" pitchFamily="34" charset="0"/>
              </a:rPr>
              <a:t> </a:t>
            </a:r>
          </a:p>
          <a:p>
            <a:r>
              <a:rPr lang="en-US" sz="1800">
                <a:latin typeface="Calibri" panose="020F0502020204030204" pitchFamily="34" charset="0"/>
                <a:ea typeface="Calibri" panose="020F0502020204030204" pitchFamily="34" charset="0"/>
              </a:rPr>
              <a:t> </a:t>
            </a:r>
          </a:p>
          <a:p>
            <a:r>
              <a:rPr lang="en-US" sz="1800" b="1">
                <a:latin typeface="Calibri" panose="020F0502020204030204" pitchFamily="34" charset="0"/>
                <a:ea typeface="Calibri" panose="020F0502020204030204" pitchFamily="34" charset="0"/>
              </a:rPr>
              <a:t>American Rescue Plan Act - IDEA Part C $ in thousands (000's) </a:t>
            </a:r>
            <a:endParaRPr lang="en-US" sz="1800">
              <a:latin typeface="Calibri" panose="020F0502020204030204" pitchFamily="34" charset="0"/>
              <a:ea typeface="Calibri" panose="020F0502020204030204" pitchFamily="34" charset="0"/>
            </a:endParaRPr>
          </a:p>
          <a:p>
            <a:r>
              <a:rPr lang="en-US" sz="1800">
                <a:latin typeface="Calibri" panose="020F0502020204030204" pitchFamily="34" charset="0"/>
                <a:ea typeface="Calibri" panose="020F0502020204030204" pitchFamily="34" charset="0"/>
              </a:rPr>
              <a:t>BACKGROUND:</a:t>
            </a:r>
          </a:p>
          <a:p>
            <a:r>
              <a:rPr lang="en-US" sz="1800">
                <a:latin typeface="Calibri" panose="020F0502020204030204" pitchFamily="34" charset="0"/>
                <a:ea typeface="Calibri" panose="020F0502020204030204" pitchFamily="34" charset="0"/>
              </a:rPr>
              <a:t>Part C of the Federal Individuals with Disabilities Education Act (IDEA) funds grants to assist states in providing early intervention services (also known as Early Start in California) for infants and toddlers. The federal American Rescue Plan Act (ARPA), signed into law on March 11, 2021, includes one-time supplemental grant funding under Part C of IDEA that was appropriated through the 2021 Budget Act. The Early Start ARPA (ES ARPA) funds may be used for any allowable purpose under Part C of the IDEA, including the direct provision of early intervention services to infants and toddlers with disabilities and their families, and implementing a statewide, comprehensive, coordinated, multidisciplinary, interagency system to provide early intervention services. ES ARPA funds are available for expenditure between July 1, 2021, and September 30, 2023, and must be liquidated by January 28, 2024. On May 2, 2022, the United States Department of Education notified the Department that ES ARPA funds would be increased by $2.9 million. The Department plans to submit a Control Section 28.00 request notification and a budget revision for FY 2021-22 to reflect this increase to align with the revised grant award. </a:t>
            </a:r>
          </a:p>
          <a:p>
            <a:r>
              <a:rPr lang="en-US" sz="1800">
                <a:latin typeface="Calibri" panose="020F0502020204030204" pitchFamily="34" charset="0"/>
                <a:ea typeface="Calibri" panose="020F0502020204030204" pitchFamily="34" charset="0"/>
              </a:rPr>
              <a:t> </a:t>
            </a:r>
          </a:p>
          <a:p>
            <a:r>
              <a:rPr lang="en-US" sz="1800">
                <a:latin typeface="Calibri" panose="020F0502020204030204" pitchFamily="34" charset="0"/>
                <a:ea typeface="Calibri" panose="020F0502020204030204" pitchFamily="34" charset="0"/>
              </a:rPr>
              <a:t>METHODOLOGY: Based on stakeholder feedback, the Department will utilize the ES ARPA funds to improve accessibility to the Early Start Program (Part C) and the transition to special education (Part B). </a:t>
            </a:r>
          </a:p>
          <a:p>
            <a:pPr marL="348592" indent="-348592" fontAlgn="ctr">
              <a:buSzPts val="1000"/>
              <a:buFont typeface="Symbol" panose="05050102010706020507" pitchFamily="18" charset="2"/>
              <a:buChar char=""/>
              <a:tabLst>
                <a:tab pos="464790" algn="l"/>
              </a:tabLst>
            </a:pPr>
            <a:r>
              <a:rPr lang="en-US" sz="1800">
                <a:latin typeface="Calibri" panose="020F0502020204030204" pitchFamily="34" charset="0"/>
                <a:ea typeface="Calibri" panose="020F0502020204030204" pitchFamily="34" charset="0"/>
              </a:rPr>
              <a:t>Family wellness pilot program ($7 million) Pilot culturally and linguistically sensitive supports to parents facing stress associated with their child’s recent diagnosis of a developmental disability. </a:t>
            </a:r>
          </a:p>
          <a:p>
            <a:pPr marL="348592" indent="-348592" fontAlgn="ctr">
              <a:buSzPts val="1000"/>
              <a:buFont typeface="Symbol" panose="05050102010706020507" pitchFamily="18" charset="2"/>
              <a:buChar char=""/>
              <a:tabLst>
                <a:tab pos="464790" algn="l"/>
              </a:tabLst>
            </a:pPr>
            <a:r>
              <a:rPr lang="en-US" sz="1800">
                <a:latin typeface="Calibri" panose="020F0502020204030204" pitchFamily="34" charset="0"/>
                <a:ea typeface="Calibri" panose="020F0502020204030204" pitchFamily="34" charset="0"/>
              </a:rPr>
              <a:t>Develop culturally and linguistically sensitive services ($4.5 million) Provide training opportunities for Early Start providers in areas that enhance participant outcomes such as addressing implicit bias, adverse childhood experiences and toxic stress, and practicing reflective supervision training. Establish a scholarship and education stipend program to increase the availability of a provider network that reflects the cultural and linguistic diversity of the community. </a:t>
            </a:r>
          </a:p>
          <a:p>
            <a:pPr marL="348592" indent="-348592" fontAlgn="ctr">
              <a:buSzPts val="1000"/>
              <a:buFont typeface="Symbol" panose="05050102010706020507" pitchFamily="18" charset="2"/>
              <a:buChar char=""/>
              <a:tabLst>
                <a:tab pos="464790" algn="l"/>
              </a:tabLst>
            </a:pPr>
            <a:r>
              <a:rPr lang="en-US" sz="1800">
                <a:latin typeface="Calibri" panose="020F0502020204030204" pitchFamily="34" charset="0"/>
                <a:ea typeface="Calibri" panose="020F0502020204030204" pitchFamily="34" charset="0"/>
              </a:rPr>
              <a:t>Outreach and education to underserved populations ($4.2 million) Establish a grant program for targeted and culturally sensitive outreach, leveraging established coordination to support associated activities and effectiveness. Pilot a partnership program between counties and regional centers to train professionals and increase awareness of the Early Start program. Increase capacity and diversify community participation to the Interagency Coordinating Council to support outreach activities and effectiveness. </a:t>
            </a:r>
          </a:p>
          <a:p>
            <a:pPr marL="348592" indent="-348592" fontAlgn="ctr">
              <a:buSzPts val="1000"/>
              <a:buFont typeface="Symbol" panose="05050102010706020507" pitchFamily="18" charset="2"/>
              <a:buChar char=""/>
              <a:tabLst>
                <a:tab pos="464790" algn="l"/>
              </a:tabLst>
            </a:pPr>
            <a:r>
              <a:rPr lang="en-US" sz="1800">
                <a:latin typeface="Calibri" panose="020F0502020204030204" pitchFamily="34" charset="0"/>
                <a:ea typeface="Calibri" panose="020F0502020204030204" pitchFamily="34" charset="0"/>
              </a:rPr>
              <a:t>Technology to improve access to the Early Start program ($1.3 million) Develop options to facilitate family self-referrals to Early Start, fund purchase of early intervention assessment tools and/or expand availability of screening devices, and provide technology equipment to families who live in areas with low provider capacity for remote access to assessments and services. </a:t>
            </a:r>
          </a:p>
          <a:p>
            <a:pPr marL="348592" indent="-348592" fontAlgn="ctr">
              <a:buSzPts val="1000"/>
              <a:buFont typeface="Symbol" panose="05050102010706020507" pitchFamily="18" charset="2"/>
              <a:buChar char=""/>
              <a:tabLst>
                <a:tab pos="464790" algn="l"/>
              </a:tabLst>
            </a:pPr>
            <a:r>
              <a:rPr lang="en-US" sz="1800">
                <a:latin typeface="Calibri" panose="020F0502020204030204" pitchFamily="34" charset="0"/>
                <a:ea typeface="Calibri" panose="020F0502020204030204" pitchFamily="34" charset="0"/>
              </a:rPr>
              <a:t>Increase technical assistance and monitoring ($0.5 million) Enhance oversight, support and monitoring of the Early Start program. </a:t>
            </a:r>
          </a:p>
          <a:p>
            <a:pPr marL="348592" indent="-348592" fontAlgn="ctr">
              <a:buSzPts val="1000"/>
              <a:buFont typeface="Symbol" panose="05050102010706020507" pitchFamily="18" charset="2"/>
              <a:buChar char=""/>
              <a:tabLst>
                <a:tab pos="464790" algn="l"/>
              </a:tabLst>
            </a:pPr>
            <a:r>
              <a:rPr lang="en-US" sz="1800">
                <a:latin typeface="Calibri" panose="020F0502020204030204" pitchFamily="34" charset="0"/>
                <a:ea typeface="Calibri" panose="020F0502020204030204" pitchFamily="34" charset="0"/>
              </a:rPr>
              <a:t>Initiatives in collaboration with the Department of Education ($6.5 million) DDS continues to partner with the Department of Education to support initiatives that address systemic challenges, including difficulties experienced by many families during the transition process from Early Start (ES) to special education services. </a:t>
            </a:r>
          </a:p>
          <a:p>
            <a:pPr marL="348592" indent="-348592" fontAlgn="ctr">
              <a:buSzPts val="1000"/>
              <a:buFont typeface="Symbol" panose="05050102010706020507" pitchFamily="18" charset="2"/>
              <a:buChar char=""/>
              <a:tabLst>
                <a:tab pos="464790" algn="l"/>
              </a:tabLst>
            </a:pPr>
            <a:r>
              <a:rPr lang="en-US" sz="1800">
                <a:latin typeface="Calibri" panose="020F0502020204030204" pitchFamily="34" charset="0"/>
                <a:ea typeface="Calibri" panose="020F0502020204030204" pitchFamily="34" charset="0"/>
              </a:rPr>
              <a:t>The Department will take into consideration stakeholder input in determining how to direct the additional $2.9 million ES ARPA funds.</a:t>
            </a:r>
          </a:p>
          <a:p>
            <a:r>
              <a:rPr lang="en-US" sz="1800">
                <a:latin typeface="Calibri" panose="020F0502020204030204" pitchFamily="34" charset="0"/>
                <a:ea typeface="Calibri" panose="020F0502020204030204" pitchFamily="34" charset="0"/>
              </a:rPr>
              <a:t> </a:t>
            </a:r>
          </a:p>
          <a:p>
            <a:r>
              <a:rPr lang="en-US" sz="1800" b="1">
                <a:latin typeface="Calibri" panose="020F0502020204030204" pitchFamily="34" charset="0"/>
                <a:ea typeface="Calibri" panose="020F0502020204030204" pitchFamily="34" charset="0"/>
              </a:rPr>
              <a:t>Early Start Part C Grant Federal Funds/Early Start Family Resource Center $ in thousands (000's) </a:t>
            </a:r>
            <a:endParaRPr lang="en-US" sz="1800">
              <a:latin typeface="Calibri" panose="020F0502020204030204" pitchFamily="34" charset="0"/>
              <a:ea typeface="Calibri" panose="020F0502020204030204" pitchFamily="34" charset="0"/>
            </a:endParaRPr>
          </a:p>
          <a:p>
            <a:r>
              <a:rPr lang="en-US" sz="1800">
                <a:latin typeface="Calibri" panose="020F0502020204030204" pitchFamily="34" charset="0"/>
                <a:ea typeface="Calibri" panose="020F0502020204030204" pitchFamily="34" charset="0"/>
              </a:rPr>
              <a:t>BACKGROUND:</a:t>
            </a:r>
          </a:p>
          <a:p>
            <a:r>
              <a:rPr lang="en-US" sz="1800">
                <a:latin typeface="Calibri" panose="020F0502020204030204" pitchFamily="34" charset="0"/>
                <a:ea typeface="Calibri" panose="020F0502020204030204" pitchFamily="34" charset="0"/>
              </a:rPr>
              <a:t>Part C of the federal Individuals with Disabilities Education Act (IDEA) provides federal grant funding for states to develop and operate early intervention programs for families and their children from birth up to age 3 with developmental delays, disabilities, or conditions which place them at a high risk of disabilities. The program, known as Early Start in California, is administered according to Title 34 of the Code of Federal Regulations, §303.1 through §303.654. The program is also administered according to the California Early Intervention Services Act (CEISA) and Title 17 of the California Code of Regulations, §52000 through §52175. California has designated the Department to act as its lead agency for preparing the annual grant application and for receiving and administering federal grant funds. The Department allocates a significant portion of the federal funding to regional centers (RC) for local program operation. In addition, the Department has an interagency agreement with the California Department of Education (CDE) to provide funding for local education agency programs and services in accordance with the CEISA, contained in Title 14 of the Government Code (GC), §95000 through 95029. Further, in accordance with the CEISA, the Department is the lead agency for the administration of the Early Start program, which provides services for infants and toddlers with developmental delays, disabilities, or conditions that place them at risk of disabilities. As noted in GC 95001, family-to-family support, provided through California's network of Family Resource Centers (FRCs), strengthens families' ability to fully participate in service planning and their capacity to care for their infants and toddlers. METHODOLOGY: Annual grant amounts are determined by the federal Offices of Special Education Programs (OSEP). The Department received a grant award letter dated July 1, 2021, for federal funding period July 1, 2021, through September 30, 2022. Additional funds are available in fiscal year (FY) 2021-22 from unspent funding of past grant awards. The Part C IDEA Grant funds are used to pay costs for the additional federal requirements imposed by the Part C program. Funds are distributed in this order (1) other agencies and (2) RC Purchase of Services (POS). Services and costs for this age group are identified below. Costs for POS expenditures are already included in the forecasts for each of the POS budget categories, in the POS section of the Estimate.</a:t>
            </a:r>
          </a:p>
        </p:txBody>
      </p:sp>
      <p:sp>
        <p:nvSpPr>
          <p:cNvPr id="4" name="Slide Number Placeholder 3"/>
          <p:cNvSpPr>
            <a:spLocks noGrp="1"/>
          </p:cNvSpPr>
          <p:nvPr>
            <p:ph type="sldNum" sz="quarter" idx="5"/>
          </p:nvPr>
        </p:nvSpPr>
        <p:spPr/>
        <p:txBody>
          <a:bodyPr/>
          <a:lstStyle/>
          <a:p>
            <a:fld id="{B1935164-D6B0-458E-9610-F04F4FF365E1}" type="slidenum">
              <a:rPr lang="en-US" smtClean="0"/>
              <a:t>33</a:t>
            </a:fld>
            <a:endParaRPr lang="en-US"/>
          </a:p>
        </p:txBody>
      </p:sp>
    </p:spTree>
    <p:extLst>
      <p:ext uri="{BB962C8B-B14F-4D97-AF65-F5344CB8AC3E}">
        <p14:creationId xmlns:p14="http://schemas.microsoft.com/office/powerpoint/2010/main" val="38575329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935164-D6B0-458E-9610-F04F4FF365E1}" type="slidenum">
              <a:rPr lang="en-US" smtClean="0"/>
              <a:t>34</a:t>
            </a:fld>
            <a:endParaRPr lang="en-US"/>
          </a:p>
        </p:txBody>
      </p:sp>
    </p:spTree>
    <p:extLst>
      <p:ext uri="{BB962C8B-B14F-4D97-AF65-F5344CB8AC3E}">
        <p14:creationId xmlns:p14="http://schemas.microsoft.com/office/powerpoint/2010/main" val="22200734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935164-D6B0-458E-9610-F04F4FF365E1}" type="slidenum">
              <a:rPr lang="en-US" smtClean="0"/>
              <a:t>35</a:t>
            </a:fld>
            <a:endParaRPr lang="en-US"/>
          </a:p>
        </p:txBody>
      </p:sp>
    </p:spTree>
    <p:extLst>
      <p:ext uri="{BB962C8B-B14F-4D97-AF65-F5344CB8AC3E}">
        <p14:creationId xmlns:p14="http://schemas.microsoft.com/office/powerpoint/2010/main" val="1357605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Health Plan Equity and Quality Standards—This spring, the Administration will propose an investment for the Department of Managed Health Care, in collaboration with other entities, to establish a priority set of standard quality measures for full service and behavioral health plans, including quality and health equity benchmark standards, and to take enforcement actions against non‑compliant health plans. </a:t>
            </a:r>
          </a:p>
          <a:p>
            <a:endParaRPr lang="en-US"/>
          </a:p>
          <a:p>
            <a:r>
              <a:rPr lang="en-US"/>
              <a:t>• Improving Equity Through Managed Care Plan </a:t>
            </a:r>
            <a:r>
              <a:rPr lang="en-US" err="1"/>
              <a:t>Reprocurements</a:t>
            </a:r>
            <a:r>
              <a:rPr lang="en-US"/>
              <a:t>—As Medi-Cal and Covered California managed care plan contracts come up for renewal, the Administration will work to include a focus on health disparities and cultural and language competency through health plan contractual language with a framework similar to the Blueprint equity metric. </a:t>
            </a:r>
          </a:p>
          <a:p>
            <a:endParaRPr lang="en-US"/>
          </a:p>
          <a:p>
            <a:r>
              <a:rPr lang="en-US"/>
              <a:t>• Analysis of COVID-19 Impacts—The Budget includes $1.7 million General Fund in 2021-22 and $154,000 General Fund in 2022-23 and ongoing for the California Health and Human Services Agency to conduct an analysis of the intersection of COVID-19, health disparities, and health equity to help inform any future response. </a:t>
            </a:r>
          </a:p>
          <a:p>
            <a:endParaRPr lang="en-US"/>
          </a:p>
          <a:p>
            <a:r>
              <a:rPr lang="en-US"/>
              <a:t>• Community Navigators—The Budget includes $5.3 million ($3.2 million General Fund) for the Department of Developmental Services to contract with family resource centers to implement a navigator model statewide.</a:t>
            </a:r>
          </a:p>
        </p:txBody>
      </p:sp>
      <p:sp>
        <p:nvSpPr>
          <p:cNvPr id="4" name="Slide Number Placeholder 3"/>
          <p:cNvSpPr>
            <a:spLocks noGrp="1"/>
          </p:cNvSpPr>
          <p:nvPr>
            <p:ph type="sldNum" sz="quarter" idx="5"/>
          </p:nvPr>
        </p:nvSpPr>
        <p:spPr/>
        <p:txBody>
          <a:bodyPr/>
          <a:lstStyle/>
          <a:p>
            <a:fld id="{B1935164-D6B0-458E-9610-F04F4FF365E1}" type="slidenum">
              <a:rPr lang="en-US" smtClean="0"/>
              <a:t>4</a:t>
            </a:fld>
            <a:endParaRPr lang="en-US"/>
          </a:p>
        </p:txBody>
      </p:sp>
    </p:spTree>
    <p:extLst>
      <p:ext uri="{BB962C8B-B14F-4D97-AF65-F5344CB8AC3E}">
        <p14:creationId xmlns:p14="http://schemas.microsoft.com/office/powerpoint/2010/main" val="1812386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Medi-Cal Coverage to All Income-Eligible Californians—$835.6 million ($626.1 million General Fund) in 2023-24 and $2.6 billion ($2.1 billion General Fund) at full implementation and annually thereafter, inclusive of In-Home Supportive Services (IHSS) costs, to expand full-scope eligibility to all income-eligible adults aged 26 through 49 regardless of immigration status. Beginning no later than January 1, 2024, Medi-Cal will be available to all income-eligible Californians. </a:t>
            </a:r>
          </a:p>
          <a:p>
            <a:endParaRPr lang="en-US"/>
          </a:p>
          <a:p>
            <a:r>
              <a:rPr lang="en-US"/>
              <a:t>• IHSS Permanent Backup Provider System—$34.4 million ($15.4 million General Fund) ongoing to establish a permanent back-up provider system for IHSS recipients to avoid disruptions to caregiving due to an immediate need or emergency and to provide a $2 wage differential for backup providers.</a:t>
            </a:r>
          </a:p>
          <a:p>
            <a:endParaRPr lang="en-US"/>
          </a:p>
          <a:p>
            <a:endParaRPr lang="en-US"/>
          </a:p>
        </p:txBody>
      </p:sp>
      <p:sp>
        <p:nvSpPr>
          <p:cNvPr id="4" name="Slide Number Placeholder 3"/>
          <p:cNvSpPr>
            <a:spLocks noGrp="1"/>
          </p:cNvSpPr>
          <p:nvPr>
            <p:ph type="sldNum" sz="quarter" idx="5"/>
          </p:nvPr>
        </p:nvSpPr>
        <p:spPr/>
        <p:txBody>
          <a:bodyPr/>
          <a:lstStyle/>
          <a:p>
            <a:fld id="{B1935164-D6B0-458E-9610-F04F4FF365E1}" type="slidenum">
              <a:rPr lang="en-US" smtClean="0"/>
              <a:t>5</a:t>
            </a:fld>
            <a:endParaRPr lang="en-US"/>
          </a:p>
        </p:txBody>
      </p:sp>
    </p:spTree>
    <p:extLst>
      <p:ext uri="{BB962C8B-B14F-4D97-AF65-F5344CB8AC3E}">
        <p14:creationId xmlns:p14="http://schemas.microsoft.com/office/powerpoint/2010/main" val="337359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DEPARTMENT OF HEALTH CARE SERVICES Medi-Cal, California’s Medicaid program, is administered by the Department of Health Care Services (DHCS). Medi-Cal is a public health care program that provides comprehensive health care services at no or low cost for low-income individuals. The federal government mandates that a range of basic services be included in the program and the state provides additional optional benefits. The Department also oversees county-operated community mental health and substance use disorder programs, the California Children’s Services and the Primary and Rural Health Programs. HEALTH AND HUMAN SERVICES Version number 9xqfbYrVwBfxYCs4 120 GOVERNOR'S BUDGET SUMMARY — 2022-23 The Medi-Cal budget is $123.8 billion ($26.8 billion General Fund) in 2021-22 and $132.7 billion ($34.9 billion General Fund) in 2022-23. The Governor’s Budget assumes that caseload will increase by approximately 8.3 percent from 2020-21 to 2021-22 and decrease by 3 percent from 2021-22 to 2022-23. Medi-Cal is projected to cover approximately 14.2 million Californians in 2022-23, over one-third of the state’s population. </a:t>
            </a:r>
          </a:p>
        </p:txBody>
      </p:sp>
      <p:sp>
        <p:nvSpPr>
          <p:cNvPr id="4" name="Slide Number Placeholder 3"/>
          <p:cNvSpPr>
            <a:spLocks noGrp="1"/>
          </p:cNvSpPr>
          <p:nvPr>
            <p:ph type="sldNum" sz="quarter" idx="5"/>
          </p:nvPr>
        </p:nvSpPr>
        <p:spPr/>
        <p:txBody>
          <a:bodyPr/>
          <a:lstStyle/>
          <a:p>
            <a:fld id="{B1935164-D6B0-458E-9610-F04F4FF365E1}" type="slidenum">
              <a:rPr lang="en-US" smtClean="0"/>
              <a:t>6</a:t>
            </a:fld>
            <a:endParaRPr lang="en-US"/>
          </a:p>
        </p:txBody>
      </p:sp>
    </p:spTree>
    <p:extLst>
      <p:ext uri="{BB962C8B-B14F-4D97-AF65-F5344CB8AC3E}">
        <p14:creationId xmlns:p14="http://schemas.microsoft.com/office/powerpoint/2010/main" val="3057665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CALIFORNIA ADVANCING AND INNOVATING MEDI-CAL (CALAIM) </a:t>
            </a:r>
            <a:r>
              <a:rPr lang="en-US" err="1"/>
              <a:t>CalAIM</a:t>
            </a:r>
            <a:r>
              <a:rPr lang="en-US"/>
              <a:t> is a framework that encompasses a broad-based delivery system, program, and payment reform across the Medi-Cal program. </a:t>
            </a:r>
            <a:r>
              <a:rPr lang="en-US" err="1"/>
              <a:t>CalAIM</a:t>
            </a:r>
            <a:r>
              <a:rPr lang="en-US"/>
              <a:t> recognizes the opportunity to move the whole-person care approach that integrates health care and other social determinants of health, to a statewide level, with a clear focus on improving health and reducing health disparities and inequities, including improving and expanding behavioral health care. Updates to the Department’s Section 1115 </a:t>
            </a:r>
            <a:r>
              <a:rPr lang="en-US" err="1"/>
              <a:t>CalAIM</a:t>
            </a:r>
            <a:r>
              <a:rPr lang="en-US"/>
              <a:t> demonstration and Section 1915(b) waiver (which the federal government recently approved), along with related contractual and Medi-Cal State Plan changes, will enable California to execute the </a:t>
            </a:r>
            <a:r>
              <a:rPr lang="en-US" err="1"/>
              <a:t>CalAIM</a:t>
            </a:r>
            <a:r>
              <a:rPr lang="en-US"/>
              <a:t> initiative, providing benefits to certain high-need, hard-to-reach populations, with the objective of improving health outcomes for Medi-Cal beneficiaries and other low-income individuals in the state. The Budget includes $1.2 billion ($435.5 million General Fund) in 2021-22, $2.8 billion ($982.6 million General Fund) in 2022-23, $2.4 billion ($876.4 million General Fund) in 2023-24, and $1.6 billion ($500 million General Fund) in 2024-25 for </a:t>
            </a:r>
            <a:r>
              <a:rPr lang="en-US" err="1"/>
              <a:t>CalAIM</a:t>
            </a:r>
            <a:r>
              <a:rPr lang="en-US"/>
              <a:t>. </a:t>
            </a:r>
            <a:r>
              <a:rPr lang="en-US" err="1"/>
              <a:t>CalAIM</a:t>
            </a:r>
            <a:r>
              <a:rPr lang="en-US"/>
              <a:t> initiatives being implemented in 2022-23 include mandatory enrollment into managed care of beneficiaries eligible for both Medi-Cal and Medicare; the requirement that all managed care plans cover long-term care; the provision of a targeted set of Medicaid services to eligible justice-involved populations prior to release; and the Providing Access and Transforming Health (PATH) initiative to further the successful implementation of </a:t>
            </a:r>
            <a:r>
              <a:rPr lang="en-US" err="1"/>
              <a:t>CalAIM</a:t>
            </a:r>
            <a:r>
              <a:rPr lang="en-US"/>
              <a:t>. Incarcerated individuals leaving correctional facilities are at high-risk of poor outcomes due to high rates of mental illness, substance use disorders, complex medical conditions, and potential social needs such as housing insecurity, unemployment, and inadequate social connections. </a:t>
            </a:r>
            <a:r>
              <a:rPr lang="en-US" err="1"/>
              <a:t>CalAIM</a:t>
            </a:r>
            <a:r>
              <a:rPr lang="en-US"/>
              <a:t> proposes to improve outcomes for this population by mandating a county pre-release Medi-Cal application process for incarcerated individuals, allowing Medi-Cal reimbursement for services in the 90-day time period prior to release, and to encourage a facilitated referral and linkage (“warm hand-off”) to behavioral health services, both to providers in managed care networks and to county behavioral health departments.</a:t>
            </a:r>
          </a:p>
        </p:txBody>
      </p:sp>
      <p:sp>
        <p:nvSpPr>
          <p:cNvPr id="4" name="Slide Number Placeholder 3"/>
          <p:cNvSpPr>
            <a:spLocks noGrp="1"/>
          </p:cNvSpPr>
          <p:nvPr>
            <p:ph type="sldNum" sz="quarter" idx="5"/>
          </p:nvPr>
        </p:nvSpPr>
        <p:spPr/>
        <p:txBody>
          <a:bodyPr/>
          <a:lstStyle/>
          <a:p>
            <a:fld id="{B1935164-D6B0-458E-9610-F04F4FF365E1}" type="slidenum">
              <a:rPr lang="en-US" smtClean="0"/>
              <a:t>7</a:t>
            </a:fld>
            <a:endParaRPr lang="en-US"/>
          </a:p>
        </p:txBody>
      </p:sp>
    </p:spTree>
    <p:extLst>
      <p:ext uri="{BB962C8B-B14F-4D97-AF65-F5344CB8AC3E}">
        <p14:creationId xmlns:p14="http://schemas.microsoft.com/office/powerpoint/2010/main" val="3069584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PATH includes the following programs and initiatives: • Justice-involved start-up funds to build on the successful work conducted under Whole Person Care pilots. This PATH program will build statewide capacity and expand access to necessary pre-release and post-release services under </a:t>
            </a:r>
            <a:r>
              <a:rPr lang="en-US" err="1"/>
              <a:t>CalAIM</a:t>
            </a:r>
            <a:r>
              <a:rPr lang="en-US"/>
              <a:t>. • Support for implementation of Enhanced Care Management and Community Supports, including Whole Person Care services and transition to managed care; technical assistance; collaborative planning; and capacity and infrastructure transition, expansion, and development funding for providers, community-based organizations, and counties. An additional goal of </a:t>
            </a:r>
            <a:r>
              <a:rPr lang="en-US" err="1"/>
              <a:t>CalAIM</a:t>
            </a:r>
            <a:r>
              <a:rPr lang="en-US"/>
              <a:t> is to develop a new Foster Care Model of Care. To address the complex medical and behavioral health needs of foster youth, and to build on the Continuum of Care Reforms, the Administration intends to work with stakeholders in the budget year to develop a new model of care. DHCS and the Department of Social Services will center this effort on establishing an accountability framework across systems, advancing equity, and integrating services and care. </a:t>
            </a:r>
          </a:p>
        </p:txBody>
      </p:sp>
      <p:sp>
        <p:nvSpPr>
          <p:cNvPr id="4" name="Slide Number Placeholder 3"/>
          <p:cNvSpPr>
            <a:spLocks noGrp="1"/>
          </p:cNvSpPr>
          <p:nvPr>
            <p:ph type="sldNum" sz="quarter" idx="5"/>
          </p:nvPr>
        </p:nvSpPr>
        <p:spPr/>
        <p:txBody>
          <a:bodyPr/>
          <a:lstStyle/>
          <a:p>
            <a:fld id="{B1935164-D6B0-458E-9610-F04F4FF365E1}" type="slidenum">
              <a:rPr lang="en-US" smtClean="0"/>
              <a:t>8</a:t>
            </a:fld>
            <a:endParaRPr lang="en-US"/>
          </a:p>
        </p:txBody>
      </p:sp>
    </p:spTree>
    <p:extLst>
      <p:ext uri="{BB962C8B-B14F-4D97-AF65-F5344CB8AC3E}">
        <p14:creationId xmlns:p14="http://schemas.microsoft.com/office/powerpoint/2010/main" val="4254059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County Eligibility Redeterminations </a:t>
            </a:r>
          </a:p>
          <a:p>
            <a:pPr defTabSz="929579">
              <a:defRPr/>
            </a:pPr>
            <a:r>
              <a:rPr lang="en-US"/>
              <a:t>County Eligibility Redeterminations Funding—The Budget includes $73 million total funds ($36.5 million General Fund) in each of 2021-22 and 2022-23 for counties to resume annual redeterminations of Medi-Cal beneficiaries.</a:t>
            </a:r>
            <a:endParaRPr lang="en-US" sz="1100"/>
          </a:p>
          <a:p>
            <a:endParaRPr lang="en-US"/>
          </a:p>
        </p:txBody>
      </p:sp>
      <p:sp>
        <p:nvSpPr>
          <p:cNvPr id="4" name="Slide Number Placeholder 3"/>
          <p:cNvSpPr>
            <a:spLocks noGrp="1"/>
          </p:cNvSpPr>
          <p:nvPr>
            <p:ph type="sldNum" sz="quarter" idx="5"/>
          </p:nvPr>
        </p:nvSpPr>
        <p:spPr/>
        <p:txBody>
          <a:bodyPr/>
          <a:lstStyle/>
          <a:p>
            <a:fld id="{B1935164-D6B0-458E-9610-F04F4FF365E1}" type="slidenum">
              <a:rPr lang="en-US" smtClean="0"/>
              <a:t>9</a:t>
            </a:fld>
            <a:endParaRPr lang="en-US"/>
          </a:p>
        </p:txBody>
      </p:sp>
    </p:spTree>
    <p:extLst>
      <p:ext uri="{BB962C8B-B14F-4D97-AF65-F5344CB8AC3E}">
        <p14:creationId xmlns:p14="http://schemas.microsoft.com/office/powerpoint/2010/main" val="1369132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EA0C0817-A112-4847-8014-A94B7D2A4EA3}" type="datetime1">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621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FA2B21-3FCD-4721-B95C-427943F61125}" type="datetime1">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481483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FA2B21-3FCD-4721-B95C-427943F61125}" type="datetime1">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482439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grpSp>
        <p:nvGrpSpPr>
          <p:cNvPr id="8" name="Group 12">
            <a:extLst>
              <a:ext uri="{FF2B5EF4-FFF2-40B4-BE49-F238E27FC236}">
                <a16:creationId xmlns:a16="http://schemas.microsoft.com/office/drawing/2014/main" id="{3F2FD687-C073-431C-8513-42F468AF382C}"/>
              </a:ext>
            </a:extLst>
          </p:cNvPr>
          <p:cNvGrpSpPr>
            <a:grpSpLocks noChangeAspect="1"/>
          </p:cNvGrpSpPr>
          <p:nvPr userDrawn="1"/>
        </p:nvGrpSpPr>
        <p:grpSpPr>
          <a:xfrm>
            <a:off x="11312538" y="5964804"/>
            <a:ext cx="481368" cy="479250"/>
            <a:chOff x="0" y="0"/>
            <a:chExt cx="6350000" cy="6350000"/>
          </a:xfrm>
        </p:grpSpPr>
        <p:sp>
          <p:nvSpPr>
            <p:cNvPr id="14" name="Freeform 13">
              <a:extLst>
                <a:ext uri="{FF2B5EF4-FFF2-40B4-BE49-F238E27FC236}">
                  <a16:creationId xmlns:a16="http://schemas.microsoft.com/office/drawing/2014/main" id="{00751ACC-59C1-4F9B-A067-B940EBFB87C4}"/>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15" name="Group 10">
            <a:extLst>
              <a:ext uri="{FF2B5EF4-FFF2-40B4-BE49-F238E27FC236}">
                <a16:creationId xmlns:a16="http://schemas.microsoft.com/office/drawing/2014/main" id="{210BED0D-6547-48C0-A52D-D6CEFD26B350}"/>
              </a:ext>
            </a:extLst>
          </p:cNvPr>
          <p:cNvGrpSpPr/>
          <p:nvPr userDrawn="1"/>
        </p:nvGrpSpPr>
        <p:grpSpPr>
          <a:xfrm flipV="1">
            <a:off x="0" y="6204429"/>
            <a:ext cx="11312538" cy="45719"/>
            <a:chOff x="0" y="0"/>
            <a:chExt cx="101981000" cy="635000"/>
          </a:xfrm>
        </p:grpSpPr>
        <p:sp>
          <p:nvSpPr>
            <p:cNvPr id="16" name="Freeform 11">
              <a:extLst>
                <a:ext uri="{FF2B5EF4-FFF2-40B4-BE49-F238E27FC236}">
                  <a16:creationId xmlns:a16="http://schemas.microsoft.com/office/drawing/2014/main" id="{23EFBA4B-897C-4179-8F51-C2CAE1BA5262}"/>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17" name="TextBox 16">
            <a:extLst>
              <a:ext uri="{FF2B5EF4-FFF2-40B4-BE49-F238E27FC236}">
                <a16:creationId xmlns:a16="http://schemas.microsoft.com/office/drawing/2014/main" id="{3F820B3C-C7D5-4A9D-B036-4DE3F0952924}"/>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18" name="Rectangle 17">
            <a:extLst>
              <a:ext uri="{FF2B5EF4-FFF2-40B4-BE49-F238E27FC236}">
                <a16:creationId xmlns:a16="http://schemas.microsoft.com/office/drawing/2014/main" id="{20E5504C-C708-44A7-A30F-01C19DD39BBA}"/>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
        <p:nvSpPr>
          <p:cNvPr id="9" name="Text Placeholder 2">
            <a:extLst>
              <a:ext uri="{FF2B5EF4-FFF2-40B4-BE49-F238E27FC236}">
                <a16:creationId xmlns:a16="http://schemas.microsoft.com/office/drawing/2014/main" id="{30CC52CF-DB98-473A-997B-F9F7C118014C}"/>
              </a:ext>
            </a:extLst>
          </p:cNvPr>
          <p:cNvSpPr>
            <a:spLocks noGrp="1"/>
          </p:cNvSpPr>
          <p:nvPr>
            <p:ph type="body" sz="quarter" idx="36" hasCustomPrompt="1"/>
          </p:nvPr>
        </p:nvSpPr>
        <p:spPr>
          <a:xfrm>
            <a:off x="308041" y="292548"/>
            <a:ext cx="6155561" cy="358775"/>
          </a:xfrm>
        </p:spPr>
        <p:txBody>
          <a:bodyPr>
            <a:noAutofit/>
          </a:bodyPr>
          <a:lstStyle>
            <a:lvl1pPr marL="0" indent="0" algn="l" defTabSz="342900" rtl="0" eaLnBrk="1" latinLnBrk="0" hangingPunct="1">
              <a:lnSpc>
                <a:spcPts val="2100"/>
              </a:lnSpc>
              <a:buNone/>
              <a:defRPr lang="en-US" sz="2800" kern="1200" dirty="0">
                <a:solidFill>
                  <a:schemeClr val="bg1"/>
                </a:solidFill>
                <a:latin typeface="Century Gothic" panose="020B0502020202020204" pitchFamily="34" charset="0"/>
                <a:ea typeface="+mn-ea"/>
                <a:cs typeface="Arial" panose="020B0604020202020204" pitchFamily="34" charset="0"/>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Tree>
    <p:extLst>
      <p:ext uri="{BB962C8B-B14F-4D97-AF65-F5344CB8AC3E}">
        <p14:creationId xmlns:p14="http://schemas.microsoft.com/office/powerpoint/2010/main" val="118335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aphic &amp; Content Left - Extra Space">
    <p:spTree>
      <p:nvGrpSpPr>
        <p:cNvPr id="1" name=""/>
        <p:cNvGrpSpPr/>
        <p:nvPr/>
      </p:nvGrpSpPr>
      <p:grpSpPr>
        <a:xfrm>
          <a:off x="0" y="0"/>
          <a:ext cx="0" cy="0"/>
          <a:chOff x="0" y="0"/>
          <a:chExt cx="0" cy="0"/>
        </a:xfrm>
      </p:grpSpPr>
      <p:grpSp>
        <p:nvGrpSpPr>
          <p:cNvPr id="16" name="Group 12">
            <a:extLst>
              <a:ext uri="{FF2B5EF4-FFF2-40B4-BE49-F238E27FC236}">
                <a16:creationId xmlns:a16="http://schemas.microsoft.com/office/drawing/2014/main" id="{448FAF34-1F5F-40B4-9917-1470F896341C}"/>
              </a:ext>
            </a:extLst>
          </p:cNvPr>
          <p:cNvGrpSpPr>
            <a:grpSpLocks noChangeAspect="1"/>
          </p:cNvGrpSpPr>
          <p:nvPr userDrawn="1"/>
        </p:nvGrpSpPr>
        <p:grpSpPr>
          <a:xfrm>
            <a:off x="11312538" y="5964804"/>
            <a:ext cx="481368" cy="479250"/>
            <a:chOff x="0" y="0"/>
            <a:chExt cx="6350000" cy="6350000"/>
          </a:xfrm>
        </p:grpSpPr>
        <p:sp>
          <p:nvSpPr>
            <p:cNvPr id="17" name="Freeform 13">
              <a:extLst>
                <a:ext uri="{FF2B5EF4-FFF2-40B4-BE49-F238E27FC236}">
                  <a16:creationId xmlns:a16="http://schemas.microsoft.com/office/drawing/2014/main" id="{EBD180EB-5F6F-4E80-B56E-75508D63837E}"/>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20" name="Group 10">
            <a:extLst>
              <a:ext uri="{FF2B5EF4-FFF2-40B4-BE49-F238E27FC236}">
                <a16:creationId xmlns:a16="http://schemas.microsoft.com/office/drawing/2014/main" id="{81887B64-160B-4D00-B3DC-532856057DCD}"/>
              </a:ext>
            </a:extLst>
          </p:cNvPr>
          <p:cNvGrpSpPr/>
          <p:nvPr userDrawn="1"/>
        </p:nvGrpSpPr>
        <p:grpSpPr>
          <a:xfrm flipV="1">
            <a:off x="0" y="6204429"/>
            <a:ext cx="11312538" cy="45719"/>
            <a:chOff x="0" y="0"/>
            <a:chExt cx="101981000" cy="635000"/>
          </a:xfrm>
        </p:grpSpPr>
        <p:sp>
          <p:nvSpPr>
            <p:cNvPr id="21" name="Freeform 11">
              <a:extLst>
                <a:ext uri="{FF2B5EF4-FFF2-40B4-BE49-F238E27FC236}">
                  <a16:creationId xmlns:a16="http://schemas.microsoft.com/office/drawing/2014/main" id="{E972A6A9-1C9C-4FE9-89FF-7A52FB318771}"/>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2" name="TextBox 21">
            <a:extLst>
              <a:ext uri="{FF2B5EF4-FFF2-40B4-BE49-F238E27FC236}">
                <a16:creationId xmlns:a16="http://schemas.microsoft.com/office/drawing/2014/main" id="{333A3D47-6338-427B-822B-83AEA926FDCA}"/>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23A46"/>
                </a:solidFill>
                <a:latin typeface="Arial 2"/>
              </a:rPr>
              <a:t>CALIFORNIA</a:t>
            </a:r>
            <a:r>
              <a:rPr lang="en-US" sz="1200">
                <a:solidFill>
                  <a:srgbClr val="343434"/>
                </a:solidFill>
                <a:latin typeface="Arial 2"/>
              </a:rPr>
              <a:t> DEPARTMENT OF DEVELOPMENTAL SERVICES</a:t>
            </a:r>
          </a:p>
        </p:txBody>
      </p:sp>
      <p:sp>
        <p:nvSpPr>
          <p:cNvPr id="23" name="Rectangle 22">
            <a:extLst>
              <a:ext uri="{FF2B5EF4-FFF2-40B4-BE49-F238E27FC236}">
                <a16:creationId xmlns:a16="http://schemas.microsoft.com/office/drawing/2014/main" id="{FE01FA8F-6D36-4901-B17F-1EFB7D727F41}"/>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
        <p:nvSpPr>
          <p:cNvPr id="25" name="Text Placeholder 3">
            <a:extLst>
              <a:ext uri="{FF2B5EF4-FFF2-40B4-BE49-F238E27FC236}">
                <a16:creationId xmlns:a16="http://schemas.microsoft.com/office/drawing/2014/main" id="{DA61BB4D-8194-4D22-A51D-A6C9A9ACF7B2}"/>
              </a:ext>
            </a:extLst>
          </p:cNvPr>
          <p:cNvSpPr>
            <a:spLocks noGrp="1"/>
          </p:cNvSpPr>
          <p:nvPr>
            <p:ph type="body" sz="quarter" idx="30" hasCustomPrompt="1"/>
          </p:nvPr>
        </p:nvSpPr>
        <p:spPr>
          <a:xfrm>
            <a:off x="308041" y="1614395"/>
            <a:ext cx="6155561" cy="3657600"/>
          </a:xfrm>
        </p:spPr>
        <p:txBody>
          <a:bodyPr>
            <a:normAutofit/>
          </a:bodyPr>
          <a:lstStyle>
            <a:lvl1pPr marL="0" indent="0">
              <a:buNone/>
              <a:defRPr lang="en-US" sz="2000" kern="1200" dirty="0" smtClean="0">
                <a:solidFill>
                  <a:schemeClr val="tx1"/>
                </a:solidFill>
                <a:latin typeface="Century Gothic" panose="020B0502020202020204" pitchFamily="34" charset="0"/>
                <a:ea typeface="+mn-ea"/>
                <a:cs typeface="Arial" panose="020B0604020202020204" pitchFamily="34" charset="0"/>
              </a:defRPr>
            </a:lvl1pPr>
          </a:lstStyle>
          <a:p>
            <a:pPr lvl="0"/>
            <a:r>
              <a:rPr lang="en-US"/>
              <a:t>Lorem ipsum dolor sit </a:t>
            </a:r>
            <a:r>
              <a:rPr lang="en-US" err="1"/>
              <a:t>amet</a:t>
            </a:r>
            <a:r>
              <a:rPr lang="en-US"/>
              <a:t>, </a:t>
            </a:r>
            <a:r>
              <a:rPr lang="en-US" err="1"/>
              <a:t>eos</a:t>
            </a:r>
            <a:r>
              <a:rPr lang="en-US"/>
              <a:t> ne </a:t>
            </a:r>
            <a:r>
              <a:rPr lang="en-US" err="1"/>
              <a:t>volutpat</a:t>
            </a:r>
            <a:r>
              <a:rPr lang="en-US"/>
              <a:t> </a:t>
            </a:r>
            <a:r>
              <a:rPr lang="en-US" err="1"/>
              <a:t>conclusionemque</a:t>
            </a:r>
            <a:r>
              <a:rPr lang="en-US"/>
              <a:t>, </a:t>
            </a:r>
            <a:r>
              <a:rPr lang="en-US" err="1"/>
              <a:t>ut</a:t>
            </a:r>
            <a:r>
              <a:rPr lang="en-US"/>
              <a:t> cum dicta </a:t>
            </a:r>
            <a:r>
              <a:rPr lang="en-US" err="1"/>
              <a:t>ignota</a:t>
            </a:r>
            <a:r>
              <a:rPr lang="en-US"/>
              <a:t> </a:t>
            </a:r>
            <a:r>
              <a:rPr lang="en-US" err="1"/>
              <a:t>iisque</a:t>
            </a:r>
            <a:r>
              <a:rPr lang="en-US"/>
              <a:t>, has omnium </a:t>
            </a:r>
            <a:r>
              <a:rPr lang="en-US" err="1"/>
              <a:t>utamur</a:t>
            </a:r>
            <a:r>
              <a:rPr lang="en-US"/>
              <a:t> </a:t>
            </a:r>
            <a:r>
              <a:rPr lang="en-US" err="1"/>
              <a:t>docendi</a:t>
            </a:r>
            <a:r>
              <a:rPr lang="en-US"/>
              <a:t> </a:t>
            </a:r>
            <a:r>
              <a:rPr lang="en-US" err="1"/>
              <a:t>ei</a:t>
            </a:r>
            <a:r>
              <a:rPr lang="en-US"/>
              <a:t>. .</a:t>
            </a:r>
          </a:p>
          <a:p>
            <a:pPr lvl="0"/>
            <a:r>
              <a:rPr lang="en-US" err="1"/>
              <a:t>Exerci</a:t>
            </a:r>
            <a:r>
              <a:rPr lang="en-US"/>
              <a:t> </a:t>
            </a:r>
            <a:r>
              <a:rPr lang="en-US" err="1"/>
              <a:t>appareat</a:t>
            </a:r>
            <a:r>
              <a:rPr lang="en-US"/>
              <a:t> </a:t>
            </a:r>
            <a:r>
              <a:rPr lang="en-US" err="1"/>
              <a:t>vix</a:t>
            </a:r>
            <a:r>
              <a:rPr lang="en-US"/>
              <a:t> </a:t>
            </a:r>
            <a:r>
              <a:rPr lang="en-US" err="1"/>
              <a:t>ut</a:t>
            </a:r>
            <a:r>
              <a:rPr lang="en-US"/>
              <a:t>, </a:t>
            </a:r>
            <a:r>
              <a:rPr lang="en-US" err="1"/>
              <a:t>quodsi</a:t>
            </a:r>
            <a:r>
              <a:rPr lang="en-US"/>
              <a:t> </a:t>
            </a:r>
            <a:r>
              <a:rPr lang="en-US" err="1"/>
              <a:t>commodo</a:t>
            </a:r>
            <a:r>
              <a:rPr lang="en-US"/>
              <a:t> </a:t>
            </a:r>
            <a:r>
              <a:rPr lang="en-US" err="1"/>
              <a:t>facilisi</a:t>
            </a:r>
            <a:r>
              <a:rPr lang="en-US"/>
              <a:t> cu </a:t>
            </a:r>
            <a:r>
              <a:rPr lang="en-US" err="1"/>
              <a:t>pri</a:t>
            </a:r>
            <a:r>
              <a:rPr lang="en-US"/>
              <a:t>, quo at </a:t>
            </a:r>
            <a:r>
              <a:rPr lang="en-US" err="1"/>
              <a:t>audiam</a:t>
            </a:r>
            <a:r>
              <a:rPr lang="en-US"/>
              <a:t> </a:t>
            </a:r>
            <a:r>
              <a:rPr lang="en-US" err="1"/>
              <a:t>commodo</a:t>
            </a:r>
            <a:r>
              <a:rPr lang="en-US"/>
              <a:t>. Illum minim </a:t>
            </a:r>
            <a:r>
              <a:rPr lang="en-US" err="1"/>
              <a:t>ea</a:t>
            </a:r>
            <a:r>
              <a:rPr lang="en-US"/>
              <a:t> </a:t>
            </a:r>
            <a:r>
              <a:rPr lang="en-US" err="1"/>
              <a:t>mel</a:t>
            </a:r>
            <a:r>
              <a:rPr lang="en-US"/>
              <a:t>, duo </a:t>
            </a:r>
            <a:r>
              <a:rPr lang="en-US" err="1"/>
              <a:t>ea</a:t>
            </a:r>
            <a:r>
              <a:rPr lang="en-US"/>
              <a:t> </a:t>
            </a:r>
            <a:r>
              <a:rPr lang="en-US" err="1"/>
              <a:t>elitr</a:t>
            </a:r>
            <a:r>
              <a:rPr lang="en-US"/>
              <a:t> </a:t>
            </a:r>
            <a:r>
              <a:rPr lang="en-US" err="1"/>
              <a:t>vituperatoribus</a:t>
            </a:r>
            <a:r>
              <a:rPr lang="en-US"/>
              <a:t>. Vim ne </a:t>
            </a:r>
            <a:r>
              <a:rPr lang="en-US" err="1"/>
              <a:t>velit</a:t>
            </a:r>
            <a:r>
              <a:rPr lang="en-US"/>
              <a:t> </a:t>
            </a:r>
            <a:r>
              <a:rPr lang="en-US" err="1"/>
              <a:t>omnes</a:t>
            </a:r>
            <a:r>
              <a:rPr lang="en-US"/>
              <a:t> </a:t>
            </a:r>
            <a:r>
              <a:rPr lang="en-US" err="1"/>
              <a:t>facilisis</a:t>
            </a:r>
            <a:r>
              <a:rPr lang="en-US"/>
              <a:t>. Per choro </a:t>
            </a:r>
            <a:r>
              <a:rPr lang="en-US" err="1"/>
              <a:t>ponderum</a:t>
            </a:r>
            <a:r>
              <a:rPr lang="en-US"/>
              <a:t> </a:t>
            </a:r>
            <a:r>
              <a:rPr lang="en-US" err="1"/>
              <a:t>urbanitas</a:t>
            </a:r>
            <a:r>
              <a:rPr lang="en-US"/>
              <a:t> ne, et sea </a:t>
            </a:r>
            <a:r>
              <a:rPr lang="en-US" err="1"/>
              <a:t>putent</a:t>
            </a:r>
            <a:r>
              <a:rPr lang="en-US"/>
              <a:t> </a:t>
            </a:r>
            <a:r>
              <a:rPr lang="en-US" err="1"/>
              <a:t>appetere</a:t>
            </a:r>
            <a:r>
              <a:rPr lang="en-US"/>
              <a:t>. </a:t>
            </a:r>
            <a:r>
              <a:rPr lang="en-US" err="1"/>
              <a:t>Usu</a:t>
            </a:r>
            <a:r>
              <a:rPr lang="en-US"/>
              <a:t> </a:t>
            </a:r>
            <a:r>
              <a:rPr lang="en-US" err="1"/>
              <a:t>probo</a:t>
            </a:r>
            <a:r>
              <a:rPr lang="en-US"/>
              <a:t> </a:t>
            </a:r>
            <a:r>
              <a:rPr lang="en-US" err="1"/>
              <a:t>propriae</a:t>
            </a:r>
            <a:r>
              <a:rPr lang="en-US"/>
              <a:t> </a:t>
            </a:r>
            <a:r>
              <a:rPr lang="en-US" err="1"/>
              <a:t>rationibus</a:t>
            </a:r>
            <a:r>
              <a:rPr lang="en-US"/>
              <a:t> in, no his </a:t>
            </a:r>
            <a:r>
              <a:rPr lang="en-US" err="1"/>
              <a:t>wisi</a:t>
            </a:r>
            <a:r>
              <a:rPr lang="en-US"/>
              <a:t> </a:t>
            </a:r>
            <a:r>
              <a:rPr lang="en-US" err="1"/>
              <a:t>feugiat</a:t>
            </a:r>
            <a:r>
              <a:rPr lang="en-US"/>
              <a:t> </a:t>
            </a:r>
            <a:r>
              <a:rPr lang="en-US" err="1"/>
              <a:t>apeirian</a:t>
            </a:r>
            <a:r>
              <a:rPr lang="en-US"/>
              <a:t>.</a:t>
            </a:r>
          </a:p>
          <a:p>
            <a:pPr lvl="0"/>
            <a:r>
              <a:rPr lang="en-US" err="1"/>
              <a:t>Te</a:t>
            </a:r>
            <a:r>
              <a:rPr lang="en-US"/>
              <a:t> </a:t>
            </a:r>
            <a:r>
              <a:rPr lang="en-US" err="1"/>
              <a:t>integre</a:t>
            </a:r>
            <a:r>
              <a:rPr lang="en-US"/>
              <a:t> </a:t>
            </a:r>
            <a:r>
              <a:rPr lang="en-US" err="1"/>
              <a:t>sanctus</a:t>
            </a:r>
            <a:r>
              <a:rPr lang="en-US"/>
              <a:t> </a:t>
            </a:r>
            <a:r>
              <a:rPr lang="en-US" err="1"/>
              <a:t>elaboraret</a:t>
            </a:r>
            <a:r>
              <a:rPr lang="en-US"/>
              <a:t> </a:t>
            </a:r>
            <a:r>
              <a:rPr lang="en-US" err="1"/>
              <a:t>ius</a:t>
            </a:r>
            <a:r>
              <a:rPr lang="en-US"/>
              <a:t>. </a:t>
            </a:r>
            <a:r>
              <a:rPr lang="en-US" err="1"/>
              <a:t>Aliquam</a:t>
            </a:r>
            <a:r>
              <a:rPr lang="en-US"/>
              <a:t> </a:t>
            </a:r>
            <a:r>
              <a:rPr lang="en-US" err="1"/>
              <a:t>dissentiet</a:t>
            </a:r>
            <a:r>
              <a:rPr lang="en-US"/>
              <a:t> </a:t>
            </a:r>
            <a:r>
              <a:rPr lang="en-US" err="1"/>
              <a:t>eos</a:t>
            </a:r>
            <a:r>
              <a:rPr lang="en-US"/>
              <a:t> et. Brute </a:t>
            </a:r>
            <a:r>
              <a:rPr lang="en-US" err="1"/>
              <a:t>verterem</a:t>
            </a:r>
            <a:r>
              <a:rPr lang="en-US"/>
              <a:t> </a:t>
            </a:r>
            <a:r>
              <a:rPr lang="en-US" err="1"/>
              <a:t>eu</a:t>
            </a:r>
            <a:r>
              <a:rPr lang="en-US"/>
              <a:t> sed, vis </a:t>
            </a:r>
            <a:r>
              <a:rPr lang="en-US" err="1"/>
              <a:t>suscipit</a:t>
            </a:r>
            <a:r>
              <a:rPr lang="en-US"/>
              <a:t> </a:t>
            </a:r>
            <a:r>
              <a:rPr lang="en-US" err="1"/>
              <a:t>scribentur</a:t>
            </a:r>
            <a:r>
              <a:rPr lang="en-US"/>
              <a:t> ex. An </a:t>
            </a:r>
            <a:r>
              <a:rPr lang="en-US" err="1"/>
              <a:t>iudico</a:t>
            </a:r>
            <a:r>
              <a:rPr lang="en-US"/>
              <a:t> </a:t>
            </a:r>
            <a:r>
              <a:rPr lang="en-US" err="1"/>
              <a:t>tamquam</a:t>
            </a:r>
            <a:r>
              <a:rPr lang="en-US"/>
              <a:t> </a:t>
            </a:r>
            <a:r>
              <a:rPr lang="en-US" err="1"/>
              <a:t>est</a:t>
            </a:r>
            <a:r>
              <a:rPr lang="en-US"/>
              <a:t>, vim </a:t>
            </a:r>
            <a:r>
              <a:rPr lang="en-US" err="1"/>
              <a:t>cibo</a:t>
            </a:r>
            <a:r>
              <a:rPr lang="en-US"/>
              <a:t> </a:t>
            </a:r>
            <a:r>
              <a:rPr lang="en-US" err="1"/>
              <a:t>nonumes</a:t>
            </a:r>
            <a:r>
              <a:rPr lang="en-US"/>
              <a:t> </a:t>
            </a:r>
            <a:r>
              <a:rPr lang="en-US" err="1"/>
              <a:t>periculis</a:t>
            </a:r>
            <a:r>
              <a:rPr lang="en-US"/>
              <a:t> </a:t>
            </a:r>
            <a:r>
              <a:rPr lang="en-US" err="1"/>
              <a:t>ut.</a:t>
            </a:r>
            <a:r>
              <a:rPr lang="en-US"/>
              <a:t> </a:t>
            </a:r>
            <a:r>
              <a:rPr lang="en-US" err="1"/>
              <a:t>Nec</a:t>
            </a:r>
            <a:r>
              <a:rPr lang="en-US"/>
              <a:t> </a:t>
            </a:r>
            <a:r>
              <a:rPr lang="en-US" err="1"/>
              <a:t>denique</a:t>
            </a:r>
            <a:r>
              <a:rPr lang="en-US"/>
              <a:t> </a:t>
            </a:r>
            <a:r>
              <a:rPr lang="en-US" err="1"/>
              <a:t>ocurreret</a:t>
            </a:r>
            <a:r>
              <a:rPr lang="en-US"/>
              <a:t> </a:t>
            </a:r>
            <a:r>
              <a:rPr lang="en-US" err="1"/>
              <a:t>eu</a:t>
            </a:r>
            <a:r>
              <a:rPr lang="en-US"/>
              <a:t>, </a:t>
            </a:r>
            <a:r>
              <a:rPr lang="en-US" err="1"/>
              <a:t>errem</a:t>
            </a:r>
            <a:r>
              <a:rPr lang="en-US"/>
              <a:t> </a:t>
            </a:r>
            <a:r>
              <a:rPr lang="en-US" err="1"/>
              <a:t>splendide</a:t>
            </a:r>
            <a:r>
              <a:rPr lang="en-US"/>
              <a:t> </a:t>
            </a:r>
            <a:r>
              <a:rPr lang="en-US" err="1"/>
              <a:t>consectetuer</a:t>
            </a:r>
            <a:r>
              <a:rPr lang="en-US"/>
              <a:t> id </a:t>
            </a:r>
            <a:r>
              <a:rPr lang="en-US" err="1"/>
              <a:t>mei</a:t>
            </a:r>
            <a:r>
              <a:rPr lang="en-US"/>
              <a:t>.</a:t>
            </a:r>
          </a:p>
          <a:p>
            <a:pPr lvl="0"/>
            <a:endParaRPr lang="en-US"/>
          </a:p>
        </p:txBody>
      </p:sp>
      <p:sp>
        <p:nvSpPr>
          <p:cNvPr id="13" name="Picture Placeholder 2">
            <a:extLst>
              <a:ext uri="{FF2B5EF4-FFF2-40B4-BE49-F238E27FC236}">
                <a16:creationId xmlns:a16="http://schemas.microsoft.com/office/drawing/2014/main" id="{16BFCFDD-1699-46D7-8F11-537EAEA9FC14}"/>
              </a:ext>
            </a:extLst>
          </p:cNvPr>
          <p:cNvSpPr>
            <a:spLocks noGrp="1"/>
          </p:cNvSpPr>
          <p:nvPr>
            <p:ph type="pic" sz="quarter" idx="33"/>
          </p:nvPr>
        </p:nvSpPr>
        <p:spPr>
          <a:xfrm>
            <a:off x="7219053" y="1614395"/>
            <a:ext cx="3960481" cy="3850502"/>
          </a:xfrm>
          <a:prstGeom prst="flowChartConnector">
            <a:avLst/>
          </a:prstGeom>
        </p:spPr>
        <p:txBody>
          <a:bodyPr/>
          <a:lstStyle>
            <a:lvl1pPr marL="0" indent="0">
              <a:buNone/>
              <a:defRPr/>
            </a:lvl1pPr>
          </a:lstStyle>
          <a:p>
            <a:r>
              <a:rPr lang="en-US"/>
              <a:t>Click icon to add picture</a:t>
            </a:r>
          </a:p>
        </p:txBody>
      </p:sp>
      <p:sp>
        <p:nvSpPr>
          <p:cNvPr id="14" name="Text Placeholder 2">
            <a:extLst>
              <a:ext uri="{FF2B5EF4-FFF2-40B4-BE49-F238E27FC236}">
                <a16:creationId xmlns:a16="http://schemas.microsoft.com/office/drawing/2014/main" id="{87641CC2-F6B1-4D9A-BAD7-9C85E1C6A872}"/>
              </a:ext>
            </a:extLst>
          </p:cNvPr>
          <p:cNvSpPr>
            <a:spLocks noGrp="1"/>
          </p:cNvSpPr>
          <p:nvPr>
            <p:ph type="body" sz="quarter" idx="38" hasCustomPrompt="1"/>
          </p:nvPr>
        </p:nvSpPr>
        <p:spPr>
          <a:xfrm>
            <a:off x="308041" y="292548"/>
            <a:ext cx="6155561" cy="358775"/>
          </a:xfrm>
        </p:spPr>
        <p:txBody>
          <a:bodyPr>
            <a:noAutofit/>
          </a:bodyPr>
          <a:lstStyle>
            <a:lvl1pPr marL="0" indent="0" algn="l" defTabSz="342900" rtl="0" eaLnBrk="1" latinLnBrk="0" hangingPunct="1">
              <a:lnSpc>
                <a:spcPts val="2100"/>
              </a:lnSpc>
              <a:buNone/>
              <a:defRPr lang="en-US" sz="2800" kern="1200" dirty="0">
                <a:solidFill>
                  <a:schemeClr val="bg1"/>
                </a:solidFill>
                <a:latin typeface="Century Gothic" panose="020B0502020202020204" pitchFamily="34" charset="0"/>
                <a:ea typeface="+mn-ea"/>
                <a:cs typeface="Arial" panose="020B0604020202020204" pitchFamily="34" charset="0"/>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Tree>
    <p:extLst>
      <p:ext uri="{BB962C8B-B14F-4D97-AF65-F5344CB8AC3E}">
        <p14:creationId xmlns:p14="http://schemas.microsoft.com/office/powerpoint/2010/main" val="673847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raphic &amp; Content Left">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292F0DDB-8FC4-437C-B073-B3A6BCBE98D6}"/>
              </a:ext>
            </a:extLst>
          </p:cNvPr>
          <p:cNvSpPr/>
          <p:nvPr userDrawn="1"/>
        </p:nvSpPr>
        <p:spPr>
          <a:xfrm>
            <a:off x="0" y="1890292"/>
            <a:ext cx="7823200" cy="45719"/>
          </a:xfrm>
          <a:prstGeom prst="rect">
            <a:avLst/>
          </a:prstGeom>
          <a:solidFill>
            <a:schemeClr val="accent4"/>
          </a:solidFill>
        </p:spPr>
      </p:sp>
      <p:grpSp>
        <p:nvGrpSpPr>
          <p:cNvPr id="16" name="Group 12">
            <a:extLst>
              <a:ext uri="{FF2B5EF4-FFF2-40B4-BE49-F238E27FC236}">
                <a16:creationId xmlns:a16="http://schemas.microsoft.com/office/drawing/2014/main" id="{448FAF34-1F5F-40B4-9917-1470F896341C}"/>
              </a:ext>
            </a:extLst>
          </p:cNvPr>
          <p:cNvGrpSpPr>
            <a:grpSpLocks noChangeAspect="1"/>
          </p:cNvGrpSpPr>
          <p:nvPr userDrawn="1"/>
        </p:nvGrpSpPr>
        <p:grpSpPr>
          <a:xfrm>
            <a:off x="11312538" y="5964804"/>
            <a:ext cx="481368" cy="479250"/>
            <a:chOff x="0" y="0"/>
            <a:chExt cx="6350000" cy="6350000"/>
          </a:xfrm>
        </p:grpSpPr>
        <p:sp>
          <p:nvSpPr>
            <p:cNvPr id="17" name="Freeform 13">
              <a:extLst>
                <a:ext uri="{FF2B5EF4-FFF2-40B4-BE49-F238E27FC236}">
                  <a16:creationId xmlns:a16="http://schemas.microsoft.com/office/drawing/2014/main" id="{EBD180EB-5F6F-4E80-B56E-75508D63837E}"/>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20" name="Group 10">
            <a:extLst>
              <a:ext uri="{FF2B5EF4-FFF2-40B4-BE49-F238E27FC236}">
                <a16:creationId xmlns:a16="http://schemas.microsoft.com/office/drawing/2014/main" id="{81887B64-160B-4D00-B3DC-532856057DCD}"/>
              </a:ext>
            </a:extLst>
          </p:cNvPr>
          <p:cNvGrpSpPr/>
          <p:nvPr userDrawn="1"/>
        </p:nvGrpSpPr>
        <p:grpSpPr>
          <a:xfrm flipV="1">
            <a:off x="0" y="6204429"/>
            <a:ext cx="11312538" cy="45719"/>
            <a:chOff x="0" y="0"/>
            <a:chExt cx="101981000" cy="635000"/>
          </a:xfrm>
        </p:grpSpPr>
        <p:sp>
          <p:nvSpPr>
            <p:cNvPr id="21" name="Freeform 11">
              <a:extLst>
                <a:ext uri="{FF2B5EF4-FFF2-40B4-BE49-F238E27FC236}">
                  <a16:creationId xmlns:a16="http://schemas.microsoft.com/office/drawing/2014/main" id="{E972A6A9-1C9C-4FE9-89FF-7A52FB318771}"/>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2" name="TextBox 21">
            <a:extLst>
              <a:ext uri="{FF2B5EF4-FFF2-40B4-BE49-F238E27FC236}">
                <a16:creationId xmlns:a16="http://schemas.microsoft.com/office/drawing/2014/main" id="{333A3D47-6338-427B-822B-83AEA926FDCA}"/>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23A46"/>
                </a:solidFill>
                <a:latin typeface="Arial 2"/>
              </a:rPr>
              <a:t>CALIFORNIA</a:t>
            </a:r>
            <a:r>
              <a:rPr lang="en-US" sz="1200">
                <a:solidFill>
                  <a:srgbClr val="343434"/>
                </a:solidFill>
                <a:latin typeface="Arial 2"/>
              </a:rPr>
              <a:t> DEPARTMENT OF DEVELOPMENTAL SERVICES</a:t>
            </a:r>
          </a:p>
        </p:txBody>
      </p:sp>
      <p:sp>
        <p:nvSpPr>
          <p:cNvPr id="23" name="Rectangle 22">
            <a:extLst>
              <a:ext uri="{FF2B5EF4-FFF2-40B4-BE49-F238E27FC236}">
                <a16:creationId xmlns:a16="http://schemas.microsoft.com/office/drawing/2014/main" id="{FE01FA8F-6D36-4901-B17F-1EFB7D727F41}"/>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
        <p:nvSpPr>
          <p:cNvPr id="25" name="Text Placeholder 3">
            <a:extLst>
              <a:ext uri="{FF2B5EF4-FFF2-40B4-BE49-F238E27FC236}">
                <a16:creationId xmlns:a16="http://schemas.microsoft.com/office/drawing/2014/main" id="{DA61BB4D-8194-4D22-A51D-A6C9A9ACF7B2}"/>
              </a:ext>
            </a:extLst>
          </p:cNvPr>
          <p:cNvSpPr>
            <a:spLocks noGrp="1"/>
          </p:cNvSpPr>
          <p:nvPr>
            <p:ph type="body" sz="quarter" idx="30" hasCustomPrompt="1"/>
          </p:nvPr>
        </p:nvSpPr>
        <p:spPr>
          <a:xfrm>
            <a:off x="308040" y="2162171"/>
            <a:ext cx="6155561" cy="3657600"/>
          </a:xfrm>
        </p:spPr>
        <p:txBody>
          <a:bodyPr>
            <a:normAutofit/>
          </a:bodyPr>
          <a:lstStyle>
            <a:lvl1pPr marL="0" indent="0">
              <a:buNone/>
              <a:defRPr lang="en-US" sz="2000" kern="1200" dirty="0" smtClean="0">
                <a:solidFill>
                  <a:schemeClr val="tx1"/>
                </a:solidFill>
                <a:latin typeface="Century Gothic" panose="020B0502020202020204" pitchFamily="34" charset="0"/>
                <a:ea typeface="+mn-ea"/>
                <a:cs typeface="Arial" panose="020B0604020202020204" pitchFamily="34" charset="0"/>
              </a:defRPr>
            </a:lvl1pPr>
          </a:lstStyle>
          <a:p>
            <a:pPr lvl="0"/>
            <a:r>
              <a:rPr lang="en-US"/>
              <a:t>Lorem ipsum dolor sit </a:t>
            </a:r>
            <a:r>
              <a:rPr lang="en-US" err="1"/>
              <a:t>amet</a:t>
            </a:r>
            <a:r>
              <a:rPr lang="en-US"/>
              <a:t>, </a:t>
            </a:r>
            <a:r>
              <a:rPr lang="en-US" err="1"/>
              <a:t>eos</a:t>
            </a:r>
            <a:r>
              <a:rPr lang="en-US"/>
              <a:t> ne </a:t>
            </a:r>
            <a:r>
              <a:rPr lang="en-US" err="1"/>
              <a:t>volutpat</a:t>
            </a:r>
            <a:r>
              <a:rPr lang="en-US"/>
              <a:t> </a:t>
            </a:r>
            <a:r>
              <a:rPr lang="en-US" err="1"/>
              <a:t>conclusionemque</a:t>
            </a:r>
            <a:r>
              <a:rPr lang="en-US"/>
              <a:t>, </a:t>
            </a:r>
            <a:r>
              <a:rPr lang="en-US" err="1"/>
              <a:t>ut</a:t>
            </a:r>
            <a:r>
              <a:rPr lang="en-US"/>
              <a:t> cum dicta </a:t>
            </a:r>
            <a:r>
              <a:rPr lang="en-US" err="1"/>
              <a:t>ignota</a:t>
            </a:r>
            <a:r>
              <a:rPr lang="en-US"/>
              <a:t> </a:t>
            </a:r>
            <a:r>
              <a:rPr lang="en-US" err="1"/>
              <a:t>iisque</a:t>
            </a:r>
            <a:r>
              <a:rPr lang="en-US"/>
              <a:t>, has omnium </a:t>
            </a:r>
            <a:r>
              <a:rPr lang="en-US" err="1"/>
              <a:t>utamur</a:t>
            </a:r>
            <a:r>
              <a:rPr lang="en-US"/>
              <a:t> </a:t>
            </a:r>
            <a:r>
              <a:rPr lang="en-US" err="1"/>
              <a:t>docendi</a:t>
            </a:r>
            <a:r>
              <a:rPr lang="en-US"/>
              <a:t> </a:t>
            </a:r>
            <a:r>
              <a:rPr lang="en-US" err="1"/>
              <a:t>ei</a:t>
            </a:r>
            <a:r>
              <a:rPr lang="en-US"/>
              <a:t>. .</a:t>
            </a:r>
          </a:p>
          <a:p>
            <a:pPr lvl="0"/>
            <a:r>
              <a:rPr lang="en-US" err="1"/>
              <a:t>Exerci</a:t>
            </a:r>
            <a:r>
              <a:rPr lang="en-US"/>
              <a:t> </a:t>
            </a:r>
            <a:r>
              <a:rPr lang="en-US" err="1"/>
              <a:t>appareat</a:t>
            </a:r>
            <a:r>
              <a:rPr lang="en-US"/>
              <a:t> </a:t>
            </a:r>
            <a:r>
              <a:rPr lang="en-US" err="1"/>
              <a:t>vix</a:t>
            </a:r>
            <a:r>
              <a:rPr lang="en-US"/>
              <a:t> </a:t>
            </a:r>
            <a:r>
              <a:rPr lang="en-US" err="1"/>
              <a:t>ut</a:t>
            </a:r>
            <a:r>
              <a:rPr lang="en-US"/>
              <a:t>, </a:t>
            </a:r>
            <a:r>
              <a:rPr lang="en-US" err="1"/>
              <a:t>quodsi</a:t>
            </a:r>
            <a:r>
              <a:rPr lang="en-US"/>
              <a:t> </a:t>
            </a:r>
            <a:r>
              <a:rPr lang="en-US" err="1"/>
              <a:t>commodo</a:t>
            </a:r>
            <a:r>
              <a:rPr lang="en-US"/>
              <a:t> </a:t>
            </a:r>
            <a:r>
              <a:rPr lang="en-US" err="1"/>
              <a:t>facilisi</a:t>
            </a:r>
            <a:r>
              <a:rPr lang="en-US"/>
              <a:t> cu </a:t>
            </a:r>
            <a:r>
              <a:rPr lang="en-US" err="1"/>
              <a:t>pri</a:t>
            </a:r>
            <a:r>
              <a:rPr lang="en-US"/>
              <a:t>, quo at </a:t>
            </a:r>
            <a:r>
              <a:rPr lang="en-US" err="1"/>
              <a:t>audiam</a:t>
            </a:r>
            <a:r>
              <a:rPr lang="en-US"/>
              <a:t> </a:t>
            </a:r>
            <a:r>
              <a:rPr lang="en-US" err="1"/>
              <a:t>commodo</a:t>
            </a:r>
            <a:r>
              <a:rPr lang="en-US"/>
              <a:t>. Illum minim </a:t>
            </a:r>
            <a:r>
              <a:rPr lang="en-US" err="1"/>
              <a:t>ea</a:t>
            </a:r>
            <a:r>
              <a:rPr lang="en-US"/>
              <a:t> </a:t>
            </a:r>
            <a:r>
              <a:rPr lang="en-US" err="1"/>
              <a:t>mel</a:t>
            </a:r>
            <a:r>
              <a:rPr lang="en-US"/>
              <a:t>, duo </a:t>
            </a:r>
            <a:r>
              <a:rPr lang="en-US" err="1"/>
              <a:t>ea</a:t>
            </a:r>
            <a:r>
              <a:rPr lang="en-US"/>
              <a:t> </a:t>
            </a:r>
            <a:r>
              <a:rPr lang="en-US" err="1"/>
              <a:t>elitr</a:t>
            </a:r>
            <a:r>
              <a:rPr lang="en-US"/>
              <a:t> </a:t>
            </a:r>
            <a:r>
              <a:rPr lang="en-US" err="1"/>
              <a:t>vituperatoribus</a:t>
            </a:r>
            <a:r>
              <a:rPr lang="en-US"/>
              <a:t>. Vim ne </a:t>
            </a:r>
            <a:r>
              <a:rPr lang="en-US" err="1"/>
              <a:t>velit</a:t>
            </a:r>
            <a:r>
              <a:rPr lang="en-US"/>
              <a:t> </a:t>
            </a:r>
            <a:r>
              <a:rPr lang="en-US" err="1"/>
              <a:t>omnes</a:t>
            </a:r>
            <a:r>
              <a:rPr lang="en-US"/>
              <a:t> </a:t>
            </a:r>
            <a:r>
              <a:rPr lang="en-US" err="1"/>
              <a:t>facilisis</a:t>
            </a:r>
            <a:r>
              <a:rPr lang="en-US"/>
              <a:t>. Per choro </a:t>
            </a:r>
            <a:r>
              <a:rPr lang="en-US" err="1"/>
              <a:t>ponderum</a:t>
            </a:r>
            <a:r>
              <a:rPr lang="en-US"/>
              <a:t> </a:t>
            </a:r>
            <a:r>
              <a:rPr lang="en-US" err="1"/>
              <a:t>urbanitas</a:t>
            </a:r>
            <a:r>
              <a:rPr lang="en-US"/>
              <a:t> ne, et sea </a:t>
            </a:r>
            <a:r>
              <a:rPr lang="en-US" err="1"/>
              <a:t>putent</a:t>
            </a:r>
            <a:r>
              <a:rPr lang="en-US"/>
              <a:t> </a:t>
            </a:r>
            <a:r>
              <a:rPr lang="en-US" err="1"/>
              <a:t>appetere</a:t>
            </a:r>
            <a:r>
              <a:rPr lang="en-US"/>
              <a:t>. </a:t>
            </a:r>
            <a:r>
              <a:rPr lang="en-US" err="1"/>
              <a:t>Usu</a:t>
            </a:r>
            <a:r>
              <a:rPr lang="en-US"/>
              <a:t> </a:t>
            </a:r>
            <a:r>
              <a:rPr lang="en-US" err="1"/>
              <a:t>probo</a:t>
            </a:r>
            <a:r>
              <a:rPr lang="en-US"/>
              <a:t> </a:t>
            </a:r>
            <a:r>
              <a:rPr lang="en-US" err="1"/>
              <a:t>propriae</a:t>
            </a:r>
            <a:r>
              <a:rPr lang="en-US"/>
              <a:t> </a:t>
            </a:r>
            <a:r>
              <a:rPr lang="en-US" err="1"/>
              <a:t>rationibus</a:t>
            </a:r>
            <a:r>
              <a:rPr lang="en-US"/>
              <a:t> in, no his </a:t>
            </a:r>
            <a:r>
              <a:rPr lang="en-US" err="1"/>
              <a:t>wisi</a:t>
            </a:r>
            <a:r>
              <a:rPr lang="en-US"/>
              <a:t> </a:t>
            </a:r>
            <a:r>
              <a:rPr lang="en-US" err="1"/>
              <a:t>feugiat</a:t>
            </a:r>
            <a:r>
              <a:rPr lang="en-US"/>
              <a:t> </a:t>
            </a:r>
            <a:r>
              <a:rPr lang="en-US" err="1"/>
              <a:t>apeirian</a:t>
            </a:r>
            <a:r>
              <a:rPr lang="en-US"/>
              <a:t>.</a:t>
            </a:r>
          </a:p>
        </p:txBody>
      </p:sp>
      <p:sp>
        <p:nvSpPr>
          <p:cNvPr id="12" name="Text Placeholder 2">
            <a:extLst>
              <a:ext uri="{FF2B5EF4-FFF2-40B4-BE49-F238E27FC236}">
                <a16:creationId xmlns:a16="http://schemas.microsoft.com/office/drawing/2014/main" id="{CC5306B8-B12F-4F0C-8031-19744B8E5517}"/>
              </a:ext>
            </a:extLst>
          </p:cNvPr>
          <p:cNvSpPr>
            <a:spLocks noGrp="1"/>
          </p:cNvSpPr>
          <p:nvPr>
            <p:ph type="body" sz="quarter" idx="36" hasCustomPrompt="1"/>
          </p:nvPr>
        </p:nvSpPr>
        <p:spPr>
          <a:xfrm>
            <a:off x="308041" y="1450635"/>
            <a:ext cx="6155561" cy="358775"/>
          </a:xfrm>
        </p:spPr>
        <p:txBody>
          <a:bodyPr>
            <a:noAutofit/>
          </a:bodyPr>
          <a:lstStyle>
            <a:lvl1pPr marL="0" indent="0" algn="l" defTabSz="342900" rtl="0" eaLnBrk="1" latinLnBrk="0" hangingPunct="1">
              <a:lnSpc>
                <a:spcPts val="2100"/>
              </a:lnSpc>
              <a:buNone/>
              <a:defRPr lang="en-US" sz="2800" kern="1200" dirty="0">
                <a:solidFill>
                  <a:schemeClr val="tx1"/>
                </a:solidFill>
                <a:latin typeface="Century Gothic" panose="020B0502020202020204" pitchFamily="34" charset="0"/>
                <a:ea typeface="+mn-ea"/>
                <a:cs typeface="Arial" panose="020B0604020202020204" pitchFamily="34" charset="0"/>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
        <p:nvSpPr>
          <p:cNvPr id="13" name="Picture Placeholder 2">
            <a:extLst>
              <a:ext uri="{FF2B5EF4-FFF2-40B4-BE49-F238E27FC236}">
                <a16:creationId xmlns:a16="http://schemas.microsoft.com/office/drawing/2014/main" id="{16BFCFDD-1699-46D7-8F11-537EAEA9FC14}"/>
              </a:ext>
            </a:extLst>
          </p:cNvPr>
          <p:cNvSpPr>
            <a:spLocks noGrp="1"/>
          </p:cNvSpPr>
          <p:nvPr>
            <p:ph type="pic" sz="quarter" idx="33"/>
          </p:nvPr>
        </p:nvSpPr>
        <p:spPr>
          <a:xfrm>
            <a:off x="7234956" y="2113918"/>
            <a:ext cx="3960481" cy="3850502"/>
          </a:xfrm>
          <a:prstGeom prst="flowChartConnector">
            <a:avLst/>
          </a:prstGeo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2250921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785232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021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90552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8/22/2022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34267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8/22/2022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71046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8/22/2022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97883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1349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8/22/2022</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5120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6FA2B21-3FCD-4721-B95C-427943F61125}" type="datetime1">
              <a:rPr lang="en-US" smtClean="0"/>
              <a:t>8/22/2022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4B7E4EF-A1BD-40F4-AB7B-04F084DD991D}"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071472"/>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674" r:id="rId14"/>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jpeg"/><Relationship Id="rId7" Type="http://schemas.openxmlformats.org/officeDocument/2006/relationships/diagramColors" Target="../diagrams/colors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jpeg"/><Relationship Id="rId7" Type="http://schemas.openxmlformats.org/officeDocument/2006/relationships/diagramColors" Target="../diagrams/colors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jpeg"/><Relationship Id="rId7" Type="http://schemas.openxmlformats.org/officeDocument/2006/relationships/diagramColors" Target="../diagrams/colors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jpeg"/><Relationship Id="rId7" Type="http://schemas.openxmlformats.org/officeDocument/2006/relationships/diagramColors" Target="../diagrams/colors10.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1.png"/><Relationship Id="rId7" Type="http://schemas.openxmlformats.org/officeDocument/2006/relationships/diagramColors" Target="../diagrams/colors11.xm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9.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jpeg"/><Relationship Id="rId7" Type="http://schemas.openxmlformats.org/officeDocument/2006/relationships/diagramColors" Target="../diagrams/colors1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jpeg"/><Relationship Id="rId7" Type="http://schemas.openxmlformats.org/officeDocument/2006/relationships/diagramColors" Target="../diagrams/colors1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e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jpe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jpe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california">
            <a:extLst>
              <a:ext uri="{FF2B5EF4-FFF2-40B4-BE49-F238E27FC236}">
                <a16:creationId xmlns:a16="http://schemas.microsoft.com/office/drawing/2014/main" id="{B62B7CE7-BFBD-45E9-9694-CBBD3D387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209201" cy="81246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206244"/>
            <a:ext cx="4775075" cy="1630907"/>
          </a:xfrm>
        </p:spPr>
        <p:txBody>
          <a:bodyPr>
            <a:normAutofit fontScale="90000"/>
          </a:bodyPr>
          <a:lstStyle/>
          <a:p>
            <a:r>
              <a:rPr lang="en-US" sz="4400">
                <a:solidFill>
                  <a:schemeClr val="tx1"/>
                </a:solidFill>
              </a:rPr>
              <a:t>VMRC Board</a:t>
            </a:r>
            <a:br>
              <a:rPr lang="en-US" sz="4400">
                <a:solidFill>
                  <a:schemeClr val="tx1"/>
                </a:solidFill>
              </a:rPr>
            </a:br>
            <a:r>
              <a:rPr lang="en-US" sz="4400">
                <a:solidFill>
                  <a:schemeClr val="tx1"/>
                </a:solidFill>
              </a:rPr>
              <a:t>Public Policy</a:t>
            </a:r>
            <a:br>
              <a:rPr lang="en-US" sz="4400">
                <a:solidFill>
                  <a:schemeClr val="tx1"/>
                </a:solidFill>
              </a:rPr>
            </a:br>
            <a:r>
              <a:rPr lang="en-US" sz="4400">
                <a:solidFill>
                  <a:schemeClr val="tx1"/>
                </a:solidFill>
              </a:rPr>
              <a:t>Committee</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837151"/>
            <a:ext cx="4775075" cy="1053480"/>
          </a:xfrm>
        </p:spPr>
        <p:txBody>
          <a:bodyPr>
            <a:normAutofit fontScale="77500" lnSpcReduction="20000"/>
          </a:bodyPr>
          <a:lstStyle/>
          <a:p>
            <a:pPr>
              <a:spcAft>
                <a:spcPts val="600"/>
              </a:spcAft>
            </a:pPr>
            <a:r>
              <a:rPr lang="en-US">
                <a:solidFill>
                  <a:schemeClr val="bg1"/>
                </a:solidFill>
              </a:rPr>
              <a:t>California Budget Report 2022-2023 </a:t>
            </a:r>
          </a:p>
          <a:p>
            <a:pPr>
              <a:spcAft>
                <a:spcPts val="600"/>
              </a:spcAft>
            </a:pPr>
            <a:r>
              <a:rPr lang="en-US">
                <a:solidFill>
                  <a:schemeClr val="bg1"/>
                </a:solidFill>
              </a:rPr>
              <a:t>Budget</a:t>
            </a:r>
          </a:p>
          <a:p>
            <a:pPr>
              <a:spcAft>
                <a:spcPts val="600"/>
              </a:spcAft>
            </a:pPr>
            <a:r>
              <a:rPr lang="en-US">
                <a:solidFill>
                  <a:schemeClr val="bg1"/>
                </a:solidFill>
              </a:rPr>
              <a:t>Chair Lynda Mendoza, Vice-President</a:t>
            </a:r>
          </a:p>
          <a:p>
            <a:pPr>
              <a:spcAft>
                <a:spcPts val="600"/>
              </a:spcAft>
            </a:pPr>
            <a:r>
              <a:rPr lang="en-US">
                <a:solidFill>
                  <a:schemeClr val="bg1"/>
                </a:solidFill>
              </a:rPr>
              <a:t>VMRC Board</a:t>
            </a:r>
          </a:p>
        </p:txBody>
      </p:sp>
      <p:pic>
        <p:nvPicPr>
          <p:cNvPr id="2050" name="Picture 2" descr="Image result for california">
            <a:extLst>
              <a:ext uri="{FF2B5EF4-FFF2-40B4-BE49-F238E27FC236}">
                <a16:creationId xmlns:a16="http://schemas.microsoft.com/office/drawing/2014/main" id="{4BBAE2D4-17D6-41B1-AD73-51FEB530E0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807" y="1808532"/>
            <a:ext cx="4870259" cy="324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28" name="Rectangle 8">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0" name="Rectangle 12">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4">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46826F-5E73-4C5A-9A6D-FBFD4726472B}"/>
              </a:ext>
            </a:extLst>
          </p:cNvPr>
          <p:cNvSpPr>
            <a:spLocks noGrp="1"/>
          </p:cNvSpPr>
          <p:nvPr>
            <p:ph type="title"/>
          </p:nvPr>
        </p:nvSpPr>
        <p:spPr>
          <a:xfrm>
            <a:off x="4542188" y="942449"/>
            <a:ext cx="6681323" cy="1470249"/>
          </a:xfrm>
        </p:spPr>
        <p:txBody>
          <a:bodyPr>
            <a:normAutofit/>
          </a:bodyPr>
          <a:lstStyle/>
          <a:p>
            <a:r>
              <a:rPr lang="en-US"/>
              <a:t>Reduction of Medi-Cal Premiums</a:t>
            </a:r>
          </a:p>
        </p:txBody>
      </p:sp>
      <p:cxnSp>
        <p:nvCxnSpPr>
          <p:cNvPr id="32" name="Straight Connector 16">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8367" y="2573573"/>
            <a:ext cx="65836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6F34035-FC8C-428C-8604-57E0B54C1490}"/>
              </a:ext>
            </a:extLst>
          </p:cNvPr>
          <p:cNvSpPr>
            <a:spLocks noGrp="1"/>
          </p:cNvSpPr>
          <p:nvPr>
            <p:ph idx="1"/>
          </p:nvPr>
        </p:nvSpPr>
        <p:spPr>
          <a:xfrm>
            <a:off x="4547043" y="2773885"/>
            <a:ext cx="6676469" cy="3141013"/>
          </a:xfrm>
        </p:spPr>
        <p:txBody>
          <a:bodyPr>
            <a:normAutofit/>
          </a:bodyPr>
          <a:lstStyle/>
          <a:p>
            <a:r>
              <a:rPr lang="en-US" sz="3600"/>
              <a:t>To increase access to health care services</a:t>
            </a:r>
          </a:p>
          <a:p>
            <a:r>
              <a:rPr lang="en-US" sz="3600"/>
              <a:t>Budget</a:t>
            </a:r>
          </a:p>
          <a:p>
            <a:r>
              <a:rPr lang="en-US" sz="3600"/>
              <a:t>Reduce Premiums</a:t>
            </a:r>
          </a:p>
        </p:txBody>
      </p:sp>
      <p:pic>
        <p:nvPicPr>
          <p:cNvPr id="4" name="Picture 3" descr="abstract image">
            <a:extLst>
              <a:ext uri="{FF2B5EF4-FFF2-40B4-BE49-F238E27FC236}">
                <a16:creationId xmlns:a16="http://schemas.microsoft.com/office/drawing/2014/main" id="{6E4B7E56-D333-4723-9B94-BBD925A9631C}"/>
              </a:ext>
            </a:extLst>
          </p:cNvPr>
          <p:cNvPicPr>
            <a:picLocks noChangeAspect="1"/>
          </p:cNvPicPr>
          <p:nvPr/>
        </p:nvPicPr>
        <p:blipFill rotWithShape="1">
          <a:blip r:embed="rId3">
            <a:extLst>
              <a:ext uri="{28A0092B-C50C-407E-A947-70E740481C1C}">
                <a14:useLocalDpi xmlns:a14="http://schemas.microsoft.com/office/drawing/2010/main" val="0"/>
              </a:ext>
            </a:extLst>
          </a:blip>
          <a:srcRect l="69903"/>
          <a:stretch/>
        </p:blipFill>
        <p:spPr>
          <a:xfrm>
            <a:off x="10474036" y="0"/>
            <a:ext cx="171796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pic>
    </p:spTree>
    <p:extLst>
      <p:ext uri="{BB962C8B-B14F-4D97-AF65-F5344CB8AC3E}">
        <p14:creationId xmlns:p14="http://schemas.microsoft.com/office/powerpoint/2010/main" val="421513848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4DD50AC-6A48-4802-978A-3C6D10EA5FBE}"/>
              </a:ext>
            </a:extLst>
          </p:cNvPr>
          <p:cNvPicPr>
            <a:picLocks noChangeAspect="1"/>
          </p:cNvPicPr>
          <p:nvPr/>
        </p:nvPicPr>
        <p:blipFill rotWithShape="1">
          <a:blip r:embed="rId3">
            <a:extLst>
              <a:ext uri="{28A0092B-C50C-407E-A947-70E740481C1C}">
                <a14:useLocalDpi xmlns:a14="http://schemas.microsoft.com/office/drawing/2010/main" val="0"/>
              </a:ext>
            </a:extLst>
          </a:blip>
          <a:srcRect l="69903"/>
          <a:stretch/>
        </p:blipFill>
        <p:spPr>
          <a:xfrm>
            <a:off x="10474036" y="0"/>
            <a:ext cx="171796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pic>
      <p:sp>
        <p:nvSpPr>
          <p:cNvPr id="2" name="Title 1">
            <a:extLst>
              <a:ext uri="{FF2B5EF4-FFF2-40B4-BE49-F238E27FC236}">
                <a16:creationId xmlns:a16="http://schemas.microsoft.com/office/drawing/2014/main" id="{E5A12DFA-29EE-489B-AAB1-5D70C41CB150}"/>
              </a:ext>
            </a:extLst>
          </p:cNvPr>
          <p:cNvSpPr>
            <a:spLocks noGrp="1"/>
          </p:cNvSpPr>
          <p:nvPr>
            <p:ph type="title"/>
          </p:nvPr>
        </p:nvSpPr>
        <p:spPr/>
        <p:txBody>
          <a:bodyPr>
            <a:normAutofit/>
          </a:bodyPr>
          <a:lstStyle/>
          <a:p>
            <a:r>
              <a:rPr lang="en-US"/>
              <a:t>BEHAVIORAL HEALTH NEEDS OF CALIFORNIA'S MOST VULNERABLE</a:t>
            </a:r>
          </a:p>
        </p:txBody>
      </p:sp>
      <p:graphicFrame>
        <p:nvGraphicFramePr>
          <p:cNvPr id="6" name="Content Placeholder 2">
            <a:extLst>
              <a:ext uri="{FF2B5EF4-FFF2-40B4-BE49-F238E27FC236}">
                <a16:creationId xmlns:a16="http://schemas.microsoft.com/office/drawing/2014/main" id="{1A1D74D8-41F8-120E-8681-55D815D3271A}"/>
              </a:ext>
            </a:extLst>
          </p:cNvPr>
          <p:cNvGraphicFramePr>
            <a:graphicFrameLocks noGrp="1"/>
          </p:cNvGraphicFramePr>
          <p:nvPr>
            <p:ph idx="1"/>
            <p:extLst>
              <p:ext uri="{D42A27DB-BD31-4B8C-83A1-F6EECF244321}">
                <p14:modId xmlns:p14="http://schemas.microsoft.com/office/powerpoint/2010/main" val="2814898636"/>
              </p:ext>
            </p:extLst>
          </p:nvPr>
        </p:nvGraphicFramePr>
        <p:xfrm>
          <a:off x="1066800" y="2103120"/>
          <a:ext cx="8991600" cy="3415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68383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A12DFA-29EE-489B-AAB1-5D70C41CB150}"/>
              </a:ext>
            </a:extLst>
          </p:cNvPr>
          <p:cNvSpPr>
            <a:spLocks noGrp="1"/>
          </p:cNvSpPr>
          <p:nvPr>
            <p:ph type="title"/>
          </p:nvPr>
        </p:nvSpPr>
        <p:spPr>
          <a:xfrm>
            <a:off x="964788" y="804333"/>
            <a:ext cx="3391900" cy="5249334"/>
          </a:xfrm>
        </p:spPr>
        <p:txBody>
          <a:bodyPr>
            <a:normAutofit/>
          </a:bodyPr>
          <a:lstStyle/>
          <a:p>
            <a:pPr algn="r"/>
            <a:r>
              <a:rPr lang="en-US">
                <a:solidFill>
                  <a:srgbClr val="FFFFFF"/>
                </a:solidFill>
              </a:rPr>
              <a:t>FELONY INCOMPETENT TO STAND TRIAL (IST) WAITLIST SOLUTIONS </a:t>
            </a:r>
          </a:p>
        </p:txBody>
      </p:sp>
      <p:sp>
        <p:nvSpPr>
          <p:cNvPr id="3" name="Content Placeholder 2">
            <a:extLst>
              <a:ext uri="{FF2B5EF4-FFF2-40B4-BE49-F238E27FC236}">
                <a16:creationId xmlns:a16="http://schemas.microsoft.com/office/drawing/2014/main" id="{DE2879AB-9350-4BB2-A293-1072D7261658}"/>
              </a:ext>
            </a:extLst>
          </p:cNvPr>
          <p:cNvSpPr>
            <a:spLocks noGrp="1"/>
          </p:cNvSpPr>
          <p:nvPr>
            <p:ph idx="1"/>
          </p:nvPr>
        </p:nvSpPr>
        <p:spPr>
          <a:xfrm>
            <a:off x="4951049" y="397564"/>
            <a:ext cx="5225380" cy="6460435"/>
          </a:xfrm>
        </p:spPr>
        <p:txBody>
          <a:bodyPr anchor="ctr">
            <a:normAutofit fontScale="92500"/>
          </a:bodyPr>
          <a:lstStyle/>
          <a:p>
            <a:pPr>
              <a:buFont typeface="Wingdings" panose="05000000000000000000" pitchFamily="2" charset="2"/>
              <a:buChar char="q"/>
            </a:pPr>
            <a:r>
              <a:rPr lang="en-US" sz="3200"/>
              <a:t>Medication Stabilization Teams </a:t>
            </a:r>
          </a:p>
          <a:p>
            <a:pPr>
              <a:buFont typeface="Wingdings" panose="05000000000000000000" pitchFamily="2" charset="2"/>
              <a:buChar char="q"/>
            </a:pPr>
            <a:r>
              <a:rPr lang="en-US" sz="3200"/>
              <a:t>Statewide funding for medication support, and </a:t>
            </a:r>
          </a:p>
          <a:p>
            <a:pPr>
              <a:buFont typeface="Wingdings" panose="05000000000000000000" pitchFamily="2" charset="2"/>
              <a:buChar char="q"/>
            </a:pPr>
            <a:r>
              <a:rPr lang="en-US" sz="3200"/>
              <a:t>Case Management to Improve Coordination</a:t>
            </a:r>
          </a:p>
          <a:p>
            <a:pPr>
              <a:buFont typeface="Wingdings" panose="05000000000000000000" pitchFamily="2" charset="2"/>
              <a:buChar char="q"/>
            </a:pPr>
            <a:r>
              <a:rPr lang="en-US" sz="3200"/>
              <a:t>More residential beds dedicated to Diversion and Restoration and more money</a:t>
            </a:r>
          </a:p>
          <a:p>
            <a:pPr>
              <a:buFont typeface="Wingdings" panose="05000000000000000000" pitchFamily="2" charset="2"/>
              <a:buChar char="q"/>
            </a:pPr>
            <a:r>
              <a:rPr lang="en-US" sz="3200"/>
              <a:t>Supporting county partnerships </a:t>
            </a:r>
          </a:p>
          <a:p>
            <a:pPr>
              <a:buFont typeface="Wingdings" panose="05000000000000000000" pitchFamily="2" charset="2"/>
              <a:buChar char="q"/>
            </a:pPr>
            <a:r>
              <a:rPr lang="en-US" sz="3200"/>
              <a:t>Workforce development support for counties and community providers. </a:t>
            </a:r>
          </a:p>
          <a:p>
            <a:pPr lvl="1"/>
            <a:endParaRPr lang="en-US" sz="1500"/>
          </a:p>
          <a:p>
            <a:endParaRPr lang="en-US" sz="1500"/>
          </a:p>
        </p:txBody>
      </p:sp>
      <p:pic>
        <p:nvPicPr>
          <p:cNvPr id="4" name="Picture 3" descr="abstract image">
            <a:extLst>
              <a:ext uri="{FF2B5EF4-FFF2-40B4-BE49-F238E27FC236}">
                <a16:creationId xmlns:a16="http://schemas.microsoft.com/office/drawing/2014/main" id="{54DD50AC-6A48-4802-978A-3C6D10EA5FBE}"/>
              </a:ext>
            </a:extLst>
          </p:cNvPr>
          <p:cNvPicPr>
            <a:picLocks noChangeAspect="1"/>
          </p:cNvPicPr>
          <p:nvPr/>
        </p:nvPicPr>
        <p:blipFill rotWithShape="1">
          <a:blip r:embed="rId3">
            <a:extLst>
              <a:ext uri="{28A0092B-C50C-407E-A947-70E740481C1C}">
                <a14:useLocalDpi xmlns:a14="http://schemas.microsoft.com/office/drawing/2010/main" val="0"/>
              </a:ext>
            </a:extLst>
          </a:blip>
          <a:srcRect l="69903"/>
          <a:stretch/>
        </p:blipFill>
        <p:spPr>
          <a:xfrm>
            <a:off x="10474036" y="0"/>
            <a:ext cx="171796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pic>
    </p:spTree>
    <p:extLst>
      <p:ext uri="{BB962C8B-B14F-4D97-AF65-F5344CB8AC3E}">
        <p14:creationId xmlns:p14="http://schemas.microsoft.com/office/powerpoint/2010/main" val="3307786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A12DFA-29EE-489B-AAB1-5D70C41CB150}"/>
              </a:ext>
            </a:extLst>
          </p:cNvPr>
          <p:cNvSpPr>
            <a:spLocks noGrp="1"/>
          </p:cNvSpPr>
          <p:nvPr>
            <p:ph type="title"/>
          </p:nvPr>
        </p:nvSpPr>
        <p:spPr>
          <a:xfrm>
            <a:off x="964788" y="804333"/>
            <a:ext cx="3391900" cy="5249334"/>
          </a:xfrm>
        </p:spPr>
        <p:txBody>
          <a:bodyPr>
            <a:normAutofit/>
          </a:bodyPr>
          <a:lstStyle/>
          <a:p>
            <a:pPr algn="r"/>
            <a:r>
              <a:rPr lang="en-US">
                <a:solidFill>
                  <a:srgbClr val="FFFFFF"/>
                </a:solidFill>
              </a:rPr>
              <a:t>Mobile Crisis Services</a:t>
            </a:r>
          </a:p>
        </p:txBody>
      </p:sp>
      <p:sp>
        <p:nvSpPr>
          <p:cNvPr id="3" name="Content Placeholder 2">
            <a:extLst>
              <a:ext uri="{FF2B5EF4-FFF2-40B4-BE49-F238E27FC236}">
                <a16:creationId xmlns:a16="http://schemas.microsoft.com/office/drawing/2014/main" id="{DE2879AB-9350-4BB2-A293-1072D7261658}"/>
              </a:ext>
            </a:extLst>
          </p:cNvPr>
          <p:cNvSpPr>
            <a:spLocks noGrp="1"/>
          </p:cNvSpPr>
          <p:nvPr>
            <p:ph idx="1"/>
          </p:nvPr>
        </p:nvSpPr>
        <p:spPr>
          <a:xfrm>
            <a:off x="4951049" y="804333"/>
            <a:ext cx="5522988" cy="5249334"/>
          </a:xfrm>
        </p:spPr>
        <p:txBody>
          <a:bodyPr anchor="ctr">
            <a:normAutofit/>
          </a:bodyPr>
          <a:lstStyle/>
          <a:p>
            <a:pPr marL="0" indent="0">
              <a:buNone/>
            </a:pPr>
            <a:r>
              <a:rPr lang="en-US" sz="2000"/>
              <a:t>Mobile Response services mental health and substance use disorders</a:t>
            </a:r>
          </a:p>
          <a:p>
            <a:pPr marL="0" indent="0">
              <a:buNone/>
            </a:pPr>
            <a:r>
              <a:rPr lang="en-US" sz="2000"/>
              <a:t>Lessen Impact on Emergency Departments</a:t>
            </a:r>
          </a:p>
          <a:p>
            <a:pPr marL="0" indent="0">
              <a:buNone/>
            </a:pPr>
            <a:r>
              <a:rPr lang="en-US" sz="2000"/>
              <a:t>Triaging and Referring people to services in the community. </a:t>
            </a:r>
          </a:p>
          <a:p>
            <a:pPr marL="0" indent="0">
              <a:buNone/>
            </a:pPr>
            <a:r>
              <a:rPr lang="en-US" sz="2000"/>
              <a:t>Building off of previous plans for infrastructure development in preparation for the implementation of the mobile crisis benefit.</a:t>
            </a:r>
          </a:p>
          <a:p>
            <a:endParaRPr lang="en-US" sz="2000"/>
          </a:p>
        </p:txBody>
      </p:sp>
      <p:pic>
        <p:nvPicPr>
          <p:cNvPr id="4" name="Picture 3" descr="abstract image">
            <a:extLst>
              <a:ext uri="{FF2B5EF4-FFF2-40B4-BE49-F238E27FC236}">
                <a16:creationId xmlns:a16="http://schemas.microsoft.com/office/drawing/2014/main" id="{54DD50AC-6A48-4802-978A-3C6D10EA5FBE}"/>
              </a:ext>
            </a:extLst>
          </p:cNvPr>
          <p:cNvPicPr>
            <a:picLocks noChangeAspect="1"/>
          </p:cNvPicPr>
          <p:nvPr/>
        </p:nvPicPr>
        <p:blipFill rotWithShape="1">
          <a:blip r:embed="rId3">
            <a:extLst>
              <a:ext uri="{28A0092B-C50C-407E-A947-70E740481C1C}">
                <a14:useLocalDpi xmlns:a14="http://schemas.microsoft.com/office/drawing/2010/main" val="0"/>
              </a:ext>
            </a:extLst>
          </a:blip>
          <a:srcRect l="69903"/>
          <a:stretch/>
        </p:blipFill>
        <p:spPr>
          <a:xfrm>
            <a:off x="10474036" y="0"/>
            <a:ext cx="171796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pic>
    </p:spTree>
    <p:extLst>
      <p:ext uri="{BB962C8B-B14F-4D97-AF65-F5344CB8AC3E}">
        <p14:creationId xmlns:p14="http://schemas.microsoft.com/office/powerpoint/2010/main" val="750969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637373-37F4-44AD-8519-E70DA7AF6F51}"/>
              </a:ext>
            </a:extLst>
          </p:cNvPr>
          <p:cNvSpPr>
            <a:spLocks noGrp="1"/>
          </p:cNvSpPr>
          <p:nvPr>
            <p:ph type="title"/>
          </p:nvPr>
        </p:nvSpPr>
        <p:spPr>
          <a:xfrm>
            <a:off x="964788" y="804333"/>
            <a:ext cx="3391900" cy="5249334"/>
          </a:xfrm>
        </p:spPr>
        <p:txBody>
          <a:bodyPr>
            <a:normAutofit/>
          </a:bodyPr>
          <a:lstStyle/>
          <a:p>
            <a:pPr algn="r"/>
            <a:r>
              <a:rPr lang="en-US">
                <a:solidFill>
                  <a:srgbClr val="FFFFFF"/>
                </a:solidFill>
              </a:rPr>
              <a:t>Extension of Adverse Childhood Experiences (ACES)</a:t>
            </a:r>
          </a:p>
        </p:txBody>
      </p:sp>
      <p:sp>
        <p:nvSpPr>
          <p:cNvPr id="3" name="Content Placeholder 2">
            <a:extLst>
              <a:ext uri="{FF2B5EF4-FFF2-40B4-BE49-F238E27FC236}">
                <a16:creationId xmlns:a16="http://schemas.microsoft.com/office/drawing/2014/main" id="{AB3E7946-FDFA-4F10-8763-F677B039340B}"/>
              </a:ext>
            </a:extLst>
          </p:cNvPr>
          <p:cNvSpPr>
            <a:spLocks noGrp="1"/>
          </p:cNvSpPr>
          <p:nvPr>
            <p:ph idx="1"/>
          </p:nvPr>
        </p:nvSpPr>
        <p:spPr>
          <a:xfrm>
            <a:off x="4951049" y="804333"/>
            <a:ext cx="5522988" cy="5249334"/>
          </a:xfrm>
        </p:spPr>
        <p:txBody>
          <a:bodyPr anchor="ctr">
            <a:normAutofit/>
          </a:bodyPr>
          <a:lstStyle/>
          <a:p>
            <a:pPr marL="0" indent="0">
              <a:buNone/>
            </a:pPr>
            <a:r>
              <a:rPr lang="en-US" sz="3600"/>
              <a:t>More ACEs Training for Screenings (ACEs is Adverse Childhood Experiences) </a:t>
            </a:r>
          </a:p>
        </p:txBody>
      </p:sp>
      <p:pic>
        <p:nvPicPr>
          <p:cNvPr id="4" name="Picture 3" descr="abstract image">
            <a:extLst>
              <a:ext uri="{FF2B5EF4-FFF2-40B4-BE49-F238E27FC236}">
                <a16:creationId xmlns:a16="http://schemas.microsoft.com/office/drawing/2014/main" id="{36D321AB-0691-42B0-9091-BBB00203D687}"/>
              </a:ext>
            </a:extLst>
          </p:cNvPr>
          <p:cNvPicPr>
            <a:picLocks noChangeAspect="1"/>
          </p:cNvPicPr>
          <p:nvPr/>
        </p:nvPicPr>
        <p:blipFill rotWithShape="1">
          <a:blip r:embed="rId3">
            <a:extLst>
              <a:ext uri="{28A0092B-C50C-407E-A947-70E740481C1C}">
                <a14:useLocalDpi xmlns:a14="http://schemas.microsoft.com/office/drawing/2010/main" val="0"/>
              </a:ext>
            </a:extLst>
          </a:blip>
          <a:srcRect l="69903"/>
          <a:stretch/>
        </p:blipFill>
        <p:spPr>
          <a:xfrm>
            <a:off x="10474036" y="0"/>
            <a:ext cx="171796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pic>
    </p:spTree>
    <p:extLst>
      <p:ext uri="{BB962C8B-B14F-4D97-AF65-F5344CB8AC3E}">
        <p14:creationId xmlns:p14="http://schemas.microsoft.com/office/powerpoint/2010/main" val="3597314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2AD107-A996-40A2-840D-070BC57207C6}"/>
              </a:ext>
            </a:extLst>
          </p:cNvPr>
          <p:cNvSpPr>
            <a:spLocks noGrp="1"/>
          </p:cNvSpPr>
          <p:nvPr>
            <p:ph type="title"/>
          </p:nvPr>
        </p:nvSpPr>
        <p:spPr>
          <a:xfrm>
            <a:off x="964788" y="804333"/>
            <a:ext cx="3391900" cy="5249334"/>
          </a:xfrm>
        </p:spPr>
        <p:txBody>
          <a:bodyPr>
            <a:normAutofit/>
          </a:bodyPr>
          <a:lstStyle/>
          <a:p>
            <a:pPr algn="r"/>
            <a:r>
              <a:rPr lang="en-US">
                <a:solidFill>
                  <a:srgbClr val="FFFFFF"/>
                </a:solidFill>
              </a:rPr>
              <a:t>Dental Care</a:t>
            </a:r>
          </a:p>
        </p:txBody>
      </p:sp>
      <p:sp>
        <p:nvSpPr>
          <p:cNvPr id="3" name="Content Placeholder 2">
            <a:extLst>
              <a:ext uri="{FF2B5EF4-FFF2-40B4-BE49-F238E27FC236}">
                <a16:creationId xmlns:a16="http://schemas.microsoft.com/office/drawing/2014/main" id="{111317E3-293D-4631-A58E-FBAE9F47167B}"/>
              </a:ext>
            </a:extLst>
          </p:cNvPr>
          <p:cNvSpPr>
            <a:spLocks noGrp="1"/>
          </p:cNvSpPr>
          <p:nvPr>
            <p:ph idx="1"/>
          </p:nvPr>
        </p:nvSpPr>
        <p:spPr>
          <a:xfrm>
            <a:off x="4951049" y="804333"/>
            <a:ext cx="5522988" cy="5249334"/>
          </a:xfrm>
        </p:spPr>
        <p:txBody>
          <a:bodyPr anchor="ctr">
            <a:normAutofit/>
          </a:bodyPr>
          <a:lstStyle/>
          <a:p>
            <a:r>
              <a:rPr lang="en-US" sz="3600"/>
              <a:t>Adding more dentists</a:t>
            </a:r>
          </a:p>
          <a:p>
            <a:r>
              <a:rPr lang="en-US" sz="3600"/>
              <a:t>Dental Managed Care—The Administration proposes to extend dental managed care contracts and reprocure new contracts no sooner than January 1, 2024.</a:t>
            </a:r>
          </a:p>
          <a:p>
            <a:endParaRPr lang="en-US"/>
          </a:p>
        </p:txBody>
      </p:sp>
      <p:pic>
        <p:nvPicPr>
          <p:cNvPr id="4" name="Picture 3" descr="abstract image">
            <a:extLst>
              <a:ext uri="{FF2B5EF4-FFF2-40B4-BE49-F238E27FC236}">
                <a16:creationId xmlns:a16="http://schemas.microsoft.com/office/drawing/2014/main" id="{A73565D0-EC14-45D8-8FCA-BBDC908BFE51}"/>
              </a:ext>
            </a:extLst>
          </p:cNvPr>
          <p:cNvPicPr>
            <a:picLocks noChangeAspect="1"/>
          </p:cNvPicPr>
          <p:nvPr/>
        </p:nvPicPr>
        <p:blipFill rotWithShape="1">
          <a:blip r:embed="rId3">
            <a:extLst>
              <a:ext uri="{28A0092B-C50C-407E-A947-70E740481C1C}">
                <a14:useLocalDpi xmlns:a14="http://schemas.microsoft.com/office/drawing/2010/main" val="0"/>
              </a:ext>
            </a:extLst>
          </a:blip>
          <a:srcRect l="69903"/>
          <a:stretch/>
        </p:blipFill>
        <p:spPr>
          <a:xfrm>
            <a:off x="10474036" y="0"/>
            <a:ext cx="171796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pic>
    </p:spTree>
    <p:extLst>
      <p:ext uri="{BB962C8B-B14F-4D97-AF65-F5344CB8AC3E}">
        <p14:creationId xmlns:p14="http://schemas.microsoft.com/office/powerpoint/2010/main" val="3772373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A12DFA-29EE-489B-AAB1-5D70C41CB150}"/>
              </a:ext>
            </a:extLst>
          </p:cNvPr>
          <p:cNvSpPr>
            <a:spLocks noGrp="1"/>
          </p:cNvSpPr>
          <p:nvPr>
            <p:ph type="title"/>
          </p:nvPr>
        </p:nvSpPr>
        <p:spPr>
          <a:xfrm>
            <a:off x="964788" y="804333"/>
            <a:ext cx="3391900" cy="5249334"/>
          </a:xfrm>
        </p:spPr>
        <p:txBody>
          <a:bodyPr>
            <a:normAutofit/>
          </a:bodyPr>
          <a:lstStyle/>
          <a:p>
            <a:pPr algn="r"/>
            <a:r>
              <a:rPr lang="en-US">
                <a:solidFill>
                  <a:srgbClr val="FFFFFF"/>
                </a:solidFill>
              </a:rPr>
              <a:t>Aging</a:t>
            </a:r>
          </a:p>
        </p:txBody>
      </p:sp>
      <p:sp>
        <p:nvSpPr>
          <p:cNvPr id="3" name="Content Placeholder 2">
            <a:extLst>
              <a:ext uri="{FF2B5EF4-FFF2-40B4-BE49-F238E27FC236}">
                <a16:creationId xmlns:a16="http://schemas.microsoft.com/office/drawing/2014/main" id="{DE2879AB-9350-4BB2-A293-1072D7261658}"/>
              </a:ext>
            </a:extLst>
          </p:cNvPr>
          <p:cNvSpPr>
            <a:spLocks noGrp="1"/>
          </p:cNvSpPr>
          <p:nvPr>
            <p:ph idx="1"/>
          </p:nvPr>
        </p:nvSpPr>
        <p:spPr>
          <a:xfrm>
            <a:off x="4951048" y="804333"/>
            <a:ext cx="6306003" cy="5249334"/>
          </a:xfrm>
        </p:spPr>
        <p:txBody>
          <a:bodyPr anchor="ctr">
            <a:normAutofit/>
          </a:bodyPr>
          <a:lstStyle/>
          <a:p>
            <a:r>
              <a:rPr lang="en-US" sz="3600"/>
              <a:t>Aging Population</a:t>
            </a:r>
          </a:p>
          <a:p>
            <a:r>
              <a:rPr lang="en-US" sz="3600"/>
              <a:t>Skilled nursing Facility Funding Reform</a:t>
            </a:r>
          </a:p>
          <a:p>
            <a:r>
              <a:rPr lang="en-US" sz="3600"/>
              <a:t>Expanding the Alzheimer’s Healthy Brain Initiative </a:t>
            </a:r>
          </a:p>
        </p:txBody>
      </p:sp>
      <p:pic>
        <p:nvPicPr>
          <p:cNvPr id="4" name="Picture 3" descr="abstract image">
            <a:extLst>
              <a:ext uri="{FF2B5EF4-FFF2-40B4-BE49-F238E27FC236}">
                <a16:creationId xmlns:a16="http://schemas.microsoft.com/office/drawing/2014/main" id="{54DD50AC-6A48-4802-978A-3C6D10EA5FBE}"/>
              </a:ext>
            </a:extLst>
          </p:cNvPr>
          <p:cNvPicPr>
            <a:picLocks noChangeAspect="1"/>
          </p:cNvPicPr>
          <p:nvPr/>
        </p:nvPicPr>
        <p:blipFill rotWithShape="1">
          <a:blip r:embed="rId3">
            <a:extLst>
              <a:ext uri="{28A0092B-C50C-407E-A947-70E740481C1C}">
                <a14:useLocalDpi xmlns:a14="http://schemas.microsoft.com/office/drawing/2010/main" val="0"/>
              </a:ext>
            </a:extLst>
          </a:blip>
          <a:srcRect l="69903"/>
          <a:stretch/>
        </p:blipFill>
        <p:spPr>
          <a:xfrm>
            <a:off x="10474036" y="0"/>
            <a:ext cx="171796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pic>
    </p:spTree>
    <p:extLst>
      <p:ext uri="{BB962C8B-B14F-4D97-AF65-F5344CB8AC3E}">
        <p14:creationId xmlns:p14="http://schemas.microsoft.com/office/powerpoint/2010/main" val="1733867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A12DFA-29EE-489B-AAB1-5D70C41CB150}"/>
              </a:ext>
            </a:extLst>
          </p:cNvPr>
          <p:cNvSpPr>
            <a:spLocks noGrp="1"/>
          </p:cNvSpPr>
          <p:nvPr>
            <p:ph type="title"/>
          </p:nvPr>
        </p:nvSpPr>
        <p:spPr>
          <a:xfrm>
            <a:off x="643468" y="643467"/>
            <a:ext cx="3415612" cy="5571066"/>
          </a:xfrm>
        </p:spPr>
        <p:txBody>
          <a:bodyPr>
            <a:normAutofit/>
          </a:bodyPr>
          <a:lstStyle/>
          <a:p>
            <a:r>
              <a:rPr lang="en-US">
                <a:solidFill>
                  <a:srgbClr val="FFFFFF"/>
                </a:solidFill>
              </a:rPr>
              <a:t>Aging: IMPLEMENTING THE MASTER PLAN FOR AGING</a:t>
            </a:r>
          </a:p>
        </p:txBody>
      </p:sp>
      <p:pic>
        <p:nvPicPr>
          <p:cNvPr id="4" name="Picture 3" descr="abstract image">
            <a:extLst>
              <a:ext uri="{FF2B5EF4-FFF2-40B4-BE49-F238E27FC236}">
                <a16:creationId xmlns:a16="http://schemas.microsoft.com/office/drawing/2014/main" id="{54DD50AC-6A48-4802-978A-3C6D10EA5FBE}"/>
              </a:ext>
            </a:extLst>
          </p:cNvPr>
          <p:cNvPicPr>
            <a:picLocks noChangeAspect="1"/>
          </p:cNvPicPr>
          <p:nvPr/>
        </p:nvPicPr>
        <p:blipFill rotWithShape="1">
          <a:blip r:embed="rId3">
            <a:extLst>
              <a:ext uri="{28A0092B-C50C-407E-A947-70E740481C1C}">
                <a14:useLocalDpi xmlns:a14="http://schemas.microsoft.com/office/drawing/2010/main" val="0"/>
              </a:ext>
            </a:extLst>
          </a:blip>
          <a:srcRect l="69903"/>
          <a:stretch/>
        </p:blipFill>
        <p:spPr>
          <a:xfrm>
            <a:off x="10474036" y="0"/>
            <a:ext cx="171796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pic>
      <p:graphicFrame>
        <p:nvGraphicFramePr>
          <p:cNvPr id="6" name="Content Placeholder 2">
            <a:extLst>
              <a:ext uri="{FF2B5EF4-FFF2-40B4-BE49-F238E27FC236}">
                <a16:creationId xmlns:a16="http://schemas.microsoft.com/office/drawing/2014/main" id="{825B54CD-1BE3-7CBE-4857-19CFF75B35E1}"/>
              </a:ext>
            </a:extLst>
          </p:cNvPr>
          <p:cNvGraphicFramePr>
            <a:graphicFrameLocks noGrp="1"/>
          </p:cNvGraphicFramePr>
          <p:nvPr>
            <p:ph idx="1"/>
            <p:extLst>
              <p:ext uri="{D42A27DB-BD31-4B8C-83A1-F6EECF244321}">
                <p14:modId xmlns:p14="http://schemas.microsoft.com/office/powerpoint/2010/main" val="2555446263"/>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30544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2AD107-A996-40A2-840D-070BC57207C6}"/>
              </a:ext>
            </a:extLst>
          </p:cNvPr>
          <p:cNvSpPr>
            <a:spLocks noGrp="1"/>
          </p:cNvSpPr>
          <p:nvPr>
            <p:ph type="title"/>
          </p:nvPr>
        </p:nvSpPr>
        <p:spPr>
          <a:xfrm>
            <a:off x="643468" y="643467"/>
            <a:ext cx="3415612" cy="5571066"/>
          </a:xfrm>
        </p:spPr>
        <p:txBody>
          <a:bodyPr>
            <a:normAutofit/>
          </a:bodyPr>
          <a:lstStyle/>
          <a:p>
            <a:r>
              <a:rPr lang="en-US">
                <a:solidFill>
                  <a:srgbClr val="FFFFFF"/>
                </a:solidFill>
              </a:rPr>
              <a:t>In-home support services (IHSS)</a:t>
            </a:r>
          </a:p>
        </p:txBody>
      </p:sp>
      <p:pic>
        <p:nvPicPr>
          <p:cNvPr id="4" name="Picture 3" descr="abstract image">
            <a:extLst>
              <a:ext uri="{FF2B5EF4-FFF2-40B4-BE49-F238E27FC236}">
                <a16:creationId xmlns:a16="http://schemas.microsoft.com/office/drawing/2014/main" id="{A73565D0-EC14-45D8-8FCA-BBDC908BFE51}"/>
              </a:ext>
            </a:extLst>
          </p:cNvPr>
          <p:cNvPicPr>
            <a:picLocks noChangeAspect="1"/>
          </p:cNvPicPr>
          <p:nvPr/>
        </p:nvPicPr>
        <p:blipFill rotWithShape="1">
          <a:blip r:embed="rId3">
            <a:extLst>
              <a:ext uri="{28A0092B-C50C-407E-A947-70E740481C1C}">
                <a14:useLocalDpi xmlns:a14="http://schemas.microsoft.com/office/drawing/2010/main" val="0"/>
              </a:ext>
            </a:extLst>
          </a:blip>
          <a:srcRect l="69903"/>
          <a:stretch/>
        </p:blipFill>
        <p:spPr>
          <a:xfrm>
            <a:off x="10474036" y="0"/>
            <a:ext cx="171796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pic>
      <p:graphicFrame>
        <p:nvGraphicFramePr>
          <p:cNvPr id="6" name="Content Placeholder 2">
            <a:extLst>
              <a:ext uri="{FF2B5EF4-FFF2-40B4-BE49-F238E27FC236}">
                <a16:creationId xmlns:a16="http://schemas.microsoft.com/office/drawing/2014/main" id="{5BB416E6-5B9A-24F7-7883-B4D536B1AEE9}"/>
              </a:ext>
            </a:extLst>
          </p:cNvPr>
          <p:cNvGraphicFramePr>
            <a:graphicFrameLocks noGrp="1"/>
          </p:cNvGraphicFramePr>
          <p:nvPr>
            <p:ph idx="1"/>
            <p:extLst>
              <p:ext uri="{D42A27DB-BD31-4B8C-83A1-F6EECF244321}">
                <p14:modId xmlns:p14="http://schemas.microsoft.com/office/powerpoint/2010/main" val="2586515348"/>
              </p:ext>
            </p:extLst>
          </p:nvPr>
        </p:nvGraphicFramePr>
        <p:xfrm>
          <a:off x="5291667" y="968375"/>
          <a:ext cx="5641975" cy="49212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29265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191566-3C04-4839-85A7-C47656330FCE}"/>
              </a:ext>
            </a:extLst>
          </p:cNvPr>
          <p:cNvSpPr>
            <a:spLocks noGrp="1"/>
          </p:cNvSpPr>
          <p:nvPr>
            <p:ph type="title"/>
          </p:nvPr>
        </p:nvSpPr>
        <p:spPr>
          <a:xfrm>
            <a:off x="964788" y="804333"/>
            <a:ext cx="3391900" cy="5249334"/>
          </a:xfrm>
        </p:spPr>
        <p:txBody>
          <a:bodyPr>
            <a:normAutofit/>
          </a:bodyPr>
          <a:lstStyle/>
          <a:p>
            <a:pPr algn="r"/>
            <a:r>
              <a:rPr lang="en-US" sz="4600">
                <a:solidFill>
                  <a:srgbClr val="FFFFFF"/>
                </a:solidFill>
              </a:rPr>
              <a:t>SUPPLEMENTAL SECURITY INCOME (SSI)/STATE SUPPLEMENTARY PAYMENT (SSP)</a:t>
            </a:r>
          </a:p>
        </p:txBody>
      </p:sp>
      <p:sp>
        <p:nvSpPr>
          <p:cNvPr id="3" name="Content Placeholder 2">
            <a:extLst>
              <a:ext uri="{FF2B5EF4-FFF2-40B4-BE49-F238E27FC236}">
                <a16:creationId xmlns:a16="http://schemas.microsoft.com/office/drawing/2014/main" id="{2C04D422-B5BE-4C4A-80BF-19278E4B8C12}"/>
              </a:ext>
            </a:extLst>
          </p:cNvPr>
          <p:cNvSpPr>
            <a:spLocks noGrp="1"/>
          </p:cNvSpPr>
          <p:nvPr>
            <p:ph idx="1"/>
          </p:nvPr>
        </p:nvSpPr>
        <p:spPr>
          <a:xfrm>
            <a:off x="4951049" y="804333"/>
            <a:ext cx="5522988" cy="5695858"/>
          </a:xfrm>
        </p:spPr>
        <p:txBody>
          <a:bodyPr anchor="ctr">
            <a:normAutofit/>
          </a:bodyPr>
          <a:lstStyle/>
          <a:p>
            <a:pPr marL="0" indent="0">
              <a:buNone/>
            </a:pPr>
            <a:r>
              <a:rPr lang="en-US" sz="2400"/>
              <a:t>The Budget includes $3.1 billion General Fund in 2022-23 for the SSI/SSP program. </a:t>
            </a:r>
          </a:p>
          <a:p>
            <a:pPr marL="0" indent="0">
              <a:buNone/>
            </a:pPr>
            <a:r>
              <a:rPr lang="en-US" sz="2400"/>
              <a:t>The average monthly caseload in this program is estimated to be 1.1 million recipients in 2022-23. </a:t>
            </a:r>
          </a:p>
          <a:p>
            <a:pPr marL="0" indent="0">
              <a:buNone/>
            </a:pPr>
            <a:r>
              <a:rPr lang="en-US" sz="2400"/>
              <a:t>Cost of Living Adjustment</a:t>
            </a:r>
          </a:p>
          <a:p>
            <a:pPr marL="0" indent="0">
              <a:buNone/>
            </a:pPr>
            <a:r>
              <a:rPr lang="en-US" sz="2400"/>
              <a:t>CAPI benefits are equivalent to SSI/SSP benefits. Significant Adjustment: </a:t>
            </a:r>
          </a:p>
          <a:p>
            <a:pPr marL="0" indent="0">
              <a:buNone/>
            </a:pPr>
            <a:r>
              <a:rPr lang="en-US" sz="2400"/>
              <a:t>SSP Increase - Restored. </a:t>
            </a:r>
          </a:p>
          <a:p>
            <a:pPr marL="0" indent="0">
              <a:buNone/>
            </a:pPr>
            <a:r>
              <a:rPr lang="en-US" sz="2400"/>
              <a:t>The increase is projected to bring maximum SSI/SSP grant levels to $1,123 per month for individuals and $1,940 per month for couples in 2024.</a:t>
            </a:r>
          </a:p>
        </p:txBody>
      </p:sp>
      <p:pic>
        <p:nvPicPr>
          <p:cNvPr id="4" name="Picture 3" descr="abstract image">
            <a:extLst>
              <a:ext uri="{FF2B5EF4-FFF2-40B4-BE49-F238E27FC236}">
                <a16:creationId xmlns:a16="http://schemas.microsoft.com/office/drawing/2014/main" id="{212A3661-5DF7-400B-BC1F-D31C222C392B}"/>
              </a:ext>
            </a:extLst>
          </p:cNvPr>
          <p:cNvPicPr>
            <a:picLocks noChangeAspect="1"/>
          </p:cNvPicPr>
          <p:nvPr/>
        </p:nvPicPr>
        <p:blipFill rotWithShape="1">
          <a:blip r:embed="rId3">
            <a:extLst>
              <a:ext uri="{28A0092B-C50C-407E-A947-70E740481C1C}">
                <a14:useLocalDpi xmlns:a14="http://schemas.microsoft.com/office/drawing/2010/main" val="0"/>
              </a:ext>
            </a:extLst>
          </a:blip>
          <a:srcRect l="69903"/>
          <a:stretch/>
        </p:blipFill>
        <p:spPr>
          <a:xfrm>
            <a:off x="10474036" y="0"/>
            <a:ext cx="171796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pic>
    </p:spTree>
    <p:extLst>
      <p:ext uri="{BB962C8B-B14F-4D97-AF65-F5344CB8AC3E}">
        <p14:creationId xmlns:p14="http://schemas.microsoft.com/office/powerpoint/2010/main" val="3251324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334A26D3-92B4-4CDB-89F6-A597A7AA5FAB}"/>
              </a:ext>
            </a:extLst>
          </p:cNvPr>
          <p:cNvSpPr>
            <a:spLocks noGrp="1"/>
          </p:cNvSpPr>
          <p:nvPr>
            <p:ph type="title"/>
          </p:nvPr>
        </p:nvSpPr>
        <p:spPr>
          <a:xfrm>
            <a:off x="8684216" y="1963799"/>
            <a:ext cx="2761282" cy="1463040"/>
          </a:xfrm>
        </p:spPr>
        <p:txBody>
          <a:bodyPr>
            <a:normAutofit fontScale="90000"/>
          </a:bodyPr>
          <a:lstStyle/>
          <a:p>
            <a:r>
              <a:rPr lang="en-US"/>
              <a:t>Governor Newsom’s Overall HHSA</a:t>
            </a:r>
          </a:p>
        </p:txBody>
      </p:sp>
      <p:sp>
        <p:nvSpPr>
          <p:cNvPr id="12" name="Text Placeholder 3">
            <a:extLst>
              <a:ext uri="{FF2B5EF4-FFF2-40B4-BE49-F238E27FC236}">
                <a16:creationId xmlns:a16="http://schemas.microsoft.com/office/drawing/2014/main" id="{F33B9E2F-714C-4C19-8C99-50F15D25D3CC}"/>
              </a:ext>
            </a:extLst>
          </p:cNvPr>
          <p:cNvSpPr>
            <a:spLocks noGrp="1"/>
          </p:cNvSpPr>
          <p:nvPr>
            <p:ph type="body" sz="half" idx="2"/>
          </p:nvPr>
        </p:nvSpPr>
        <p:spPr/>
        <p:txBody>
          <a:bodyPr/>
          <a:lstStyle/>
          <a:p>
            <a:r>
              <a:rPr lang="en-US"/>
              <a:t>Budget 2022-2023</a:t>
            </a:r>
          </a:p>
        </p:txBody>
      </p:sp>
      <p:pic>
        <p:nvPicPr>
          <p:cNvPr id="2" name="Picture 2" descr="Chart, pie chart&#10;&#10;Description automatically generated">
            <a:extLst>
              <a:ext uri="{FF2B5EF4-FFF2-40B4-BE49-F238E27FC236}">
                <a16:creationId xmlns:a16="http://schemas.microsoft.com/office/drawing/2014/main" id="{5C4EFF5C-2118-BA8C-24FE-4B6D4AB3117A}"/>
              </a:ext>
            </a:extLst>
          </p:cNvPr>
          <p:cNvPicPr>
            <a:picLocks noChangeAspect="1"/>
          </p:cNvPicPr>
          <p:nvPr/>
        </p:nvPicPr>
        <p:blipFill>
          <a:blip r:embed="rId3"/>
          <a:stretch>
            <a:fillRect/>
          </a:stretch>
        </p:blipFill>
        <p:spPr>
          <a:xfrm>
            <a:off x="384875" y="-309664"/>
            <a:ext cx="8077200" cy="6433873"/>
          </a:xfrm>
          <a:prstGeom prst="rect">
            <a:avLst/>
          </a:prstGeom>
        </p:spPr>
      </p:pic>
    </p:spTree>
    <p:extLst>
      <p:ext uri="{BB962C8B-B14F-4D97-AF65-F5344CB8AC3E}">
        <p14:creationId xmlns:p14="http://schemas.microsoft.com/office/powerpoint/2010/main" val="417085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191566-3C04-4839-85A7-C47656330FCE}"/>
              </a:ext>
            </a:extLst>
          </p:cNvPr>
          <p:cNvSpPr>
            <a:spLocks noGrp="1"/>
          </p:cNvSpPr>
          <p:nvPr>
            <p:ph type="title"/>
          </p:nvPr>
        </p:nvSpPr>
        <p:spPr>
          <a:xfrm>
            <a:off x="964788" y="804333"/>
            <a:ext cx="3391900" cy="5249334"/>
          </a:xfrm>
        </p:spPr>
        <p:txBody>
          <a:bodyPr>
            <a:normAutofit/>
          </a:bodyPr>
          <a:lstStyle/>
          <a:p>
            <a:pPr algn="r"/>
            <a:r>
              <a:rPr lang="en-US">
                <a:solidFill>
                  <a:srgbClr val="FFFFFF"/>
                </a:solidFill>
              </a:rPr>
              <a:t>Children Services</a:t>
            </a:r>
          </a:p>
        </p:txBody>
      </p:sp>
      <p:sp>
        <p:nvSpPr>
          <p:cNvPr id="3" name="Content Placeholder 2">
            <a:extLst>
              <a:ext uri="{FF2B5EF4-FFF2-40B4-BE49-F238E27FC236}">
                <a16:creationId xmlns:a16="http://schemas.microsoft.com/office/drawing/2014/main" id="{2C04D422-B5BE-4C4A-80BF-19278E4B8C12}"/>
              </a:ext>
            </a:extLst>
          </p:cNvPr>
          <p:cNvSpPr>
            <a:spLocks noGrp="1"/>
          </p:cNvSpPr>
          <p:nvPr>
            <p:ph idx="1"/>
          </p:nvPr>
        </p:nvSpPr>
        <p:spPr>
          <a:xfrm>
            <a:off x="4951049" y="238540"/>
            <a:ext cx="5225380" cy="6281530"/>
          </a:xfrm>
        </p:spPr>
        <p:txBody>
          <a:bodyPr anchor="ctr">
            <a:normAutofit lnSpcReduction="10000"/>
          </a:bodyPr>
          <a:lstStyle/>
          <a:p>
            <a:pPr>
              <a:buFont typeface="Wingdings" panose="05000000000000000000" pitchFamily="2" charset="2"/>
              <a:buChar char="q"/>
            </a:pPr>
            <a:r>
              <a:rPr lang="en-US" sz="3600" b="1"/>
              <a:t>Former Foster Youth Tax Credit</a:t>
            </a:r>
          </a:p>
          <a:p>
            <a:pPr>
              <a:buFont typeface="Wingdings" panose="05000000000000000000" pitchFamily="2" charset="2"/>
              <a:buChar char="q"/>
            </a:pPr>
            <a:r>
              <a:rPr lang="en-US" sz="3600" b="1"/>
              <a:t>Foster Youth Independence Pilot Program</a:t>
            </a:r>
            <a:endParaRPr lang="en-US" sz="3600"/>
          </a:p>
          <a:p>
            <a:pPr>
              <a:buFont typeface="Wingdings" panose="05000000000000000000" pitchFamily="2" charset="2"/>
              <a:buChar char="q"/>
            </a:pPr>
            <a:r>
              <a:rPr lang="en-US" sz="3600" b="1"/>
              <a:t>Family Finding and Engagement </a:t>
            </a:r>
            <a:endParaRPr lang="en-US" sz="3600"/>
          </a:p>
          <a:p>
            <a:pPr>
              <a:buFont typeface="Wingdings" panose="05000000000000000000" pitchFamily="2" charset="2"/>
              <a:buChar char="q"/>
            </a:pPr>
            <a:r>
              <a:rPr lang="en-US" sz="3600" b="1"/>
              <a:t>Resource Family Approval (RFA) Applications  </a:t>
            </a:r>
            <a:endParaRPr lang="en-US" sz="3600"/>
          </a:p>
          <a:p>
            <a:pPr>
              <a:buFont typeface="Wingdings" panose="05000000000000000000" pitchFamily="2" charset="2"/>
              <a:buChar char="q"/>
            </a:pPr>
            <a:r>
              <a:rPr lang="en-US" sz="3600" b="1"/>
              <a:t>Helpline for California Parents and Youth</a:t>
            </a:r>
            <a:endParaRPr lang="en-US" sz="3600"/>
          </a:p>
        </p:txBody>
      </p:sp>
      <p:pic>
        <p:nvPicPr>
          <p:cNvPr id="4" name="Picture 3" descr="abstract image">
            <a:extLst>
              <a:ext uri="{FF2B5EF4-FFF2-40B4-BE49-F238E27FC236}">
                <a16:creationId xmlns:a16="http://schemas.microsoft.com/office/drawing/2014/main" id="{DC3000A2-F191-41F0-AC32-E52EA3027583}"/>
              </a:ext>
            </a:extLst>
          </p:cNvPr>
          <p:cNvPicPr>
            <a:picLocks noChangeAspect="1"/>
          </p:cNvPicPr>
          <p:nvPr/>
        </p:nvPicPr>
        <p:blipFill rotWithShape="1">
          <a:blip r:embed="rId3">
            <a:extLst>
              <a:ext uri="{28A0092B-C50C-407E-A947-70E740481C1C}">
                <a14:useLocalDpi xmlns:a14="http://schemas.microsoft.com/office/drawing/2010/main" val="0"/>
              </a:ext>
            </a:extLst>
          </a:blip>
          <a:srcRect l="69903"/>
          <a:stretch/>
        </p:blipFill>
        <p:spPr>
          <a:xfrm>
            <a:off x="10474036" y="0"/>
            <a:ext cx="171796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pic>
    </p:spTree>
    <p:extLst>
      <p:ext uri="{BB962C8B-B14F-4D97-AF65-F5344CB8AC3E}">
        <p14:creationId xmlns:p14="http://schemas.microsoft.com/office/powerpoint/2010/main" val="2951523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191566-3C04-4839-85A7-C47656330FCE}"/>
              </a:ext>
            </a:extLst>
          </p:cNvPr>
          <p:cNvSpPr>
            <a:spLocks noGrp="1"/>
          </p:cNvSpPr>
          <p:nvPr>
            <p:ph type="title"/>
          </p:nvPr>
        </p:nvSpPr>
        <p:spPr>
          <a:xfrm>
            <a:off x="964788" y="804333"/>
            <a:ext cx="3391900" cy="5249334"/>
          </a:xfrm>
        </p:spPr>
        <p:txBody>
          <a:bodyPr>
            <a:normAutofit/>
          </a:bodyPr>
          <a:lstStyle/>
          <a:p>
            <a:pPr algn="r"/>
            <a:r>
              <a:rPr lang="en-US">
                <a:solidFill>
                  <a:srgbClr val="FFFFFF"/>
                </a:solidFill>
              </a:rPr>
              <a:t>Special Education</a:t>
            </a:r>
          </a:p>
        </p:txBody>
      </p:sp>
      <p:sp>
        <p:nvSpPr>
          <p:cNvPr id="3" name="Content Placeholder 2">
            <a:extLst>
              <a:ext uri="{FF2B5EF4-FFF2-40B4-BE49-F238E27FC236}">
                <a16:creationId xmlns:a16="http://schemas.microsoft.com/office/drawing/2014/main" id="{2C04D422-B5BE-4C4A-80BF-19278E4B8C12}"/>
              </a:ext>
            </a:extLst>
          </p:cNvPr>
          <p:cNvSpPr>
            <a:spLocks noGrp="1"/>
          </p:cNvSpPr>
          <p:nvPr>
            <p:ph idx="1"/>
          </p:nvPr>
        </p:nvSpPr>
        <p:spPr>
          <a:xfrm>
            <a:off x="4951049" y="804333"/>
            <a:ext cx="5225380" cy="5516954"/>
          </a:xfrm>
        </p:spPr>
        <p:txBody>
          <a:bodyPr anchor="ctr">
            <a:normAutofit/>
          </a:bodyPr>
          <a:lstStyle/>
          <a:p>
            <a:pPr>
              <a:buFont typeface="Wingdings" panose="05000000000000000000" pitchFamily="2" charset="2"/>
              <a:buChar char="q"/>
            </a:pPr>
            <a:r>
              <a:rPr lang="en-US" sz="3600"/>
              <a:t>An increase of $500 million Proposition 98 General Fund to augment special education base funding.</a:t>
            </a:r>
          </a:p>
          <a:p>
            <a:pPr>
              <a:buFont typeface="Wingdings" panose="05000000000000000000" pitchFamily="2" charset="2"/>
              <a:buChar char="q"/>
            </a:pPr>
            <a:r>
              <a:rPr lang="en-US" sz="3600"/>
              <a:t>An increase of $294.6 million Proposition 98 General Fund to reflect a 5.33 percent cost-of-living adjustment</a:t>
            </a:r>
          </a:p>
        </p:txBody>
      </p:sp>
      <p:pic>
        <p:nvPicPr>
          <p:cNvPr id="4" name="Picture 3" descr="abstract image">
            <a:extLst>
              <a:ext uri="{FF2B5EF4-FFF2-40B4-BE49-F238E27FC236}">
                <a16:creationId xmlns:a16="http://schemas.microsoft.com/office/drawing/2014/main" id="{33C55573-C60B-44B5-BE9B-AED3D351B356}"/>
              </a:ext>
            </a:extLst>
          </p:cNvPr>
          <p:cNvPicPr>
            <a:picLocks noChangeAspect="1"/>
          </p:cNvPicPr>
          <p:nvPr/>
        </p:nvPicPr>
        <p:blipFill rotWithShape="1">
          <a:blip r:embed="rId3">
            <a:extLst>
              <a:ext uri="{28A0092B-C50C-407E-A947-70E740481C1C}">
                <a14:useLocalDpi xmlns:a14="http://schemas.microsoft.com/office/drawing/2010/main" val="0"/>
              </a:ext>
            </a:extLst>
          </a:blip>
          <a:srcRect l="69903"/>
          <a:stretch/>
        </p:blipFill>
        <p:spPr>
          <a:xfrm>
            <a:off x="10474036" y="0"/>
            <a:ext cx="171796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pic>
    </p:spTree>
    <p:extLst>
      <p:ext uri="{BB962C8B-B14F-4D97-AF65-F5344CB8AC3E}">
        <p14:creationId xmlns:p14="http://schemas.microsoft.com/office/powerpoint/2010/main" val="300793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191566-3C04-4839-85A7-C47656330FCE}"/>
              </a:ext>
            </a:extLst>
          </p:cNvPr>
          <p:cNvSpPr>
            <a:spLocks noGrp="1"/>
          </p:cNvSpPr>
          <p:nvPr>
            <p:ph type="title"/>
          </p:nvPr>
        </p:nvSpPr>
        <p:spPr>
          <a:xfrm>
            <a:off x="964788" y="804333"/>
            <a:ext cx="3391900" cy="5249334"/>
          </a:xfrm>
        </p:spPr>
        <p:txBody>
          <a:bodyPr>
            <a:normAutofit/>
          </a:bodyPr>
          <a:lstStyle/>
          <a:p>
            <a:pPr algn="r"/>
            <a:r>
              <a:rPr lang="en-US">
                <a:solidFill>
                  <a:srgbClr val="FFFFFF"/>
                </a:solidFill>
              </a:rPr>
              <a:t>Childcare</a:t>
            </a:r>
          </a:p>
        </p:txBody>
      </p:sp>
      <p:sp>
        <p:nvSpPr>
          <p:cNvPr id="3" name="Content Placeholder 2">
            <a:extLst>
              <a:ext uri="{FF2B5EF4-FFF2-40B4-BE49-F238E27FC236}">
                <a16:creationId xmlns:a16="http://schemas.microsoft.com/office/drawing/2014/main" id="{2C04D422-B5BE-4C4A-80BF-19278E4B8C12}"/>
              </a:ext>
            </a:extLst>
          </p:cNvPr>
          <p:cNvSpPr>
            <a:spLocks noGrp="1"/>
          </p:cNvSpPr>
          <p:nvPr>
            <p:ph idx="1"/>
          </p:nvPr>
        </p:nvSpPr>
        <p:spPr>
          <a:xfrm>
            <a:off x="4872779" y="1182020"/>
            <a:ext cx="5382774" cy="5249334"/>
          </a:xfrm>
        </p:spPr>
        <p:txBody>
          <a:bodyPr anchor="ctr">
            <a:normAutofit/>
          </a:bodyPr>
          <a:lstStyle/>
          <a:p>
            <a:pPr>
              <a:buFont typeface="Wingdings" panose="05000000000000000000" pitchFamily="2" charset="2"/>
              <a:buChar char="q"/>
            </a:pPr>
            <a:r>
              <a:rPr lang="en-US" sz="3600"/>
              <a:t>Master Plan for Early Learning and Care Adjustments: </a:t>
            </a:r>
          </a:p>
          <a:p>
            <a:pPr>
              <a:buFont typeface="Wingdings" panose="05000000000000000000" pitchFamily="2" charset="2"/>
              <a:buChar char="q"/>
            </a:pPr>
            <a:r>
              <a:rPr lang="en-US" sz="3600"/>
              <a:t>California Food Assistance Program (CFAP) Expansion </a:t>
            </a:r>
          </a:p>
          <a:p>
            <a:pPr>
              <a:buFont typeface="Wingdings" panose="05000000000000000000" pitchFamily="2" charset="2"/>
              <a:buChar char="q"/>
            </a:pPr>
            <a:r>
              <a:rPr lang="en-US" sz="3600"/>
              <a:t>Food Bank Resources  </a:t>
            </a:r>
          </a:p>
          <a:p>
            <a:pPr>
              <a:buFont typeface="Wingdings" panose="05000000000000000000" pitchFamily="2" charset="2"/>
              <a:buChar char="q"/>
            </a:pPr>
            <a:r>
              <a:rPr lang="en-US" sz="3600"/>
              <a:t>Pass-Through of Child Support Collections for Formerly Assisted Families</a:t>
            </a:r>
            <a:r>
              <a:rPr lang="en-US" sz="3600">
                <a:effectLst/>
                <a:latin typeface="Calibri" panose="020F0502020204030204" pitchFamily="34" charset="0"/>
                <a:ea typeface="Calibri" panose="020F0502020204030204" pitchFamily="34" charset="0"/>
              </a:rPr>
              <a:t>.</a:t>
            </a:r>
          </a:p>
          <a:p>
            <a:endParaRPr lang="en-US"/>
          </a:p>
          <a:p>
            <a:endParaRPr lang="en-US"/>
          </a:p>
        </p:txBody>
      </p:sp>
      <p:pic>
        <p:nvPicPr>
          <p:cNvPr id="4" name="Picture 3" descr="abstract image">
            <a:extLst>
              <a:ext uri="{FF2B5EF4-FFF2-40B4-BE49-F238E27FC236}">
                <a16:creationId xmlns:a16="http://schemas.microsoft.com/office/drawing/2014/main" id="{33C55573-C60B-44B5-BE9B-AED3D351B356}"/>
              </a:ext>
            </a:extLst>
          </p:cNvPr>
          <p:cNvPicPr>
            <a:picLocks noChangeAspect="1"/>
          </p:cNvPicPr>
          <p:nvPr/>
        </p:nvPicPr>
        <p:blipFill rotWithShape="1">
          <a:blip r:embed="rId3">
            <a:extLst>
              <a:ext uri="{28A0092B-C50C-407E-A947-70E740481C1C}">
                <a14:useLocalDpi xmlns:a14="http://schemas.microsoft.com/office/drawing/2010/main" val="0"/>
              </a:ext>
            </a:extLst>
          </a:blip>
          <a:srcRect l="69903"/>
          <a:stretch/>
        </p:blipFill>
        <p:spPr>
          <a:xfrm>
            <a:off x="10474036" y="0"/>
            <a:ext cx="171796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pic>
    </p:spTree>
    <p:extLst>
      <p:ext uri="{BB962C8B-B14F-4D97-AF65-F5344CB8AC3E}">
        <p14:creationId xmlns:p14="http://schemas.microsoft.com/office/powerpoint/2010/main" val="112820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55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F7690601-06F1-482F-B6A8-68CE0B9A221A}"/>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3100" b="1">
                <a:solidFill>
                  <a:srgbClr val="FFFFFF"/>
                </a:solidFill>
              </a:rPr>
              <a:t>THE GOVERNOR’S BUDGET IMPACTING PEOPLE WITH</a:t>
            </a:r>
            <a:br>
              <a:rPr lang="en-US" sz="3100" b="1">
                <a:solidFill>
                  <a:srgbClr val="FFFFFF"/>
                </a:solidFill>
              </a:rPr>
            </a:br>
            <a:r>
              <a:rPr lang="en-US" sz="3100" b="1">
                <a:solidFill>
                  <a:srgbClr val="FFFFFF"/>
                </a:solidFill>
              </a:rPr>
              <a:t>DEVELOPMENTAL DISABILITIES </a:t>
            </a:r>
            <a:br>
              <a:rPr lang="en-US" sz="3100" b="1">
                <a:solidFill>
                  <a:srgbClr val="FFFFFF"/>
                </a:solidFill>
              </a:rPr>
            </a:br>
            <a:endParaRPr lang="en-US" sz="3100">
              <a:solidFill>
                <a:srgbClr val="FFFFFF"/>
              </a:solidFill>
            </a:endParaRPr>
          </a:p>
        </p:txBody>
      </p:sp>
      <p:pic>
        <p:nvPicPr>
          <p:cNvPr id="5" name="Picture Placeholder 4" descr="A picture containing building, outdoor, government building, stone&#10;&#10;Description automatically generated">
            <a:extLst>
              <a:ext uri="{FF2B5EF4-FFF2-40B4-BE49-F238E27FC236}">
                <a16:creationId xmlns:a16="http://schemas.microsoft.com/office/drawing/2014/main" id="{9FE43A85-4C4C-40D8-BAE7-F4CD66DFEB3E}"/>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5323" r="4029" b="1"/>
          <a:stretch/>
        </p:blipFill>
        <p:spPr>
          <a:xfrm>
            <a:off x="327547" y="321733"/>
            <a:ext cx="7058306" cy="4107392"/>
          </a:xfrm>
          <a:prstGeom prst="rect">
            <a:avLst/>
          </a:prstGeom>
          <a:noFill/>
        </p:spPr>
      </p:pic>
      <p:sp>
        <p:nvSpPr>
          <p:cNvPr id="34" name="Rectangle 3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1820CB2C-CA14-469E-92F8-188BFC90A82C}"/>
              </a:ext>
            </a:extLst>
          </p:cNvPr>
          <p:cNvSpPr>
            <a:spLocks noGrp="1"/>
          </p:cNvSpPr>
          <p:nvPr>
            <p:ph sz="half" idx="1"/>
          </p:nvPr>
        </p:nvSpPr>
        <p:spPr>
          <a:xfrm>
            <a:off x="8029319" y="917725"/>
            <a:ext cx="3424739" cy="4852362"/>
          </a:xfrm>
        </p:spPr>
        <p:txBody>
          <a:bodyPr vert="horz" lIns="45720" tIns="45720" rIns="45720" bIns="45720" rtlCol="0" anchor="ctr">
            <a:normAutofit/>
          </a:bodyPr>
          <a:lstStyle/>
          <a:p>
            <a:r>
              <a:rPr lang="en-US" b="1">
                <a:solidFill>
                  <a:srgbClr val="FFFFFF"/>
                </a:solidFill>
              </a:rPr>
              <a:t>THE GOVERNOR’S BUDGET</a:t>
            </a:r>
          </a:p>
          <a:p>
            <a:r>
              <a:rPr lang="en-US" b="1">
                <a:solidFill>
                  <a:srgbClr val="FFFFFF"/>
                </a:solidFill>
              </a:rPr>
              <a:t>IMPACTING PEOPLE WITH</a:t>
            </a:r>
          </a:p>
          <a:p>
            <a:r>
              <a:rPr lang="en-US" b="1">
                <a:solidFill>
                  <a:srgbClr val="FFFFFF"/>
                </a:solidFill>
              </a:rPr>
              <a:t>DEVELOPMENTAL DISABILITIES </a:t>
            </a:r>
          </a:p>
          <a:p>
            <a:endParaRPr lang="en-US" b="1">
              <a:solidFill>
                <a:srgbClr val="FFFFFF"/>
              </a:solidFill>
            </a:endParaRPr>
          </a:p>
          <a:p>
            <a:r>
              <a:rPr lang="en-US" b="1">
                <a:solidFill>
                  <a:srgbClr val="FFFFFF"/>
                </a:solidFill>
              </a:rPr>
              <a:t>2022-23 GOVERNOR'S BUDGET</a:t>
            </a:r>
          </a:p>
          <a:p>
            <a:endParaRPr lang="en-US" b="1">
              <a:solidFill>
                <a:srgbClr val="FFFFFF"/>
              </a:solidFill>
            </a:endParaRPr>
          </a:p>
          <a:p>
            <a:r>
              <a:rPr lang="en-US" b="1">
                <a:solidFill>
                  <a:srgbClr val="FFFFFF"/>
                </a:solidFill>
              </a:rPr>
              <a:t>VMRC Board Public Policy Committee</a:t>
            </a:r>
          </a:p>
          <a:p>
            <a:r>
              <a:rPr lang="en-US" b="1">
                <a:solidFill>
                  <a:srgbClr val="FFFFFF"/>
                </a:solidFill>
              </a:rPr>
              <a:t>April 2022</a:t>
            </a:r>
          </a:p>
        </p:txBody>
      </p:sp>
    </p:spTree>
    <p:extLst>
      <p:ext uri="{BB962C8B-B14F-4D97-AF65-F5344CB8AC3E}">
        <p14:creationId xmlns:p14="http://schemas.microsoft.com/office/powerpoint/2010/main" val="1666058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E1DB3136-928D-43A8-B258-C1486F350755}"/>
              </a:ext>
            </a:extLst>
          </p:cNvPr>
          <p:cNvSpPr txBox="1">
            <a:spLocks/>
          </p:cNvSpPr>
          <p:nvPr/>
        </p:nvSpPr>
        <p:spPr>
          <a:xfrm>
            <a:off x="308041" y="292548"/>
            <a:ext cx="8198604" cy="458166"/>
          </a:xfrm>
          <a:prstGeom prst="rect">
            <a:avLst/>
          </a:prstGeom>
        </p:spPr>
        <p:txBody>
          <a:bodyPr vert="horz" lIns="91440" tIns="45720" rIns="91440" bIns="45720" rtlCol="0" anchor="t">
            <a:noAutofit/>
          </a:bodyPr>
          <a:lstStyle>
            <a:lvl1pPr indent="0" defTabSz="342900">
              <a:lnSpc>
                <a:spcPts val="2100"/>
              </a:lnSpc>
              <a:spcBef>
                <a:spcPts val="750"/>
              </a:spcBef>
              <a:buFont typeface="Arial" panose="020B0604020202020204" pitchFamily="34" charset="0"/>
              <a:buNone/>
              <a:defRPr lang="en-US" sz="2800" dirty="0">
                <a:solidFill>
                  <a:schemeClr val="bg1"/>
                </a:solidFill>
                <a:latin typeface="Century Gothic"/>
                <a:cs typeface="Arial"/>
              </a:defRPr>
            </a:lvl1pPr>
            <a:lvl2pPr marL="342900" indent="0" defTabSz="685800">
              <a:lnSpc>
                <a:spcPct val="90000"/>
              </a:lnSpc>
              <a:spcBef>
                <a:spcPts val="375"/>
              </a:spcBef>
              <a:buFont typeface="Arial" panose="020B0604020202020204" pitchFamily="34" charset="0"/>
              <a:buNone/>
              <a:defRPr sz="2000">
                <a:latin typeface="Century Gothic" panose="020B0502020202020204" pitchFamily="34" charset="0"/>
                <a:cs typeface="Arial" panose="020B0604020202020204" pitchFamily="34" charset="0"/>
              </a:defRPr>
            </a:lvl2pPr>
            <a:lvl3pPr marL="857250" indent="-171450" defTabSz="685800">
              <a:lnSpc>
                <a:spcPct val="90000"/>
              </a:lnSpc>
              <a:spcBef>
                <a:spcPts val="375"/>
              </a:spcBef>
              <a:buFont typeface="Arial" panose="020B0604020202020204" pitchFamily="34" charset="0"/>
              <a:buChar char="•"/>
              <a:defRPr sz="2000">
                <a:latin typeface="Century Gothic" panose="020B0502020202020204" pitchFamily="34" charset="0"/>
                <a:cs typeface="Arial" panose="020B0604020202020204" pitchFamily="34" charset="0"/>
              </a:defRPr>
            </a:lvl3pPr>
            <a:lvl4pPr marL="1200150" indent="-171450" defTabSz="685800">
              <a:lnSpc>
                <a:spcPct val="90000"/>
              </a:lnSpc>
              <a:spcBef>
                <a:spcPts val="375"/>
              </a:spcBef>
              <a:buFont typeface="Arial" panose="020B0604020202020204" pitchFamily="34" charset="0"/>
              <a:buChar char="•"/>
              <a:defRPr sz="2000">
                <a:latin typeface="Century Gothic" panose="020B0502020202020204" pitchFamily="34" charset="0"/>
                <a:cs typeface="Arial" panose="020B0604020202020204" pitchFamily="34" charset="0"/>
              </a:defRPr>
            </a:lvl4pPr>
            <a:lvl5pPr marL="1543050" indent="-171450" defTabSz="685800">
              <a:lnSpc>
                <a:spcPct val="90000"/>
              </a:lnSpc>
              <a:spcBef>
                <a:spcPts val="375"/>
              </a:spcBef>
              <a:buFont typeface="Arial" panose="020B0604020202020204" pitchFamily="34" charset="0"/>
              <a:buChar char="•"/>
              <a:defRPr sz="2000">
                <a:latin typeface="Century Gothic" panose="020B0502020202020204" pitchFamily="34" charset="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endParaRPr lang="en-US"/>
          </a:p>
        </p:txBody>
      </p:sp>
      <p:sp>
        <p:nvSpPr>
          <p:cNvPr id="17" name="Text Placeholder 16">
            <a:extLst>
              <a:ext uri="{FF2B5EF4-FFF2-40B4-BE49-F238E27FC236}">
                <a16:creationId xmlns:a16="http://schemas.microsoft.com/office/drawing/2014/main" id="{2B5B4D4D-7181-4F5D-A818-82D507C945C9}"/>
              </a:ext>
            </a:extLst>
          </p:cNvPr>
          <p:cNvSpPr>
            <a:spLocks noGrp="1"/>
          </p:cNvSpPr>
          <p:nvPr>
            <p:ph type="body" sz="quarter" idx="36"/>
          </p:nvPr>
        </p:nvSpPr>
        <p:spPr/>
        <p:txBody>
          <a:bodyPr/>
          <a:lstStyle/>
          <a:p>
            <a:r>
              <a:rPr lang="en-US"/>
              <a:t>DDS BUDGET</a:t>
            </a:r>
          </a:p>
        </p:txBody>
      </p:sp>
      <p:pic>
        <p:nvPicPr>
          <p:cNvPr id="2" name="Picture 1">
            <a:extLst>
              <a:ext uri="{FF2B5EF4-FFF2-40B4-BE49-F238E27FC236}">
                <a16:creationId xmlns:a16="http://schemas.microsoft.com/office/drawing/2014/main" id="{E9F1E742-8EF5-28A2-44F2-4EAE8B907C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9538"/>
            <a:ext cx="12226933" cy="6838461"/>
          </a:xfrm>
          <a:prstGeom prst="rect">
            <a:avLst/>
          </a:prstGeom>
          <a:noFill/>
          <a:ln>
            <a:noFill/>
          </a:ln>
        </p:spPr>
      </p:pic>
    </p:spTree>
    <p:extLst>
      <p:ext uri="{BB962C8B-B14F-4D97-AF65-F5344CB8AC3E}">
        <p14:creationId xmlns:p14="http://schemas.microsoft.com/office/powerpoint/2010/main" val="4000691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F82010-ABAF-4651-49F7-FB1E8E67F6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9076"/>
            <a:ext cx="12192000" cy="6936154"/>
          </a:xfrm>
          <a:prstGeom prst="rect">
            <a:avLst/>
          </a:prstGeom>
          <a:noFill/>
          <a:ln>
            <a:noFill/>
          </a:ln>
        </p:spPr>
      </p:pic>
    </p:spTree>
    <p:extLst>
      <p:ext uri="{BB962C8B-B14F-4D97-AF65-F5344CB8AC3E}">
        <p14:creationId xmlns:p14="http://schemas.microsoft.com/office/powerpoint/2010/main" val="3856291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74F46D-3699-8F34-DD50-5960D9AD6C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2565602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1566-3C04-4839-85A7-C47656330FCE}"/>
              </a:ext>
            </a:extLst>
          </p:cNvPr>
          <p:cNvSpPr>
            <a:spLocks noGrp="1"/>
          </p:cNvSpPr>
          <p:nvPr>
            <p:ph type="title"/>
          </p:nvPr>
        </p:nvSpPr>
        <p:spPr>
          <a:xfrm>
            <a:off x="1024128" y="585216"/>
            <a:ext cx="9720072" cy="1499616"/>
          </a:xfrm>
        </p:spPr>
        <p:txBody>
          <a:bodyPr>
            <a:normAutofit/>
          </a:bodyPr>
          <a:lstStyle/>
          <a:p>
            <a:r>
              <a:rPr lang="en-US"/>
              <a:t>New budget highlights</a:t>
            </a:r>
          </a:p>
        </p:txBody>
      </p:sp>
      <p:pic>
        <p:nvPicPr>
          <p:cNvPr id="4" name="Picture 3" descr="abstract image">
            <a:extLst>
              <a:ext uri="{FF2B5EF4-FFF2-40B4-BE49-F238E27FC236}">
                <a16:creationId xmlns:a16="http://schemas.microsoft.com/office/drawing/2014/main" id="{33C55573-C60B-44B5-BE9B-AED3D351B356}"/>
              </a:ext>
            </a:extLst>
          </p:cNvPr>
          <p:cNvPicPr>
            <a:picLocks noChangeAspect="1"/>
          </p:cNvPicPr>
          <p:nvPr/>
        </p:nvPicPr>
        <p:blipFill rotWithShape="1">
          <a:blip r:embed="rId3">
            <a:extLst>
              <a:ext uri="{28A0092B-C50C-407E-A947-70E740481C1C}">
                <a14:useLocalDpi xmlns:a14="http://schemas.microsoft.com/office/drawing/2010/main" val="0"/>
              </a:ext>
            </a:extLst>
          </a:blip>
          <a:srcRect l="69903"/>
          <a:stretch/>
        </p:blipFill>
        <p:spPr>
          <a:xfrm>
            <a:off x="10030265" y="0"/>
            <a:ext cx="2161735"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pic>
      <p:graphicFrame>
        <p:nvGraphicFramePr>
          <p:cNvPr id="58" name="Content Placeholder 2">
            <a:extLst>
              <a:ext uri="{FF2B5EF4-FFF2-40B4-BE49-F238E27FC236}">
                <a16:creationId xmlns:a16="http://schemas.microsoft.com/office/drawing/2014/main" id="{470A80B6-6055-1BB0-2CF3-CC9F5AA85609}"/>
              </a:ext>
            </a:extLst>
          </p:cNvPr>
          <p:cNvGraphicFramePr>
            <a:graphicFrameLocks noGrp="1"/>
          </p:cNvGraphicFramePr>
          <p:nvPr>
            <p:ph idx="1"/>
            <p:extLst>
              <p:ext uri="{D42A27DB-BD31-4B8C-83A1-F6EECF244321}">
                <p14:modId xmlns:p14="http://schemas.microsoft.com/office/powerpoint/2010/main" val="2165345324"/>
              </p:ext>
            </p:extLst>
          </p:nvPr>
        </p:nvGraphicFramePr>
        <p:xfrm>
          <a:off x="450165" y="1828800"/>
          <a:ext cx="11577711" cy="48252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85794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B2B26B3-2671-4E40-B67E-D53CD7AF7128}"/>
              </a:ext>
            </a:extLst>
          </p:cNvPr>
          <p:cNvSpPr>
            <a:spLocks noGrp="1"/>
          </p:cNvSpPr>
          <p:nvPr>
            <p:ph type="body" sz="quarter" idx="38"/>
          </p:nvPr>
        </p:nvSpPr>
        <p:spPr>
          <a:xfrm>
            <a:off x="439291" y="783597"/>
            <a:ext cx="8198604" cy="458166"/>
          </a:xfrm>
        </p:spPr>
        <p:txBody>
          <a:bodyPr vert="horz" lIns="91440" tIns="45720" rIns="91440" bIns="45720" rtlCol="0" anchor="t">
            <a:noAutofit/>
          </a:bodyPr>
          <a:lstStyle/>
          <a:p>
            <a:r>
              <a:rPr lang="en-US" b="1">
                <a:latin typeface="Century Gothic"/>
                <a:cs typeface="Arial"/>
              </a:rPr>
              <a:t>AMERICAN RESCUE PLAN ACT (ARPA) UPDATE</a:t>
            </a:r>
          </a:p>
        </p:txBody>
      </p:sp>
      <p:pic>
        <p:nvPicPr>
          <p:cNvPr id="9" name="Picture 8">
            <a:extLst>
              <a:ext uri="{FF2B5EF4-FFF2-40B4-BE49-F238E27FC236}">
                <a16:creationId xmlns:a16="http://schemas.microsoft.com/office/drawing/2014/main" id="{41AAC3E3-248C-49CF-B535-66C2F28FE189}"/>
              </a:ext>
            </a:extLst>
          </p:cNvPr>
          <p:cNvPicPr>
            <a:picLocks noChangeAspect="1"/>
          </p:cNvPicPr>
          <p:nvPr/>
        </p:nvPicPr>
        <p:blipFill>
          <a:blip r:embed="rId3"/>
          <a:stretch>
            <a:fillRect/>
          </a:stretch>
        </p:blipFill>
        <p:spPr>
          <a:xfrm>
            <a:off x="8352050" y="3796678"/>
            <a:ext cx="3219220" cy="1819559"/>
          </a:xfrm>
          <a:prstGeom prst="rect">
            <a:avLst/>
          </a:prstGeom>
        </p:spPr>
      </p:pic>
      <p:graphicFrame>
        <p:nvGraphicFramePr>
          <p:cNvPr id="15" name="Text Placeholder 1">
            <a:extLst>
              <a:ext uri="{FF2B5EF4-FFF2-40B4-BE49-F238E27FC236}">
                <a16:creationId xmlns:a16="http://schemas.microsoft.com/office/drawing/2014/main" id="{014290EC-53C4-127C-380E-6A5CAEE86F7D}"/>
              </a:ext>
            </a:extLst>
          </p:cNvPr>
          <p:cNvGraphicFramePr/>
          <p:nvPr>
            <p:extLst>
              <p:ext uri="{D42A27DB-BD31-4B8C-83A1-F6EECF244321}">
                <p14:modId xmlns:p14="http://schemas.microsoft.com/office/powerpoint/2010/main" val="927092391"/>
              </p:ext>
            </p:extLst>
          </p:nvPr>
        </p:nvGraphicFramePr>
        <p:xfrm>
          <a:off x="620730" y="632163"/>
          <a:ext cx="8461104" cy="44748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35684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1566-3C04-4839-85A7-C47656330FCE}"/>
              </a:ext>
            </a:extLst>
          </p:cNvPr>
          <p:cNvSpPr>
            <a:spLocks noGrp="1"/>
          </p:cNvSpPr>
          <p:nvPr>
            <p:ph type="title"/>
          </p:nvPr>
        </p:nvSpPr>
        <p:spPr>
          <a:xfrm>
            <a:off x="1024128" y="585216"/>
            <a:ext cx="9720072" cy="1499616"/>
          </a:xfrm>
        </p:spPr>
        <p:txBody>
          <a:bodyPr>
            <a:normAutofit/>
          </a:bodyPr>
          <a:lstStyle/>
          <a:p>
            <a:r>
              <a:rPr lang="en-US"/>
              <a:t>2021-2022 Initiaitives still in process</a:t>
            </a:r>
          </a:p>
        </p:txBody>
      </p:sp>
      <p:pic>
        <p:nvPicPr>
          <p:cNvPr id="4" name="Picture 3" descr="abstract image">
            <a:extLst>
              <a:ext uri="{FF2B5EF4-FFF2-40B4-BE49-F238E27FC236}">
                <a16:creationId xmlns:a16="http://schemas.microsoft.com/office/drawing/2014/main" id="{33C55573-C60B-44B5-BE9B-AED3D351B356}"/>
              </a:ext>
            </a:extLst>
          </p:cNvPr>
          <p:cNvPicPr>
            <a:picLocks noChangeAspect="1"/>
          </p:cNvPicPr>
          <p:nvPr/>
        </p:nvPicPr>
        <p:blipFill rotWithShape="1">
          <a:blip r:embed="rId3">
            <a:extLst>
              <a:ext uri="{28A0092B-C50C-407E-A947-70E740481C1C}">
                <a14:useLocalDpi xmlns:a14="http://schemas.microsoft.com/office/drawing/2010/main" val="0"/>
              </a:ext>
            </a:extLst>
          </a:blip>
          <a:srcRect l="69903"/>
          <a:stretch/>
        </p:blipFill>
        <p:spPr>
          <a:xfrm>
            <a:off x="10030265" y="0"/>
            <a:ext cx="2161735"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pic>
      <p:graphicFrame>
        <p:nvGraphicFramePr>
          <p:cNvPr id="58" name="Content Placeholder 2">
            <a:extLst>
              <a:ext uri="{FF2B5EF4-FFF2-40B4-BE49-F238E27FC236}">
                <a16:creationId xmlns:a16="http://schemas.microsoft.com/office/drawing/2014/main" id="{470A80B6-6055-1BB0-2CF3-CC9F5AA85609}"/>
              </a:ext>
            </a:extLst>
          </p:cNvPr>
          <p:cNvGraphicFramePr>
            <a:graphicFrameLocks noGrp="1"/>
          </p:cNvGraphicFramePr>
          <p:nvPr>
            <p:ph idx="1"/>
            <p:extLst>
              <p:ext uri="{D42A27DB-BD31-4B8C-83A1-F6EECF244321}">
                <p14:modId xmlns:p14="http://schemas.microsoft.com/office/powerpoint/2010/main" val="1278723734"/>
              </p:ext>
            </p:extLst>
          </p:nvPr>
        </p:nvGraphicFramePr>
        <p:xfrm>
          <a:off x="450165" y="1828800"/>
          <a:ext cx="11577711" cy="48252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58630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0AE4C84F-7457-4662-AFA3-554A32B9C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9DF9B39E-8A25-4BC3-B3C0-ACD46B94E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351ABD-D7EA-4D3A-B2BE-1B6A0662A32A}"/>
              </a:ext>
            </a:extLst>
          </p:cNvPr>
          <p:cNvSpPr>
            <a:spLocks noGrp="1"/>
          </p:cNvSpPr>
          <p:nvPr>
            <p:ph type="title"/>
          </p:nvPr>
        </p:nvSpPr>
        <p:spPr>
          <a:xfrm>
            <a:off x="1024128" y="4971088"/>
            <a:ext cx="9720072" cy="1499616"/>
          </a:xfrm>
        </p:spPr>
        <p:txBody>
          <a:bodyPr>
            <a:normAutofit/>
          </a:bodyPr>
          <a:lstStyle/>
          <a:p>
            <a:r>
              <a:rPr lang="en-US">
                <a:solidFill>
                  <a:srgbClr val="FFFFFF"/>
                </a:solidFill>
              </a:rPr>
              <a:t>Overview</a:t>
            </a:r>
          </a:p>
        </p:txBody>
      </p:sp>
      <p:cxnSp>
        <p:nvCxnSpPr>
          <p:cNvPr id="21" name="Straight Connector 13">
            <a:extLst>
              <a:ext uri="{FF2B5EF4-FFF2-40B4-BE49-F238E27FC236}">
                <a16:creationId xmlns:a16="http://schemas.microsoft.com/office/drawing/2014/main" id="{BA91CE2E-0B4F-41F3-95F2-0EB700368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3C40344-CAF6-0884-E27E-A43C9B628FD1}"/>
              </a:ext>
            </a:extLst>
          </p:cNvPr>
          <p:cNvGraphicFramePr>
            <a:graphicFrameLocks noGrp="1"/>
          </p:cNvGraphicFramePr>
          <p:nvPr>
            <p:ph idx="1"/>
            <p:extLst>
              <p:ext uri="{D42A27DB-BD31-4B8C-83A1-F6EECF244321}">
                <p14:modId xmlns:p14="http://schemas.microsoft.com/office/powerpoint/2010/main" val="2664275583"/>
              </p:ext>
            </p:extLst>
          </p:nvPr>
        </p:nvGraphicFramePr>
        <p:xfrm>
          <a:off x="198783" y="139149"/>
          <a:ext cx="11827565" cy="4402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6681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33C55573-C60B-44B5-BE9B-AED3D351B356}"/>
              </a:ext>
            </a:extLst>
          </p:cNvPr>
          <p:cNvPicPr>
            <a:picLocks noChangeAspect="1"/>
          </p:cNvPicPr>
          <p:nvPr/>
        </p:nvPicPr>
        <p:blipFill rotWithShape="1">
          <a:blip r:embed="rId3">
            <a:extLst>
              <a:ext uri="{28A0092B-C50C-407E-A947-70E740481C1C}">
                <a14:useLocalDpi xmlns:a14="http://schemas.microsoft.com/office/drawing/2010/main" val="0"/>
              </a:ext>
            </a:extLst>
          </a:blip>
          <a:srcRect l="69903"/>
          <a:stretch/>
        </p:blipFill>
        <p:spPr>
          <a:xfrm>
            <a:off x="10030265" y="0"/>
            <a:ext cx="2161735"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pic>
      <p:sp useBgFill="1">
        <p:nvSpPr>
          <p:cNvPr id="83" name="Rectangle 65">
            <a:extLst>
              <a:ext uri="{FF2B5EF4-FFF2-40B4-BE49-F238E27FC236}">
                <a16:creationId xmlns:a16="http://schemas.microsoft.com/office/drawing/2014/main" id="{FABE753E-4156-4486-B269-C34C2220E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7">
            <a:extLst>
              <a:ext uri="{FF2B5EF4-FFF2-40B4-BE49-F238E27FC236}">
                <a16:creationId xmlns:a16="http://schemas.microsoft.com/office/drawing/2014/main" id="{DB9BFE9F-67FE-4BBC-BFED-6AA4C51D00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191566-3C04-4839-85A7-C47656330FCE}"/>
              </a:ext>
            </a:extLst>
          </p:cNvPr>
          <p:cNvSpPr>
            <a:spLocks noGrp="1"/>
          </p:cNvSpPr>
          <p:nvPr>
            <p:ph type="title"/>
          </p:nvPr>
        </p:nvSpPr>
        <p:spPr>
          <a:xfrm>
            <a:off x="8032524" y="741941"/>
            <a:ext cx="2658922" cy="5571066"/>
          </a:xfrm>
        </p:spPr>
        <p:txBody>
          <a:bodyPr vert="horz" lIns="91440" tIns="45720" rIns="91440" bIns="45720" rtlCol="0" anchor="ctr">
            <a:normAutofit/>
          </a:bodyPr>
          <a:lstStyle/>
          <a:p>
            <a:r>
              <a:rPr lang="en-US" kern="1200" cap="all" spc="100" baseline="0">
                <a:solidFill>
                  <a:srgbClr val="FFFFFF"/>
                </a:solidFill>
                <a:latin typeface="+mj-lt"/>
                <a:ea typeface="+mj-ea"/>
                <a:cs typeface="+mj-cs"/>
              </a:rPr>
              <a:t>2021-2022 Initiatives still in process</a:t>
            </a:r>
          </a:p>
        </p:txBody>
      </p:sp>
      <p:graphicFrame>
        <p:nvGraphicFramePr>
          <p:cNvPr id="85" name="TextBox 13">
            <a:extLst>
              <a:ext uri="{FF2B5EF4-FFF2-40B4-BE49-F238E27FC236}">
                <a16:creationId xmlns:a16="http://schemas.microsoft.com/office/drawing/2014/main" id="{97E7F19E-AB65-E951-3B5A-683DFEB45EC0}"/>
              </a:ext>
            </a:extLst>
          </p:cNvPr>
          <p:cNvGraphicFramePr/>
          <p:nvPr>
            <p:extLst>
              <p:ext uri="{D42A27DB-BD31-4B8C-83A1-F6EECF244321}">
                <p14:modId xmlns:p14="http://schemas.microsoft.com/office/powerpoint/2010/main" val="1353970890"/>
              </p:ext>
            </p:extLst>
          </p:nvPr>
        </p:nvGraphicFramePr>
        <p:xfrm>
          <a:off x="0" y="0"/>
          <a:ext cx="8356209"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81449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191566-3C04-4839-85A7-C47656330FCE}"/>
              </a:ext>
            </a:extLst>
          </p:cNvPr>
          <p:cNvSpPr>
            <a:spLocks noGrp="1"/>
          </p:cNvSpPr>
          <p:nvPr>
            <p:ph type="title"/>
          </p:nvPr>
        </p:nvSpPr>
        <p:spPr>
          <a:xfrm>
            <a:off x="964788" y="804333"/>
            <a:ext cx="3391900" cy="5249334"/>
          </a:xfrm>
        </p:spPr>
        <p:txBody>
          <a:bodyPr>
            <a:normAutofit/>
          </a:bodyPr>
          <a:lstStyle/>
          <a:p>
            <a:pPr algn="r"/>
            <a:r>
              <a:rPr lang="en-US">
                <a:solidFill>
                  <a:srgbClr val="FFFFFF"/>
                </a:solidFill>
              </a:rPr>
              <a:t>Early Start and Eligibility</a:t>
            </a:r>
          </a:p>
        </p:txBody>
      </p:sp>
      <p:sp>
        <p:nvSpPr>
          <p:cNvPr id="3" name="Content Placeholder 2">
            <a:extLst>
              <a:ext uri="{FF2B5EF4-FFF2-40B4-BE49-F238E27FC236}">
                <a16:creationId xmlns:a16="http://schemas.microsoft.com/office/drawing/2014/main" id="{2C04D422-B5BE-4C4A-80BF-19278E4B8C12}"/>
              </a:ext>
            </a:extLst>
          </p:cNvPr>
          <p:cNvSpPr>
            <a:spLocks noGrp="1"/>
          </p:cNvSpPr>
          <p:nvPr>
            <p:ph idx="1"/>
          </p:nvPr>
        </p:nvSpPr>
        <p:spPr>
          <a:xfrm>
            <a:off x="4951049" y="0"/>
            <a:ext cx="5382774" cy="6858000"/>
          </a:xfrm>
        </p:spPr>
        <p:txBody>
          <a:bodyPr anchor="ctr">
            <a:normAutofit/>
          </a:bodyPr>
          <a:lstStyle/>
          <a:p>
            <a:pPr marL="0" marR="0" indent="0">
              <a:spcBef>
                <a:spcPts val="0"/>
              </a:spcBef>
              <a:spcAft>
                <a:spcPts val="0"/>
              </a:spcAft>
              <a:buNone/>
            </a:pPr>
            <a:r>
              <a:rPr lang="en-US" sz="3600">
                <a:effectLst/>
                <a:latin typeface="Calibri" panose="020F0502020204030204" pitchFamily="34" charset="0"/>
                <a:ea typeface="Calibri" panose="020F0502020204030204" pitchFamily="34" charset="0"/>
              </a:rPr>
              <a:t>Recapping and reconciling the budget year.  </a:t>
            </a:r>
          </a:p>
          <a:p>
            <a:pPr marL="0" marR="0" indent="0">
              <a:spcBef>
                <a:spcPts val="0"/>
              </a:spcBef>
              <a:spcAft>
                <a:spcPts val="0"/>
              </a:spcAft>
              <a:buNone/>
            </a:pPr>
            <a:endParaRPr lang="en-US" sz="3600">
              <a:effectLst/>
              <a:latin typeface="Calibri" panose="020F0502020204030204" pitchFamily="34" charset="0"/>
              <a:ea typeface="Calibri" panose="020F0502020204030204" pitchFamily="34" charset="0"/>
            </a:endParaRPr>
          </a:p>
          <a:p>
            <a:pPr>
              <a:spcBef>
                <a:spcPts val="0"/>
              </a:spcBef>
              <a:spcAft>
                <a:spcPts val="0"/>
              </a:spcAft>
            </a:pPr>
            <a:r>
              <a:rPr lang="en-US" sz="2800">
                <a:effectLst/>
                <a:latin typeface="Calibri"/>
                <a:ea typeface="Calibri" panose="020F0502020204030204" pitchFamily="34" charset="0"/>
                <a:cs typeface="Calibri"/>
              </a:rPr>
              <a:t>Budget is now $45,967 which is $2,943 </a:t>
            </a:r>
            <a:r>
              <a:rPr lang="en-US" sz="2800">
                <a:latin typeface="Calibri"/>
                <a:ea typeface="Calibri" panose="020F0502020204030204" pitchFamily="34" charset="0"/>
                <a:cs typeface="Calibri"/>
              </a:rPr>
              <a:t>more than</a:t>
            </a:r>
            <a:r>
              <a:rPr lang="en-US" sz="2800">
                <a:effectLst/>
                <a:latin typeface="Calibri"/>
                <a:ea typeface="Calibri" panose="020F0502020204030204" pitchFamily="34" charset="0"/>
                <a:cs typeface="Calibri"/>
              </a:rPr>
              <a:t> last year</a:t>
            </a:r>
          </a:p>
          <a:p>
            <a:pPr>
              <a:spcBef>
                <a:spcPts val="0"/>
              </a:spcBef>
              <a:spcAft>
                <a:spcPts val="0"/>
              </a:spcAft>
            </a:pPr>
            <a:endParaRPr lang="en-US" sz="2800">
              <a:latin typeface="Calibri" panose="020F0502020204030204" pitchFamily="34" charset="0"/>
              <a:ea typeface="Calibri" panose="020F0502020204030204" pitchFamily="34" charset="0"/>
            </a:endParaRPr>
          </a:p>
          <a:p>
            <a:pPr>
              <a:spcBef>
                <a:spcPts val="0"/>
              </a:spcBef>
              <a:spcAft>
                <a:spcPts val="0"/>
              </a:spcAft>
            </a:pPr>
            <a:r>
              <a:rPr lang="en-US" sz="2800">
                <a:effectLst/>
                <a:latin typeface="Calibri" panose="020F0502020204030204" pitchFamily="34" charset="0"/>
                <a:ea typeface="Calibri" panose="020F0502020204030204" pitchFamily="34" charset="0"/>
              </a:rPr>
              <a:t>This change is due to an increase in the American Rescue Plan IDEA Supplemental Grant.</a:t>
            </a:r>
          </a:p>
          <a:p>
            <a:pPr marL="0" marR="0">
              <a:spcBef>
                <a:spcPts val="0"/>
              </a:spcBef>
              <a:spcAft>
                <a:spcPts val="0"/>
              </a:spcAft>
            </a:pPr>
            <a:endParaRPr lang="en-US" sz="2800">
              <a:latin typeface="Calibri" panose="020F0502020204030204" pitchFamily="34" charset="0"/>
              <a:ea typeface="Calibri" panose="020F0502020204030204" pitchFamily="34" charset="0"/>
            </a:endParaRPr>
          </a:p>
          <a:p>
            <a:pPr>
              <a:spcBef>
                <a:spcPts val="0"/>
              </a:spcBef>
              <a:spcAft>
                <a:spcPts val="0"/>
              </a:spcAft>
            </a:pPr>
            <a:r>
              <a:rPr lang="en-US" sz="2800">
                <a:effectLst/>
                <a:latin typeface="Calibri" panose="020F0502020204030204" pitchFamily="34" charset="0"/>
                <a:ea typeface="Calibri" panose="020F0502020204030204" pitchFamily="34" charset="0"/>
              </a:rPr>
              <a:t>5,722 less children</a:t>
            </a:r>
          </a:p>
          <a:p>
            <a:pPr marL="0" marR="0">
              <a:spcBef>
                <a:spcPts val="0"/>
              </a:spcBef>
              <a:spcAft>
                <a:spcPts val="0"/>
              </a:spcAft>
            </a:pPr>
            <a:endParaRPr lang="en-US" sz="2800">
              <a:effectLst/>
              <a:latin typeface="Calibri" panose="020F0502020204030204" pitchFamily="34" charset="0"/>
              <a:ea typeface="Calibri" panose="020F0502020204030204" pitchFamily="34" charset="0"/>
            </a:endParaRPr>
          </a:p>
          <a:p>
            <a:pPr>
              <a:spcBef>
                <a:spcPts val="0"/>
              </a:spcBef>
              <a:spcAft>
                <a:spcPts val="0"/>
              </a:spcAft>
            </a:pPr>
            <a:r>
              <a:rPr lang="en-US" sz="2800">
                <a:effectLst/>
                <a:latin typeface="Calibri" panose="020F0502020204030204" pitchFamily="34" charset="0"/>
                <a:ea typeface="Calibri" panose="020F0502020204030204" pitchFamily="34" charset="0"/>
              </a:rPr>
              <a:t>However, this is expected to rebound and increase to 58,000 by the end of the calendar year.</a:t>
            </a:r>
          </a:p>
          <a:p>
            <a:endParaRPr lang="en-US"/>
          </a:p>
          <a:p>
            <a:endParaRPr lang="en-US"/>
          </a:p>
        </p:txBody>
      </p:sp>
      <p:pic>
        <p:nvPicPr>
          <p:cNvPr id="4" name="Picture 3" descr="abstract image">
            <a:extLst>
              <a:ext uri="{FF2B5EF4-FFF2-40B4-BE49-F238E27FC236}">
                <a16:creationId xmlns:a16="http://schemas.microsoft.com/office/drawing/2014/main" id="{33C55573-C60B-44B5-BE9B-AED3D351B356}"/>
              </a:ext>
            </a:extLst>
          </p:cNvPr>
          <p:cNvPicPr>
            <a:picLocks noChangeAspect="1"/>
          </p:cNvPicPr>
          <p:nvPr/>
        </p:nvPicPr>
        <p:blipFill rotWithShape="1">
          <a:blip r:embed="rId3">
            <a:extLst>
              <a:ext uri="{28A0092B-C50C-407E-A947-70E740481C1C}">
                <a14:useLocalDpi xmlns:a14="http://schemas.microsoft.com/office/drawing/2010/main" val="0"/>
              </a:ext>
            </a:extLst>
          </a:blip>
          <a:srcRect l="69903"/>
          <a:stretch/>
        </p:blipFill>
        <p:spPr>
          <a:xfrm>
            <a:off x="10474036" y="0"/>
            <a:ext cx="171796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pic>
    </p:spTree>
    <p:extLst>
      <p:ext uri="{BB962C8B-B14F-4D97-AF65-F5344CB8AC3E}">
        <p14:creationId xmlns:p14="http://schemas.microsoft.com/office/powerpoint/2010/main" val="4271704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71">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0"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31" name="Straight Connector 75">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032" name="Rectangle 77">
            <a:extLst>
              <a:ext uri="{FF2B5EF4-FFF2-40B4-BE49-F238E27FC236}">
                <a16:creationId xmlns:a16="http://schemas.microsoft.com/office/drawing/2014/main" id="{286BE877-8405-42B2-A8E4-BF4224E0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79">
            <a:extLst>
              <a:ext uri="{FF2B5EF4-FFF2-40B4-BE49-F238E27FC236}">
                <a16:creationId xmlns:a16="http://schemas.microsoft.com/office/drawing/2014/main" id="{4F4916F3-5270-48BF-8D54-7990F611B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0178"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4" descr="Department Of Developmental Services &#10;Jul-19 &#10;Regional Centers &#10;2022 May Revision &#10;57,500 &#10;.9 50,000 &#10;37,500 &#10;Jul-18 &#10;Jan-19 &#10;Actuals &#10;Population &#10;EARLY START &#10;(Birth through 35 Months) &#10;Jan-20 Jul-20 &#10;Jan-21 &#10;Jul-21 &#10;— COVID-lmpacted Estimated Population &#10;57,91 &#10;(Jan-23) &#10;Jan-22 &#10;,244 (Jan 22) &#10;Jul-22 Jan-23 &#10;Jul-23 &#10;—e— FY 2022-23 Population Projection ">
            <a:extLst>
              <a:ext uri="{FF2B5EF4-FFF2-40B4-BE49-F238E27FC236}">
                <a16:creationId xmlns:a16="http://schemas.microsoft.com/office/drawing/2014/main" id="{2E965646-5DC7-09C0-025F-454FECBE0BC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7000" y="986722"/>
            <a:ext cx="6629907" cy="49890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7191566-3C04-4839-85A7-C47656330FCE}"/>
              </a:ext>
            </a:extLst>
          </p:cNvPr>
          <p:cNvSpPr>
            <a:spLocks noGrp="1"/>
          </p:cNvSpPr>
          <p:nvPr>
            <p:ph type="title"/>
          </p:nvPr>
        </p:nvSpPr>
        <p:spPr>
          <a:xfrm>
            <a:off x="7354454" y="640081"/>
            <a:ext cx="2970646" cy="2954020"/>
          </a:xfrm>
        </p:spPr>
        <p:txBody>
          <a:bodyPr vert="horz" lIns="91440" tIns="45720" rIns="91440" bIns="45720" rtlCol="0" anchor="b">
            <a:normAutofit/>
          </a:bodyPr>
          <a:lstStyle/>
          <a:p>
            <a:r>
              <a:rPr lang="en-US" sz="4400" kern="1200" cap="all" spc="200" baseline="0">
                <a:solidFill>
                  <a:srgbClr val="FFFFFF"/>
                </a:solidFill>
                <a:latin typeface="+mj-lt"/>
                <a:ea typeface="+mj-ea"/>
                <a:cs typeface="+mj-cs"/>
              </a:rPr>
              <a:t>Early Start and Eligibility</a:t>
            </a:r>
          </a:p>
        </p:txBody>
      </p:sp>
      <p:cxnSp>
        <p:nvCxnSpPr>
          <p:cNvPr id="82" name="Straight Connector 81">
            <a:extLst>
              <a:ext uri="{FF2B5EF4-FFF2-40B4-BE49-F238E27FC236}">
                <a16:creationId xmlns:a16="http://schemas.microsoft.com/office/drawing/2014/main" id="{F49244C8-BD6D-4309-8235-706CBF26EF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06857"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bstract image">
            <a:extLst>
              <a:ext uri="{FF2B5EF4-FFF2-40B4-BE49-F238E27FC236}">
                <a16:creationId xmlns:a16="http://schemas.microsoft.com/office/drawing/2014/main" id="{33C55573-C60B-44B5-BE9B-AED3D351B356}"/>
              </a:ext>
            </a:extLst>
          </p:cNvPr>
          <p:cNvPicPr>
            <a:picLocks noChangeAspect="1"/>
          </p:cNvPicPr>
          <p:nvPr/>
        </p:nvPicPr>
        <p:blipFill rotWithShape="1">
          <a:blip r:embed="rId4">
            <a:extLst>
              <a:ext uri="{28A0092B-C50C-407E-A947-70E740481C1C}">
                <a14:useLocalDpi xmlns:a14="http://schemas.microsoft.com/office/drawing/2010/main" val="0"/>
              </a:ext>
            </a:extLst>
          </a:blip>
          <a:srcRect l="69903"/>
          <a:stretch/>
        </p:blipFill>
        <p:spPr>
          <a:xfrm>
            <a:off x="10474036" y="0"/>
            <a:ext cx="171796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pic>
    </p:spTree>
    <p:extLst>
      <p:ext uri="{BB962C8B-B14F-4D97-AF65-F5344CB8AC3E}">
        <p14:creationId xmlns:p14="http://schemas.microsoft.com/office/powerpoint/2010/main" val="2461955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3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191566-3C04-4839-85A7-C47656330FCE}"/>
              </a:ext>
            </a:extLst>
          </p:cNvPr>
          <p:cNvSpPr>
            <a:spLocks noGrp="1"/>
          </p:cNvSpPr>
          <p:nvPr>
            <p:ph type="title"/>
          </p:nvPr>
        </p:nvSpPr>
        <p:spPr>
          <a:xfrm>
            <a:off x="964788" y="804333"/>
            <a:ext cx="3391900" cy="5249334"/>
          </a:xfrm>
        </p:spPr>
        <p:txBody>
          <a:bodyPr vert="horz" lIns="91440" tIns="45720" rIns="91440" bIns="45720" rtlCol="0" anchor="ctr">
            <a:normAutofit/>
          </a:bodyPr>
          <a:lstStyle/>
          <a:p>
            <a:pPr algn="r"/>
            <a:r>
              <a:rPr lang="en-US">
                <a:solidFill>
                  <a:srgbClr val="FFFFFF"/>
                </a:solidFill>
              </a:rPr>
              <a:t>Early childhood and families initiatives</a:t>
            </a:r>
          </a:p>
        </p:txBody>
      </p:sp>
      <p:sp>
        <p:nvSpPr>
          <p:cNvPr id="12" name="TextBox 11">
            <a:extLst>
              <a:ext uri="{FF2B5EF4-FFF2-40B4-BE49-F238E27FC236}">
                <a16:creationId xmlns:a16="http://schemas.microsoft.com/office/drawing/2014/main" id="{C97E646B-8C3B-AD56-0BF1-3388CCD81239}"/>
              </a:ext>
            </a:extLst>
          </p:cNvPr>
          <p:cNvSpPr txBox="1"/>
          <p:nvPr/>
        </p:nvSpPr>
        <p:spPr>
          <a:xfrm>
            <a:off x="4654296" y="69574"/>
            <a:ext cx="5819739" cy="6858000"/>
          </a:xfrm>
          <a:prstGeom prst="rect">
            <a:avLst/>
          </a:prstGeom>
        </p:spPr>
        <p:txBody>
          <a:bodyPr vert="horz" lIns="45720" tIns="45720" rIns="45720" bIns="45720" rtlCol="0" anchor="ctr">
            <a:noAutofit/>
          </a:bodyPr>
          <a:lstStyle/>
          <a:p>
            <a:pPr marL="342900" marR="0" indent="-342900" defTabSz="914400">
              <a:lnSpc>
                <a:spcPct val="90000"/>
              </a:lnSpc>
              <a:spcBef>
                <a:spcPts val="0"/>
              </a:spcBef>
              <a:spcAft>
                <a:spcPts val="600"/>
              </a:spcAft>
              <a:buClr>
                <a:schemeClr val="accent1"/>
              </a:buClr>
              <a:buFont typeface="Arial" panose="020B0604020202020204" pitchFamily="34" charset="0"/>
              <a:buChar char="•"/>
            </a:pPr>
            <a:r>
              <a:rPr lang="en-US" sz="2400" b="1">
                <a:effectLst/>
              </a:rPr>
              <a:t>Reduced Caseload Ratio for Children through Age Five </a:t>
            </a:r>
          </a:p>
          <a:p>
            <a:pPr marL="342900" marR="0" indent="-342900" defTabSz="914400">
              <a:lnSpc>
                <a:spcPct val="90000"/>
              </a:lnSpc>
              <a:spcBef>
                <a:spcPts val="0"/>
              </a:spcBef>
              <a:spcAft>
                <a:spcPts val="600"/>
              </a:spcAft>
              <a:buClr>
                <a:schemeClr val="accent1"/>
              </a:buClr>
              <a:buFont typeface="Arial" panose="020B0604020202020204" pitchFamily="34" charset="0"/>
              <a:buChar char="•"/>
            </a:pPr>
            <a:r>
              <a:rPr lang="en-US" sz="2400" b="1">
                <a:effectLst/>
              </a:rPr>
              <a:t>Lanterman Act Provisional Eligibility Ages 3 and 4 </a:t>
            </a:r>
            <a:endParaRPr lang="en-US" sz="2400">
              <a:effectLst/>
            </a:endParaRPr>
          </a:p>
          <a:p>
            <a:pPr marL="342900" marR="0" indent="-342900" defTabSz="914400">
              <a:lnSpc>
                <a:spcPct val="90000"/>
              </a:lnSpc>
              <a:spcBef>
                <a:spcPts val="0"/>
              </a:spcBef>
              <a:spcAft>
                <a:spcPts val="600"/>
              </a:spcAft>
              <a:buClr>
                <a:schemeClr val="accent1"/>
              </a:buClr>
              <a:buFont typeface="Arial" panose="020B0604020202020204" pitchFamily="34" charset="0"/>
              <a:buChar char="•"/>
            </a:pPr>
            <a:r>
              <a:rPr lang="en-US" sz="2400" b="1">
                <a:effectLst/>
              </a:rPr>
              <a:t>Tribal Engagement for Early Start Services </a:t>
            </a:r>
          </a:p>
          <a:p>
            <a:pPr marL="342900" marR="0" indent="-342900" defTabSz="914400">
              <a:lnSpc>
                <a:spcPct val="90000"/>
              </a:lnSpc>
              <a:spcBef>
                <a:spcPts val="0"/>
              </a:spcBef>
              <a:spcAft>
                <a:spcPts val="600"/>
              </a:spcAft>
              <a:buClr>
                <a:schemeClr val="accent1"/>
              </a:buClr>
              <a:buFont typeface="Arial" panose="020B0604020202020204" pitchFamily="34" charset="0"/>
              <a:buChar char="•"/>
            </a:pPr>
            <a:r>
              <a:rPr lang="en-US" sz="2400" b="1">
                <a:effectLst/>
              </a:rPr>
              <a:t>Early Start – Part C to B Transitions </a:t>
            </a:r>
          </a:p>
          <a:p>
            <a:pPr marL="342900" marR="0" indent="-342900" defTabSz="914400">
              <a:lnSpc>
                <a:spcPct val="90000"/>
              </a:lnSpc>
              <a:spcBef>
                <a:spcPts val="0"/>
              </a:spcBef>
              <a:spcAft>
                <a:spcPts val="600"/>
              </a:spcAft>
              <a:buClr>
                <a:schemeClr val="accent1"/>
              </a:buClr>
              <a:buFont typeface="Arial" panose="020B0604020202020204" pitchFamily="34" charset="0"/>
              <a:buChar char="•"/>
            </a:pPr>
            <a:r>
              <a:rPr lang="en-US" sz="2400" b="1">
                <a:effectLst/>
              </a:rPr>
              <a:t>Early Start Eligibility </a:t>
            </a:r>
            <a:endParaRPr lang="en-US" sz="2400">
              <a:effectLst/>
            </a:endParaRPr>
          </a:p>
          <a:p>
            <a:pPr marL="342900" marR="0" indent="-342900" defTabSz="914400">
              <a:lnSpc>
                <a:spcPct val="90000"/>
              </a:lnSpc>
              <a:spcBef>
                <a:spcPts val="0"/>
              </a:spcBef>
              <a:spcAft>
                <a:spcPts val="600"/>
              </a:spcAft>
              <a:buClr>
                <a:schemeClr val="accent1"/>
              </a:buClr>
              <a:buFont typeface="Arial" panose="020B0604020202020204" pitchFamily="34" charset="0"/>
              <a:buChar char="•"/>
            </a:pPr>
            <a:r>
              <a:rPr lang="en-US" sz="2400" b="1">
                <a:effectLst/>
              </a:rPr>
              <a:t>Annual Family Program Fee and Family Cost Participation Program </a:t>
            </a:r>
            <a:endParaRPr lang="en-US" sz="2400" b="1"/>
          </a:p>
          <a:p>
            <a:pPr marL="342900" marR="0" indent="-342900" defTabSz="914400">
              <a:lnSpc>
                <a:spcPct val="90000"/>
              </a:lnSpc>
              <a:spcBef>
                <a:spcPts val="0"/>
              </a:spcBef>
              <a:spcAft>
                <a:spcPts val="600"/>
              </a:spcAft>
              <a:buClr>
                <a:schemeClr val="accent1"/>
              </a:buClr>
              <a:buFont typeface="Arial" panose="020B0604020202020204" pitchFamily="34" charset="0"/>
              <a:buChar char="•"/>
            </a:pPr>
            <a:r>
              <a:rPr lang="en-US" sz="2400" b="1">
                <a:effectLst/>
              </a:rPr>
              <a:t>Transition C to B Specialist and IDEA Specialist</a:t>
            </a:r>
            <a:endParaRPr lang="en-US" sz="2400">
              <a:effectLst/>
            </a:endParaRPr>
          </a:p>
          <a:p>
            <a:pPr marL="342900" marR="0" indent="-342900" defTabSz="914400">
              <a:lnSpc>
                <a:spcPct val="90000"/>
              </a:lnSpc>
              <a:spcBef>
                <a:spcPts val="0"/>
              </a:spcBef>
              <a:spcAft>
                <a:spcPts val="600"/>
              </a:spcAft>
              <a:buClr>
                <a:schemeClr val="accent1"/>
              </a:buClr>
              <a:buFont typeface="Arial" panose="020B0604020202020204" pitchFamily="34" charset="0"/>
              <a:buChar char="•"/>
            </a:pPr>
            <a:r>
              <a:rPr lang="en-US" sz="2400" b="1">
                <a:effectLst/>
              </a:rPr>
              <a:t>Early Start Part C Grant Federal Funds/Early Start Family Resource Center </a:t>
            </a:r>
          </a:p>
          <a:p>
            <a:pPr marL="0" marR="0" defTabSz="914400">
              <a:lnSpc>
                <a:spcPct val="90000"/>
              </a:lnSpc>
              <a:spcBef>
                <a:spcPts val="0"/>
              </a:spcBef>
              <a:spcAft>
                <a:spcPts val="600"/>
              </a:spcAft>
              <a:buClr>
                <a:schemeClr val="accent1"/>
              </a:buClr>
            </a:pPr>
            <a:endParaRPr lang="en-US" sz="2400">
              <a:effectLst/>
            </a:endParaRPr>
          </a:p>
        </p:txBody>
      </p:sp>
      <p:pic>
        <p:nvPicPr>
          <p:cNvPr id="4" name="Picture 3" descr="abstract image">
            <a:extLst>
              <a:ext uri="{FF2B5EF4-FFF2-40B4-BE49-F238E27FC236}">
                <a16:creationId xmlns:a16="http://schemas.microsoft.com/office/drawing/2014/main" id="{33C55573-C60B-44B5-BE9B-AED3D351B356}"/>
              </a:ext>
            </a:extLst>
          </p:cNvPr>
          <p:cNvPicPr>
            <a:picLocks noChangeAspect="1"/>
          </p:cNvPicPr>
          <p:nvPr/>
        </p:nvPicPr>
        <p:blipFill rotWithShape="1">
          <a:blip r:embed="rId3">
            <a:extLst>
              <a:ext uri="{28A0092B-C50C-407E-A947-70E740481C1C}">
                <a14:useLocalDpi xmlns:a14="http://schemas.microsoft.com/office/drawing/2010/main" val="0"/>
              </a:ext>
            </a:extLst>
          </a:blip>
          <a:srcRect l="69903"/>
          <a:stretch/>
        </p:blipFill>
        <p:spPr>
          <a:xfrm>
            <a:off x="10474036" y="0"/>
            <a:ext cx="171796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pic>
    </p:spTree>
    <p:extLst>
      <p:ext uri="{BB962C8B-B14F-4D97-AF65-F5344CB8AC3E}">
        <p14:creationId xmlns:p14="http://schemas.microsoft.com/office/powerpoint/2010/main" val="2397872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ext Placeholder 1">
            <a:extLst>
              <a:ext uri="{FF2B5EF4-FFF2-40B4-BE49-F238E27FC236}">
                <a16:creationId xmlns:a16="http://schemas.microsoft.com/office/drawing/2014/main" id="{BD1FD8FD-E532-C573-77D8-E571FF192CDD}"/>
              </a:ext>
            </a:extLst>
          </p:cNvPr>
          <p:cNvGraphicFramePr/>
          <p:nvPr>
            <p:extLst>
              <p:ext uri="{D42A27DB-BD31-4B8C-83A1-F6EECF244321}">
                <p14:modId xmlns:p14="http://schemas.microsoft.com/office/powerpoint/2010/main" val="3345036062"/>
              </p:ext>
            </p:extLst>
          </p:nvPr>
        </p:nvGraphicFramePr>
        <p:xfrm>
          <a:off x="640390" y="680117"/>
          <a:ext cx="10451679" cy="5263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7588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D0620B24-A292-43FA-B0DA-8C899666520A}"/>
              </a:ext>
            </a:extLst>
          </p:cNvPr>
          <p:cNvPicPr>
            <a:picLocks noChangeAspect="1"/>
          </p:cNvPicPr>
          <p:nvPr/>
        </p:nvPicPr>
        <p:blipFill rotWithShape="1">
          <a:blip r:embed="rId3">
            <a:extLst>
              <a:ext uri="{28A0092B-C50C-407E-A947-70E740481C1C}">
                <a14:useLocalDpi xmlns:a14="http://schemas.microsoft.com/office/drawing/2010/main" val="0"/>
              </a:ext>
            </a:extLst>
          </a:blip>
          <a:srcRect l="69903"/>
          <a:stretch/>
        </p:blipFill>
        <p:spPr>
          <a:xfrm>
            <a:off x="7924800" y="0"/>
            <a:ext cx="42672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pic>
      <p:sp>
        <p:nvSpPr>
          <p:cNvPr id="2" name="Title 1">
            <a:extLst>
              <a:ext uri="{FF2B5EF4-FFF2-40B4-BE49-F238E27FC236}">
                <a16:creationId xmlns:a16="http://schemas.microsoft.com/office/drawing/2014/main" id="{DDF8B361-9347-4ABD-ADC6-1A854074F2DB}"/>
              </a:ext>
            </a:extLst>
          </p:cNvPr>
          <p:cNvSpPr>
            <a:spLocks noGrp="1"/>
          </p:cNvSpPr>
          <p:nvPr>
            <p:ph type="title"/>
          </p:nvPr>
        </p:nvSpPr>
        <p:spPr>
          <a:xfrm>
            <a:off x="8494250" y="1127391"/>
            <a:ext cx="3144774" cy="1645920"/>
          </a:xfrm>
        </p:spPr>
        <p:txBody>
          <a:bodyPr>
            <a:normAutofit fontScale="90000"/>
          </a:bodyPr>
          <a:lstStyle/>
          <a:p>
            <a:br>
              <a:rPr lang="en-US" b="1"/>
            </a:br>
            <a:br>
              <a:rPr lang="en-US" b="1"/>
            </a:br>
            <a:r>
              <a:rPr lang="en-US" b="1"/>
              <a:t>Governor’s Proposed Budget </a:t>
            </a:r>
            <a:br>
              <a:rPr lang="en-US" b="1"/>
            </a:br>
            <a:br>
              <a:rPr lang="en-US" b="1"/>
            </a:br>
            <a:br>
              <a:rPr lang="en-US" b="1"/>
            </a:br>
            <a:br>
              <a:rPr lang="en-US" b="1"/>
            </a:br>
            <a:br>
              <a:rPr lang="en-US" b="1"/>
            </a:br>
            <a:r>
              <a:rPr lang="en-US" b="1"/>
              <a:t>2022-2023</a:t>
            </a:r>
          </a:p>
        </p:txBody>
      </p:sp>
      <p:sp>
        <p:nvSpPr>
          <p:cNvPr id="8" name="Title 1">
            <a:extLst>
              <a:ext uri="{FF2B5EF4-FFF2-40B4-BE49-F238E27FC236}">
                <a16:creationId xmlns:a16="http://schemas.microsoft.com/office/drawing/2014/main" id="{7894EF52-0939-4662-912E-38630A8921FF}"/>
              </a:ext>
            </a:extLst>
          </p:cNvPr>
          <p:cNvSpPr>
            <a:spLocks noGrp="1"/>
          </p:cNvSpPr>
          <p:nvPr>
            <p:ph type="title" idx="4294967295"/>
          </p:nvPr>
        </p:nvSpPr>
        <p:spPr>
          <a:xfrm>
            <a:off x="561213" y="1648618"/>
            <a:ext cx="6738938" cy="3560763"/>
          </a:xfrm>
        </p:spPr>
        <p:txBody>
          <a:bodyPr>
            <a:normAutofit fontScale="90000"/>
          </a:bodyPr>
          <a:lstStyle/>
          <a:p>
            <a:br>
              <a:rPr lang="en-US" b="1"/>
            </a:br>
            <a:r>
              <a:rPr lang="en-US" sz="4000" b="1"/>
              <a:t>Valley Mountain Regional Center </a:t>
            </a:r>
            <a:br>
              <a:rPr lang="en-US" sz="4000" b="1"/>
            </a:br>
            <a:r>
              <a:rPr lang="en-US" sz="4000" b="1"/>
              <a:t>Public Policy Committee</a:t>
            </a:r>
            <a:br>
              <a:rPr lang="en-US" sz="2700" b="1"/>
            </a:br>
            <a:r>
              <a:rPr lang="en-US" sz="2000" b="1"/>
              <a:t>Lynda Mendoza </a:t>
            </a:r>
            <a:r>
              <a:rPr lang="en-US" sz="2000" b="1" i="0">
                <a:solidFill>
                  <a:srgbClr val="000000"/>
                </a:solidFill>
                <a:effectLst/>
                <a:latin typeface="Open Sans"/>
              </a:rPr>
              <a:t>(Chair/Board </a:t>
            </a:r>
            <a:r>
              <a:rPr lang="en-US" sz="2000" b="1">
                <a:solidFill>
                  <a:srgbClr val="000000"/>
                </a:solidFill>
                <a:latin typeface="Open Sans"/>
              </a:rPr>
              <a:t>vice-president</a:t>
            </a:r>
            <a:r>
              <a:rPr lang="en-US" sz="2000" b="1" i="0">
                <a:solidFill>
                  <a:srgbClr val="000000"/>
                </a:solidFill>
                <a:effectLst/>
                <a:latin typeface="Open Sans"/>
              </a:rPr>
              <a:t>), Candice Bright (Co-Chair, CLASP member)</a:t>
            </a:r>
            <a:r>
              <a:rPr lang="en-US" sz="2000" b="0" i="0">
                <a:solidFill>
                  <a:srgbClr val="000000"/>
                </a:solidFill>
                <a:effectLst/>
                <a:latin typeface="Open Sans"/>
              </a:rPr>
              <a:t> </a:t>
            </a:r>
            <a:br>
              <a:rPr lang="en-US" sz="2000" b="0" i="0">
                <a:effectLst/>
                <a:latin typeface="Open Sans"/>
              </a:rPr>
            </a:br>
            <a:br>
              <a:rPr lang="en-US" sz="2700" b="0" i="0">
                <a:effectLst/>
                <a:latin typeface="Open Sans"/>
              </a:rPr>
            </a:br>
            <a:r>
              <a:rPr lang="en-US" sz="2000" b="0" i="0">
                <a:solidFill>
                  <a:srgbClr val="000000"/>
                </a:solidFill>
                <a:effectLst/>
                <a:latin typeface="Open Sans"/>
              </a:rPr>
              <a:t>Margaret Heinz, Ex-Officio and Board President, Robert Balderama, Dena Hernandez (SCDD North Valley Hills), Karyn Gregorius (CLASP member), Emily Grunder</a:t>
            </a:r>
            <a:r>
              <a:rPr lang="en-US" sz="2000">
                <a:solidFill>
                  <a:srgbClr val="000000"/>
                </a:solidFill>
                <a:latin typeface="Open Sans"/>
              </a:rPr>
              <a:t>, </a:t>
            </a:r>
            <a:r>
              <a:rPr lang="en-US" sz="2000" err="1">
                <a:solidFill>
                  <a:srgbClr val="000000"/>
                </a:solidFill>
                <a:latin typeface="Open Sans"/>
              </a:rPr>
              <a:t>catrina</a:t>
            </a:r>
            <a:r>
              <a:rPr lang="en-US" sz="2000">
                <a:solidFill>
                  <a:srgbClr val="000000"/>
                </a:solidFill>
                <a:latin typeface="Open Sans"/>
              </a:rPr>
              <a:t> </a:t>
            </a:r>
            <a:r>
              <a:rPr lang="en-US" sz="2000" err="1">
                <a:solidFill>
                  <a:srgbClr val="000000"/>
                </a:solidFill>
                <a:latin typeface="Open Sans"/>
              </a:rPr>
              <a:t>castro</a:t>
            </a:r>
            <a:r>
              <a:rPr lang="en-US" sz="2000">
                <a:solidFill>
                  <a:srgbClr val="000000"/>
                </a:solidFill>
                <a:latin typeface="Open Sans"/>
              </a:rPr>
              <a:t>.</a:t>
            </a:r>
            <a:r>
              <a:rPr lang="en-US" sz="2000" b="0" i="0">
                <a:solidFill>
                  <a:srgbClr val="000000"/>
                </a:solidFill>
                <a:effectLst/>
                <a:latin typeface="Open Sans"/>
              </a:rPr>
              <a:t> </a:t>
            </a:r>
            <a:br>
              <a:rPr lang="en-US" sz="2000" b="0" i="0">
                <a:effectLst/>
                <a:latin typeface="Open Sans"/>
              </a:rPr>
            </a:br>
            <a:br>
              <a:rPr lang="en-US" sz="2700" b="0" i="0">
                <a:effectLst/>
                <a:latin typeface="Open Sans"/>
              </a:rPr>
            </a:br>
            <a:r>
              <a:rPr lang="en-US" sz="2000" b="1" i="0">
                <a:solidFill>
                  <a:srgbClr val="000000"/>
                </a:solidFill>
                <a:effectLst/>
                <a:latin typeface="Open Sans"/>
              </a:rPr>
              <a:t>Staff: </a:t>
            </a:r>
            <a:r>
              <a:rPr lang="en-US" sz="2000" b="0" i="0">
                <a:solidFill>
                  <a:srgbClr val="000000"/>
                </a:solidFill>
                <a:effectLst/>
                <a:latin typeface="Open Sans"/>
              </a:rPr>
              <a:t> Tony Anderson, Executive Director and Doug Bonnet, Special Assistant to the Executive Director.</a:t>
            </a:r>
            <a:endParaRPr lang="en-US" sz="2000" b="1"/>
          </a:p>
        </p:txBody>
      </p:sp>
      <p:sp>
        <p:nvSpPr>
          <p:cNvPr id="9" name="Title 1">
            <a:extLst>
              <a:ext uri="{FF2B5EF4-FFF2-40B4-BE49-F238E27FC236}">
                <a16:creationId xmlns:a16="http://schemas.microsoft.com/office/drawing/2014/main" id="{1D91CF35-CD4F-417A-AA9B-0BA13837A709}"/>
              </a:ext>
            </a:extLst>
          </p:cNvPr>
          <p:cNvSpPr txBox="1">
            <a:spLocks/>
          </p:cNvSpPr>
          <p:nvPr/>
        </p:nvSpPr>
        <p:spPr>
          <a:xfrm>
            <a:off x="8486013" y="4593612"/>
            <a:ext cx="4003962" cy="191026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lang="en-US" sz="3200" b="0" i="0" kern="1200" cap="none" spc="0" baseline="0">
                <a:solidFill>
                  <a:schemeClr val="tx1"/>
                </a:solidFill>
                <a:effectLst/>
                <a:latin typeface="+mj-lt"/>
                <a:ea typeface="+mn-ea"/>
                <a:cs typeface="+mn-cs"/>
              </a:defRPr>
            </a:lvl1pPr>
          </a:lstStyle>
          <a:p>
            <a:br>
              <a:rPr lang="en-US" b="1"/>
            </a:br>
            <a:r>
              <a:rPr lang="en-US" b="1"/>
              <a:t>Annual Budget Report </a:t>
            </a:r>
          </a:p>
          <a:p>
            <a:r>
              <a:rPr lang="en-US" b="1"/>
              <a:t>June 2022</a:t>
            </a:r>
          </a:p>
        </p:txBody>
      </p:sp>
    </p:spTree>
    <p:extLst>
      <p:ext uri="{BB962C8B-B14F-4D97-AF65-F5344CB8AC3E}">
        <p14:creationId xmlns:p14="http://schemas.microsoft.com/office/powerpoint/2010/main" val="565309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3725F1F7-4C3A-2B76-6182-AD05E6714CD1}"/>
              </a:ext>
            </a:extLst>
          </p:cNvPr>
          <p:cNvPicPr>
            <a:picLocks noChangeAspect="1"/>
          </p:cNvPicPr>
          <p:nvPr/>
        </p:nvPicPr>
        <p:blipFill rotWithShape="1">
          <a:blip r:embed="rId3">
            <a:extLst>
              <a:ext uri="{28A0092B-C50C-407E-A947-70E740481C1C}">
                <a14:useLocalDpi xmlns:a14="http://schemas.microsoft.com/office/drawing/2010/main" val="0"/>
              </a:ext>
            </a:extLst>
          </a:blip>
          <a:srcRect l="69903"/>
          <a:stretch/>
        </p:blipFill>
        <p:spPr>
          <a:xfrm>
            <a:off x="10474036" y="0"/>
            <a:ext cx="171796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pic>
      <p:sp>
        <p:nvSpPr>
          <p:cNvPr id="15"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A12DFA-29EE-489B-AAB1-5D70C41CB150}"/>
              </a:ext>
            </a:extLst>
          </p:cNvPr>
          <p:cNvSpPr>
            <a:spLocks noGrp="1"/>
          </p:cNvSpPr>
          <p:nvPr>
            <p:ph type="title"/>
          </p:nvPr>
        </p:nvSpPr>
        <p:spPr>
          <a:xfrm>
            <a:off x="643468" y="643467"/>
            <a:ext cx="3415612" cy="5571066"/>
          </a:xfrm>
        </p:spPr>
        <p:txBody>
          <a:bodyPr>
            <a:normAutofit/>
          </a:bodyPr>
          <a:lstStyle/>
          <a:p>
            <a:r>
              <a:rPr lang="en-US">
                <a:solidFill>
                  <a:srgbClr val="FFFFFF"/>
                </a:solidFill>
              </a:rPr>
              <a:t>Healthcare</a:t>
            </a:r>
          </a:p>
        </p:txBody>
      </p:sp>
      <p:graphicFrame>
        <p:nvGraphicFramePr>
          <p:cNvPr id="16" name="Content Placeholder 2">
            <a:extLst>
              <a:ext uri="{FF2B5EF4-FFF2-40B4-BE49-F238E27FC236}">
                <a16:creationId xmlns:a16="http://schemas.microsoft.com/office/drawing/2014/main" id="{CB4C9C3D-5D85-0DB6-4BE2-C06456D697C3}"/>
              </a:ext>
            </a:extLst>
          </p:cNvPr>
          <p:cNvGraphicFramePr>
            <a:graphicFrameLocks noGrp="1"/>
          </p:cNvGraphicFramePr>
          <p:nvPr>
            <p:ph idx="1"/>
            <p:extLst>
              <p:ext uri="{D42A27DB-BD31-4B8C-83A1-F6EECF244321}">
                <p14:modId xmlns:p14="http://schemas.microsoft.com/office/powerpoint/2010/main" val="2155765153"/>
              </p:ext>
            </p:extLst>
          </p:nvPr>
        </p:nvGraphicFramePr>
        <p:xfrm>
          <a:off x="4994275" y="464457"/>
          <a:ext cx="5479761" cy="60669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31530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A12DFA-29EE-489B-AAB1-5D70C41CB150}"/>
              </a:ext>
            </a:extLst>
          </p:cNvPr>
          <p:cNvSpPr>
            <a:spLocks noGrp="1"/>
          </p:cNvSpPr>
          <p:nvPr>
            <p:ph type="title"/>
          </p:nvPr>
        </p:nvSpPr>
        <p:spPr>
          <a:xfrm>
            <a:off x="643468" y="643467"/>
            <a:ext cx="3415612" cy="5571066"/>
          </a:xfrm>
        </p:spPr>
        <p:txBody>
          <a:bodyPr>
            <a:normAutofit/>
          </a:bodyPr>
          <a:lstStyle/>
          <a:p>
            <a:r>
              <a:rPr lang="en-US">
                <a:solidFill>
                  <a:srgbClr val="FFFFFF"/>
                </a:solidFill>
              </a:rPr>
              <a:t>Healthcare: EXPANSION OF MEDI-CAL TO ALL INCOME-ELIGIBLE CALIFORNIANS</a:t>
            </a:r>
          </a:p>
        </p:txBody>
      </p:sp>
      <p:pic>
        <p:nvPicPr>
          <p:cNvPr id="4" name="Picture 3" descr="abstract image">
            <a:extLst>
              <a:ext uri="{FF2B5EF4-FFF2-40B4-BE49-F238E27FC236}">
                <a16:creationId xmlns:a16="http://schemas.microsoft.com/office/drawing/2014/main" id="{A35D5705-0E29-4646-A3E1-7E515324D911}"/>
              </a:ext>
            </a:extLst>
          </p:cNvPr>
          <p:cNvPicPr>
            <a:picLocks noChangeAspect="1"/>
          </p:cNvPicPr>
          <p:nvPr/>
        </p:nvPicPr>
        <p:blipFill rotWithShape="1">
          <a:blip r:embed="rId3">
            <a:extLst>
              <a:ext uri="{28A0092B-C50C-407E-A947-70E740481C1C}">
                <a14:useLocalDpi xmlns:a14="http://schemas.microsoft.com/office/drawing/2010/main" val="0"/>
              </a:ext>
            </a:extLst>
          </a:blip>
          <a:srcRect l="69903"/>
          <a:stretch/>
        </p:blipFill>
        <p:spPr>
          <a:xfrm>
            <a:off x="10474036" y="0"/>
            <a:ext cx="171796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pic>
      <p:graphicFrame>
        <p:nvGraphicFramePr>
          <p:cNvPr id="6" name="Content Placeholder 2">
            <a:extLst>
              <a:ext uri="{FF2B5EF4-FFF2-40B4-BE49-F238E27FC236}">
                <a16:creationId xmlns:a16="http://schemas.microsoft.com/office/drawing/2014/main" id="{D9888A52-81C0-8664-C729-FA8C64E0A47C}"/>
              </a:ext>
            </a:extLst>
          </p:cNvPr>
          <p:cNvGraphicFramePr>
            <a:graphicFrameLocks noGrp="1"/>
          </p:cNvGraphicFramePr>
          <p:nvPr>
            <p:ph idx="1"/>
            <p:extLst>
              <p:ext uri="{D42A27DB-BD31-4B8C-83A1-F6EECF244321}">
                <p14:modId xmlns:p14="http://schemas.microsoft.com/office/powerpoint/2010/main" val="595119343"/>
              </p:ext>
            </p:extLst>
          </p:nvPr>
        </p:nvGraphicFramePr>
        <p:xfrm>
          <a:off x="5658389" y="1358538"/>
          <a:ext cx="5641975" cy="36837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64245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FB326-2CBA-4C9C-99BE-F500BF73EB98}"/>
              </a:ext>
            </a:extLst>
          </p:cNvPr>
          <p:cNvSpPr>
            <a:spLocks noGrp="1"/>
          </p:cNvSpPr>
          <p:nvPr>
            <p:ph type="title"/>
          </p:nvPr>
        </p:nvSpPr>
        <p:spPr>
          <a:xfrm>
            <a:off x="1024128" y="585216"/>
            <a:ext cx="9720072" cy="1499616"/>
          </a:xfrm>
        </p:spPr>
        <p:txBody>
          <a:bodyPr>
            <a:normAutofit/>
          </a:bodyPr>
          <a:lstStyle/>
          <a:p>
            <a:r>
              <a:rPr lang="en-US"/>
              <a:t>DEPARTMENT OF HEALTH CARE SERVICES </a:t>
            </a:r>
          </a:p>
        </p:txBody>
      </p:sp>
      <p:pic>
        <p:nvPicPr>
          <p:cNvPr id="5" name="Picture 4" descr="abstract image">
            <a:extLst>
              <a:ext uri="{FF2B5EF4-FFF2-40B4-BE49-F238E27FC236}">
                <a16:creationId xmlns:a16="http://schemas.microsoft.com/office/drawing/2014/main" id="{AB8F6FD7-3395-46DB-92AC-4BB607826EE5}"/>
              </a:ext>
            </a:extLst>
          </p:cNvPr>
          <p:cNvPicPr>
            <a:picLocks noChangeAspect="1"/>
          </p:cNvPicPr>
          <p:nvPr/>
        </p:nvPicPr>
        <p:blipFill rotWithShape="1">
          <a:blip r:embed="rId3">
            <a:extLst>
              <a:ext uri="{28A0092B-C50C-407E-A947-70E740481C1C}">
                <a14:useLocalDpi xmlns:a14="http://schemas.microsoft.com/office/drawing/2010/main" val="0"/>
              </a:ext>
            </a:extLst>
          </a:blip>
          <a:srcRect l="69903"/>
          <a:stretch/>
        </p:blipFill>
        <p:spPr>
          <a:xfrm>
            <a:off x="10474036" y="0"/>
            <a:ext cx="171796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pic>
      <p:graphicFrame>
        <p:nvGraphicFramePr>
          <p:cNvPr id="24" name="Content Placeholder 2">
            <a:extLst>
              <a:ext uri="{FF2B5EF4-FFF2-40B4-BE49-F238E27FC236}">
                <a16:creationId xmlns:a16="http://schemas.microsoft.com/office/drawing/2014/main" id="{42F7D550-5269-D681-B591-0DECB0954614}"/>
              </a:ext>
            </a:extLst>
          </p:cNvPr>
          <p:cNvGraphicFramePr>
            <a:graphicFrameLocks noGrp="1"/>
          </p:cNvGraphicFramePr>
          <p:nvPr>
            <p:ph idx="1"/>
            <p:extLst>
              <p:ext uri="{D42A27DB-BD31-4B8C-83A1-F6EECF244321}">
                <p14:modId xmlns:p14="http://schemas.microsoft.com/office/powerpoint/2010/main" val="3962156220"/>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32791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36D321AB-0691-42B0-9091-BBB00203D687}"/>
              </a:ext>
            </a:extLst>
          </p:cNvPr>
          <p:cNvPicPr>
            <a:picLocks noChangeAspect="1"/>
          </p:cNvPicPr>
          <p:nvPr/>
        </p:nvPicPr>
        <p:blipFill rotWithShape="1">
          <a:blip r:embed="rId3">
            <a:extLst>
              <a:ext uri="{28A0092B-C50C-407E-A947-70E740481C1C}">
                <a14:useLocalDpi xmlns:a14="http://schemas.microsoft.com/office/drawing/2010/main" val="0"/>
              </a:ext>
            </a:extLst>
          </a:blip>
          <a:srcRect l="69903"/>
          <a:stretch/>
        </p:blipFill>
        <p:spPr>
          <a:xfrm>
            <a:off x="10474036" y="0"/>
            <a:ext cx="171796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pic>
      <p:sp>
        <p:nvSpPr>
          <p:cNvPr id="2" name="Title 1">
            <a:extLst>
              <a:ext uri="{FF2B5EF4-FFF2-40B4-BE49-F238E27FC236}">
                <a16:creationId xmlns:a16="http://schemas.microsoft.com/office/drawing/2014/main" id="{C0637373-37F4-44AD-8519-E70DA7AF6F51}"/>
              </a:ext>
            </a:extLst>
          </p:cNvPr>
          <p:cNvSpPr>
            <a:spLocks noGrp="1"/>
          </p:cNvSpPr>
          <p:nvPr>
            <p:ph type="title"/>
          </p:nvPr>
        </p:nvSpPr>
        <p:spPr/>
        <p:txBody>
          <a:bodyPr/>
          <a:lstStyle/>
          <a:p>
            <a:r>
              <a:rPr lang="en-US" err="1"/>
              <a:t>C</a:t>
            </a:r>
            <a:r>
              <a:rPr lang="en-US" sz="3600" err="1"/>
              <a:t>al</a:t>
            </a:r>
            <a:r>
              <a:rPr lang="en-US" err="1"/>
              <a:t>AIM</a:t>
            </a:r>
            <a:endParaRPr lang="en-US"/>
          </a:p>
        </p:txBody>
      </p:sp>
      <p:graphicFrame>
        <p:nvGraphicFramePr>
          <p:cNvPr id="14" name="Content Placeholder 2">
            <a:extLst>
              <a:ext uri="{FF2B5EF4-FFF2-40B4-BE49-F238E27FC236}">
                <a16:creationId xmlns:a16="http://schemas.microsoft.com/office/drawing/2014/main" id="{420FD409-FC29-CFFB-02AB-E7C0537DAA96}"/>
              </a:ext>
            </a:extLst>
          </p:cNvPr>
          <p:cNvGraphicFramePr>
            <a:graphicFrameLocks noGrp="1"/>
          </p:cNvGraphicFramePr>
          <p:nvPr>
            <p:ph idx="1"/>
            <p:extLst>
              <p:ext uri="{D42A27DB-BD31-4B8C-83A1-F6EECF244321}">
                <p14:modId xmlns:p14="http://schemas.microsoft.com/office/powerpoint/2010/main" val="2355047499"/>
              </p:ext>
            </p:extLst>
          </p:nvPr>
        </p:nvGraphicFramePr>
        <p:xfrm>
          <a:off x="1066800" y="1893844"/>
          <a:ext cx="9407236" cy="3849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56608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37373-37F4-44AD-8519-E70DA7AF6F51}"/>
              </a:ext>
            </a:extLst>
          </p:cNvPr>
          <p:cNvSpPr>
            <a:spLocks noGrp="1"/>
          </p:cNvSpPr>
          <p:nvPr>
            <p:ph type="title"/>
          </p:nvPr>
        </p:nvSpPr>
        <p:spPr>
          <a:xfrm>
            <a:off x="1024128" y="585216"/>
            <a:ext cx="9720072" cy="1499616"/>
          </a:xfrm>
        </p:spPr>
        <p:txBody>
          <a:bodyPr>
            <a:normAutofit/>
          </a:bodyPr>
          <a:lstStyle/>
          <a:p>
            <a:r>
              <a:rPr lang="en-US" err="1"/>
              <a:t>C</a:t>
            </a:r>
            <a:r>
              <a:rPr lang="en-US" sz="3600" err="1"/>
              <a:t>al</a:t>
            </a:r>
            <a:r>
              <a:rPr lang="en-US" err="1"/>
              <a:t>AIM</a:t>
            </a:r>
            <a:r>
              <a:rPr lang="en-US"/>
              <a:t>: PATH</a:t>
            </a:r>
          </a:p>
        </p:txBody>
      </p:sp>
      <p:pic>
        <p:nvPicPr>
          <p:cNvPr id="4" name="Picture 3" descr="abstract image">
            <a:extLst>
              <a:ext uri="{FF2B5EF4-FFF2-40B4-BE49-F238E27FC236}">
                <a16:creationId xmlns:a16="http://schemas.microsoft.com/office/drawing/2014/main" id="{36D321AB-0691-42B0-9091-BBB00203D687}"/>
              </a:ext>
            </a:extLst>
          </p:cNvPr>
          <p:cNvPicPr>
            <a:picLocks noChangeAspect="1"/>
          </p:cNvPicPr>
          <p:nvPr/>
        </p:nvPicPr>
        <p:blipFill rotWithShape="1">
          <a:blip r:embed="rId3">
            <a:extLst>
              <a:ext uri="{28A0092B-C50C-407E-A947-70E740481C1C}">
                <a14:useLocalDpi xmlns:a14="http://schemas.microsoft.com/office/drawing/2010/main" val="0"/>
              </a:ext>
            </a:extLst>
          </a:blip>
          <a:srcRect l="69903"/>
          <a:stretch/>
        </p:blipFill>
        <p:spPr>
          <a:xfrm>
            <a:off x="10474036" y="0"/>
            <a:ext cx="171796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pic>
      <p:graphicFrame>
        <p:nvGraphicFramePr>
          <p:cNvPr id="12" name="Content Placeholder 2">
            <a:extLst>
              <a:ext uri="{FF2B5EF4-FFF2-40B4-BE49-F238E27FC236}">
                <a16:creationId xmlns:a16="http://schemas.microsoft.com/office/drawing/2014/main" id="{53A54D16-7B0A-9522-68E7-3F11AFC14205}"/>
              </a:ext>
            </a:extLst>
          </p:cNvPr>
          <p:cNvGraphicFramePr>
            <a:graphicFrameLocks noGrp="1"/>
          </p:cNvGraphicFramePr>
          <p:nvPr>
            <p:ph idx="1"/>
            <p:extLst>
              <p:ext uri="{D42A27DB-BD31-4B8C-83A1-F6EECF244321}">
                <p14:modId xmlns:p14="http://schemas.microsoft.com/office/powerpoint/2010/main" val="2083876077"/>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76569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0E7A3056-9B88-444B-94DA-40B0F2C6E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46826F-5E73-4C5A-9A6D-FBFD4726472B}"/>
              </a:ext>
            </a:extLst>
          </p:cNvPr>
          <p:cNvSpPr>
            <a:spLocks noGrp="1"/>
          </p:cNvSpPr>
          <p:nvPr>
            <p:ph type="title"/>
          </p:nvPr>
        </p:nvSpPr>
        <p:spPr>
          <a:xfrm>
            <a:off x="1024129" y="585215"/>
            <a:ext cx="3630168" cy="1677467"/>
          </a:xfrm>
        </p:spPr>
        <p:txBody>
          <a:bodyPr>
            <a:normAutofit/>
          </a:bodyPr>
          <a:lstStyle/>
          <a:p>
            <a:r>
              <a:rPr lang="en-US" sz="4100"/>
              <a:t>Medi-Cal Eligibility Redeterminations</a:t>
            </a:r>
          </a:p>
        </p:txBody>
      </p:sp>
      <p:cxnSp>
        <p:nvCxnSpPr>
          <p:cNvPr id="24" name="Straight Connector 10">
            <a:extLst>
              <a:ext uri="{FF2B5EF4-FFF2-40B4-BE49-F238E27FC236}">
                <a16:creationId xmlns:a16="http://schemas.microsoft.com/office/drawing/2014/main" id="{6820BD55-A71A-48C6-B0F7-235147F39D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9130" y="2423548"/>
            <a:ext cx="35661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6F34035-FC8C-428C-8604-57E0B54C1490}"/>
              </a:ext>
            </a:extLst>
          </p:cNvPr>
          <p:cNvSpPr>
            <a:spLocks noGrp="1"/>
          </p:cNvSpPr>
          <p:nvPr>
            <p:ph idx="1"/>
          </p:nvPr>
        </p:nvSpPr>
        <p:spPr>
          <a:xfrm>
            <a:off x="1024129" y="2584415"/>
            <a:ext cx="3630168" cy="3724944"/>
          </a:xfrm>
        </p:spPr>
        <p:txBody>
          <a:bodyPr>
            <a:noAutofit/>
          </a:bodyPr>
          <a:lstStyle/>
          <a:p>
            <a:pPr marL="0" indent="0">
              <a:buNone/>
            </a:pPr>
            <a:r>
              <a:rPr lang="en-US" sz="3600"/>
              <a:t>County Eligibility</a:t>
            </a:r>
          </a:p>
          <a:p>
            <a:pPr marL="0" indent="0">
              <a:buNone/>
            </a:pPr>
            <a:r>
              <a:rPr lang="en-US" sz="3600"/>
              <a:t>Redeterminations Funding </a:t>
            </a:r>
          </a:p>
          <a:p>
            <a:pPr marL="0" indent="0">
              <a:buNone/>
            </a:pPr>
            <a:r>
              <a:rPr lang="en-US" sz="3600"/>
              <a:t>Annual redeterminations of Medi-Cal beneficiaries.</a:t>
            </a:r>
          </a:p>
        </p:txBody>
      </p:sp>
      <p:sp>
        <p:nvSpPr>
          <p:cNvPr id="25" name="Rectangle 12">
            <a:extLst>
              <a:ext uri="{FF2B5EF4-FFF2-40B4-BE49-F238E27FC236}">
                <a16:creationId xmlns:a16="http://schemas.microsoft.com/office/drawing/2014/main" id="{DA215CF0-5E5E-4D2E-B3AE-366652A368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396" y="0"/>
            <a:ext cx="6909991" cy="6858000"/>
          </a:xfrm>
          <a:prstGeom prst="rect">
            <a:avLst/>
          </a:prstGeom>
          <a:blipFill dpi="0" rotWithShape="1">
            <a:blip r:embed="rId3">
              <a:duotone>
                <a:schemeClr val="accent1">
                  <a:shade val="45000"/>
                  <a:satMod val="135000"/>
                </a:schemeClr>
                <a:prstClr val="white"/>
              </a:duotone>
            </a:blip>
            <a:srcRect/>
            <a:tile tx="6350" ty="-101600" sx="70000" sy="7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prstClr val="white"/>
              </a:solidFill>
            </a:endParaRPr>
          </a:p>
        </p:txBody>
      </p:sp>
      <p:pic>
        <p:nvPicPr>
          <p:cNvPr id="4" name="Picture 3" descr="abstract image">
            <a:extLst>
              <a:ext uri="{FF2B5EF4-FFF2-40B4-BE49-F238E27FC236}">
                <a16:creationId xmlns:a16="http://schemas.microsoft.com/office/drawing/2014/main" id="{6E4B7E56-D333-4723-9B94-BBD925A9631C}"/>
              </a:ext>
            </a:extLst>
          </p:cNvPr>
          <p:cNvPicPr>
            <a:picLocks noChangeAspect="1"/>
          </p:cNvPicPr>
          <p:nvPr/>
        </p:nvPicPr>
        <p:blipFill rotWithShape="1">
          <a:blip r:embed="rId4">
            <a:extLst>
              <a:ext uri="{28A0092B-C50C-407E-A947-70E740481C1C}">
                <a14:useLocalDpi xmlns:a14="http://schemas.microsoft.com/office/drawing/2010/main" val="0"/>
              </a:ext>
            </a:extLst>
          </a:blip>
          <a:srcRect l="69903"/>
          <a:stretch/>
        </p:blipFill>
        <p:spPr>
          <a:xfrm>
            <a:off x="10474036" y="0"/>
            <a:ext cx="171796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pic>
    </p:spTree>
    <p:extLst>
      <p:ext uri="{BB962C8B-B14F-4D97-AF65-F5344CB8AC3E}">
        <p14:creationId xmlns:p14="http://schemas.microsoft.com/office/powerpoint/2010/main" val="2352972928"/>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7651BA-F45C-4845-9AB3-E0A65B39F5E1}">
  <ds:schemaRefs>
    <ds:schemaRef ds:uri="16c05727-aa75-4e4a-9b5f-8a80a1165891"/>
    <ds:schemaRef ds:uri="71af3243-3dd4-4a8d-8c0d-dd76da1f02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3.xml><?xml version="1.0" encoding="utf-8"?>
<ds:datastoreItem xmlns:ds="http://schemas.openxmlformats.org/officeDocument/2006/customXml" ds:itemID="{2D276E62-80A3-44DD-9BCC-97ED2B99B57F}">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Integral</Template>
  <TotalTime>0</TotalTime>
  <Words>10282</Words>
  <Application>Microsoft Office PowerPoint</Application>
  <PresentationFormat>Widescreen</PresentationFormat>
  <Paragraphs>415</Paragraphs>
  <Slides>35</Slides>
  <Notes>35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Arial 2</vt:lpstr>
      <vt:lpstr>Calibri</vt:lpstr>
      <vt:lpstr>Century Gothic</vt:lpstr>
      <vt:lpstr>Open Sans</vt:lpstr>
      <vt:lpstr>Symbol</vt:lpstr>
      <vt:lpstr>Tw Cen MT</vt:lpstr>
      <vt:lpstr>Tw Cen MT Condensed</vt:lpstr>
      <vt:lpstr>Wingdings</vt:lpstr>
      <vt:lpstr>Wingdings 3</vt:lpstr>
      <vt:lpstr>Integral</vt:lpstr>
      <vt:lpstr>VMRC Board Public Policy Committee</vt:lpstr>
      <vt:lpstr>Governor Newsom’s Overall HHSA</vt:lpstr>
      <vt:lpstr>Overview</vt:lpstr>
      <vt:lpstr>Healthcare</vt:lpstr>
      <vt:lpstr>Healthcare: EXPANSION OF MEDI-CAL TO ALL INCOME-ELIGIBLE CALIFORNIANS</vt:lpstr>
      <vt:lpstr>DEPARTMENT OF HEALTH CARE SERVICES </vt:lpstr>
      <vt:lpstr>CalAIM</vt:lpstr>
      <vt:lpstr>CalAIM: PATH</vt:lpstr>
      <vt:lpstr>Medi-Cal Eligibility Redeterminations</vt:lpstr>
      <vt:lpstr>Reduction of Medi-Cal Premiums</vt:lpstr>
      <vt:lpstr>BEHAVIORAL HEALTH NEEDS OF CALIFORNIA'S MOST VULNERABLE</vt:lpstr>
      <vt:lpstr>FELONY INCOMPETENT TO STAND TRIAL (IST) WAITLIST SOLUTIONS </vt:lpstr>
      <vt:lpstr>Mobile Crisis Services</vt:lpstr>
      <vt:lpstr>Extension of Adverse Childhood Experiences (ACES)</vt:lpstr>
      <vt:lpstr>Dental Care</vt:lpstr>
      <vt:lpstr>Aging</vt:lpstr>
      <vt:lpstr>Aging: IMPLEMENTING THE MASTER PLAN FOR AGING</vt:lpstr>
      <vt:lpstr>In-home support services (IHSS)</vt:lpstr>
      <vt:lpstr>SUPPLEMENTAL SECURITY INCOME (SSI)/STATE SUPPLEMENTARY PAYMENT (SSP)</vt:lpstr>
      <vt:lpstr>Children Services</vt:lpstr>
      <vt:lpstr>Special Education</vt:lpstr>
      <vt:lpstr>Childcare</vt:lpstr>
      <vt:lpstr>THE GOVERNOR’S BUDGET IMPACTING PEOPLE WITH DEVELOPMENTAL DISABILITIES  </vt:lpstr>
      <vt:lpstr>PowerPoint Presentation</vt:lpstr>
      <vt:lpstr>PowerPoint Presentation</vt:lpstr>
      <vt:lpstr>PowerPoint Presentation</vt:lpstr>
      <vt:lpstr>New budget highlights</vt:lpstr>
      <vt:lpstr>PowerPoint Presentation</vt:lpstr>
      <vt:lpstr>2021-2022 Initiaitives still in process</vt:lpstr>
      <vt:lpstr>2021-2022 Initiatives still in process</vt:lpstr>
      <vt:lpstr>Early Start and Eligibility</vt:lpstr>
      <vt:lpstr>Early Start and Eligibility</vt:lpstr>
      <vt:lpstr>Early childhood and families initiatives</vt:lpstr>
      <vt:lpstr>PowerPoint Presentation</vt:lpstr>
      <vt:lpstr>  Governor’s Proposed Budget      2022-2023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VMRC Board Public Policy Committee</dc:title>
  <dc:creator>Tony Anderson</dc:creator>
  <cp:lastModifiedBy>Douglas Bonnet</cp:lastModifiedBy>
  <cp:revision>2</cp:revision>
  <cp:lastPrinted>2022-08-16T15:48:46Z</cp:lastPrinted>
  <dcterms:created xsi:type="dcterms:W3CDTF">2021-02-11T03:59:24Z</dcterms:created>
  <dcterms:modified xsi:type="dcterms:W3CDTF">2022-08-22T17:38:52Z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