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1" r:id="rId4"/>
    <p:sldId id="279" r:id="rId5"/>
    <p:sldId id="264" r:id="rId6"/>
    <p:sldId id="280" r:id="rId7"/>
    <p:sldId id="282" r:id="rId8"/>
    <p:sldId id="283" r:id="rId9"/>
    <p:sldId id="263" r:id="rId10"/>
    <p:sldId id="281" r:id="rId11"/>
    <p:sldId id="262" r:id="rId12"/>
    <p:sldId id="284" r:id="rId13"/>
    <p:sldId id="265" r:id="rId14"/>
    <p:sldId id="285" r:id="rId15"/>
    <p:sldId id="266" r:id="rId16"/>
    <p:sldId id="286" r:id="rId17"/>
    <p:sldId id="267" r:id="rId18"/>
    <p:sldId id="287" r:id="rId19"/>
    <p:sldId id="260" r:id="rId20"/>
    <p:sldId id="268" r:id="rId21"/>
    <p:sldId id="288" r:id="rId22"/>
    <p:sldId id="269" r:id="rId23"/>
    <p:sldId id="289" r:id="rId24"/>
    <p:sldId id="258" r:id="rId25"/>
    <p:sldId id="270" r:id="rId26"/>
    <p:sldId id="272" r:id="rId27"/>
    <p:sldId id="291" r:id="rId28"/>
    <p:sldId id="271" r:id="rId29"/>
    <p:sldId id="292" r:id="rId30"/>
    <p:sldId id="273" r:id="rId31"/>
    <p:sldId id="293" r:id="rId32"/>
    <p:sldId id="275" r:id="rId33"/>
    <p:sldId id="294" r:id="rId34"/>
    <p:sldId id="276" r:id="rId35"/>
    <p:sldId id="295" r:id="rId36"/>
    <p:sldId id="277" r:id="rId37"/>
    <p:sldId id="296" r:id="rId38"/>
    <p:sldId id="278" r:id="rId39"/>
    <p:sldId id="29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B7D2D-8193-4C06-85AF-F4605898BB51}" v="5" dt="2021-12-09T03:29:22.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55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Anderson" userId="f33af51d-6531-415e-883e-8115301a1310" providerId="ADAL" clId="{C3BB7D2D-8193-4C06-85AF-F4605898BB51}"/>
    <pc:docChg chg="custSel modSld">
      <pc:chgData name="Tony Anderson" userId="f33af51d-6531-415e-883e-8115301a1310" providerId="ADAL" clId="{C3BB7D2D-8193-4C06-85AF-F4605898BB51}" dt="2021-12-09T22:56:16.138" v="756" actId="27636"/>
      <pc:docMkLst>
        <pc:docMk/>
      </pc:docMkLst>
      <pc:sldChg chg="delSp delDesignElem">
        <pc:chgData name="Tony Anderson" userId="f33af51d-6531-415e-883e-8115301a1310" providerId="ADAL" clId="{C3BB7D2D-8193-4C06-85AF-F4605898BB51}" dt="2021-12-09T03:21:42.623" v="2"/>
        <pc:sldMkLst>
          <pc:docMk/>
          <pc:sldMk cId="3995353907" sldId="256"/>
        </pc:sldMkLst>
        <pc:spChg chg="del">
          <ac:chgData name="Tony Anderson" userId="f33af51d-6531-415e-883e-8115301a1310" providerId="ADAL" clId="{C3BB7D2D-8193-4C06-85AF-F4605898BB51}" dt="2021-12-09T03:21:42.623" v="2"/>
          <ac:spMkLst>
            <pc:docMk/>
            <pc:sldMk cId="3995353907" sldId="256"/>
            <ac:spMk id="9" creationId="{2B577FF9-3543-4875-815D-3D87BD8A2002}"/>
          </ac:spMkLst>
        </pc:spChg>
        <pc:spChg chg="del">
          <ac:chgData name="Tony Anderson" userId="f33af51d-6531-415e-883e-8115301a1310" providerId="ADAL" clId="{C3BB7D2D-8193-4C06-85AF-F4605898BB51}" dt="2021-12-09T03:21:42.623" v="2"/>
          <ac:spMkLst>
            <pc:docMk/>
            <pc:sldMk cId="3995353907" sldId="256"/>
            <ac:spMk id="11" creationId="{F5569EEC-E12F-4856-B407-02B2813A4AA5}"/>
          </ac:spMkLst>
        </pc:spChg>
        <pc:spChg chg="del">
          <ac:chgData name="Tony Anderson" userId="f33af51d-6531-415e-883e-8115301a1310" providerId="ADAL" clId="{C3BB7D2D-8193-4C06-85AF-F4605898BB51}" dt="2021-12-09T03:21:42.623" v="2"/>
          <ac:spMkLst>
            <pc:docMk/>
            <pc:sldMk cId="3995353907" sldId="256"/>
            <ac:spMk id="13" creationId="{CF860788-3A6A-45A3-B3F1-06F159665603}"/>
          </ac:spMkLst>
        </pc:spChg>
        <pc:spChg chg="del">
          <ac:chgData name="Tony Anderson" userId="f33af51d-6531-415e-883e-8115301a1310" providerId="ADAL" clId="{C3BB7D2D-8193-4C06-85AF-F4605898BB51}" dt="2021-12-09T03:21:42.623" v="2"/>
          <ac:spMkLst>
            <pc:docMk/>
            <pc:sldMk cId="3995353907" sldId="256"/>
            <ac:spMk id="15" creationId="{DF1E3393-B852-4883-B778-ED3525112942}"/>
          </ac:spMkLst>
        </pc:spChg>
        <pc:spChg chg="del">
          <ac:chgData name="Tony Anderson" userId="f33af51d-6531-415e-883e-8115301a1310" providerId="ADAL" clId="{C3BB7D2D-8193-4C06-85AF-F4605898BB51}" dt="2021-12-09T03:21:42.623" v="2"/>
          <ac:spMkLst>
            <pc:docMk/>
            <pc:sldMk cId="3995353907" sldId="256"/>
            <ac:spMk id="17" creationId="{39853D09-4205-4CC7-83EB-288E886AC9E4}"/>
          </ac:spMkLst>
        </pc:spChg>
        <pc:spChg chg="del">
          <ac:chgData name="Tony Anderson" userId="f33af51d-6531-415e-883e-8115301a1310" providerId="ADAL" clId="{C3BB7D2D-8193-4C06-85AF-F4605898BB51}" dt="2021-12-09T03:21:42.623" v="2"/>
          <ac:spMkLst>
            <pc:docMk/>
            <pc:sldMk cId="3995353907" sldId="256"/>
            <ac:spMk id="19" creationId="{0D040B79-3E73-4A31-840D-D6B9C9FDFC46}"/>
          </ac:spMkLst>
        </pc:spChg>
        <pc:spChg chg="del">
          <ac:chgData name="Tony Anderson" userId="f33af51d-6531-415e-883e-8115301a1310" providerId="ADAL" clId="{C3BB7D2D-8193-4C06-85AF-F4605898BB51}" dt="2021-12-09T03:21:42.623" v="2"/>
          <ac:spMkLst>
            <pc:docMk/>
            <pc:sldMk cId="3995353907" sldId="256"/>
            <ac:spMk id="21" creationId="{156C6AE5-3F8B-42AC-9EA4-1B686A11E93F}"/>
          </ac:spMkLst>
        </pc:spChg>
      </pc:sldChg>
      <pc:sldChg chg="addSp modSp mod">
        <pc:chgData name="Tony Anderson" userId="f33af51d-6531-415e-883e-8115301a1310" providerId="ADAL" clId="{C3BB7D2D-8193-4C06-85AF-F4605898BB51}" dt="2021-12-09T03:30:32.379" v="140" actId="14100"/>
        <pc:sldMkLst>
          <pc:docMk/>
          <pc:sldMk cId="1483159692" sldId="257"/>
        </pc:sldMkLst>
        <pc:spChg chg="mod">
          <ac:chgData name="Tony Anderson" userId="f33af51d-6531-415e-883e-8115301a1310" providerId="ADAL" clId="{C3BB7D2D-8193-4C06-85AF-F4605898BB51}" dt="2021-12-09T03:22:53.812" v="70"/>
          <ac:spMkLst>
            <pc:docMk/>
            <pc:sldMk cId="1483159692" sldId="257"/>
            <ac:spMk id="2" creationId="{08EC2B64-22F6-4A49-887A-94F95AAF03E1}"/>
          </ac:spMkLst>
        </pc:spChg>
        <pc:spChg chg="mod">
          <ac:chgData name="Tony Anderson" userId="f33af51d-6531-415e-883e-8115301a1310" providerId="ADAL" clId="{C3BB7D2D-8193-4C06-85AF-F4605898BB51}" dt="2021-12-09T03:25:56.385" v="111"/>
          <ac:spMkLst>
            <pc:docMk/>
            <pc:sldMk cId="1483159692" sldId="257"/>
            <ac:spMk id="3" creationId="{063D29E4-BED6-4658-B678-4C6FF98BCD04}"/>
          </ac:spMkLst>
        </pc:spChg>
        <pc:picChg chg="add mod">
          <ac:chgData name="Tony Anderson" userId="f33af51d-6531-415e-883e-8115301a1310" providerId="ADAL" clId="{C3BB7D2D-8193-4C06-85AF-F4605898BB51}" dt="2021-12-09T03:29:46.375" v="127" actId="1076"/>
          <ac:picMkLst>
            <pc:docMk/>
            <pc:sldMk cId="1483159692" sldId="257"/>
            <ac:picMk id="8" creationId="{F4A4CC68-B983-4CBB-8676-E30F9C23F475}"/>
          </ac:picMkLst>
        </pc:picChg>
        <pc:picChg chg="add mod ord">
          <ac:chgData name="Tony Anderson" userId="f33af51d-6531-415e-883e-8115301a1310" providerId="ADAL" clId="{C3BB7D2D-8193-4C06-85AF-F4605898BB51}" dt="2021-12-09T03:30:20.157" v="138" actId="171"/>
          <ac:picMkLst>
            <pc:docMk/>
            <pc:sldMk cId="1483159692" sldId="257"/>
            <ac:picMk id="10" creationId="{DB1C98AB-F7A0-411E-877F-8C1804EAE8A2}"/>
          </ac:picMkLst>
        </pc:picChg>
        <pc:picChg chg="add mod">
          <ac:chgData name="Tony Anderson" userId="f33af51d-6531-415e-883e-8115301a1310" providerId="ADAL" clId="{C3BB7D2D-8193-4C06-85AF-F4605898BB51}" dt="2021-12-09T03:30:32.379" v="140" actId="14100"/>
          <ac:picMkLst>
            <pc:docMk/>
            <pc:sldMk cId="1483159692" sldId="257"/>
            <ac:picMk id="12" creationId="{C5D50651-7930-41A4-9968-3B6BDE5F85B8}"/>
          </ac:picMkLst>
        </pc:picChg>
      </pc:sldChg>
      <pc:sldChg chg="modSp mod">
        <pc:chgData name="Tony Anderson" userId="f33af51d-6531-415e-883e-8115301a1310" providerId="ADAL" clId="{C3BB7D2D-8193-4C06-85AF-F4605898BB51}" dt="2021-12-09T03:22:54.683" v="102" actId="27636"/>
        <pc:sldMkLst>
          <pc:docMk/>
          <pc:sldMk cId="356299747" sldId="258"/>
        </pc:sldMkLst>
        <pc:spChg chg="mod">
          <ac:chgData name="Tony Anderson" userId="f33af51d-6531-415e-883e-8115301a1310" providerId="ADAL" clId="{C3BB7D2D-8193-4C06-85AF-F4605898BB51}" dt="2021-12-09T03:22:53.812" v="70"/>
          <ac:spMkLst>
            <pc:docMk/>
            <pc:sldMk cId="356299747" sldId="258"/>
            <ac:spMk id="2" creationId="{C63B06C1-870E-4440-8F35-9BEF7E59D2A3}"/>
          </ac:spMkLst>
        </pc:spChg>
        <pc:spChg chg="mod">
          <ac:chgData name="Tony Anderson" userId="f33af51d-6531-415e-883e-8115301a1310" providerId="ADAL" clId="{C3BB7D2D-8193-4C06-85AF-F4605898BB51}" dt="2021-12-09T03:22:54.683" v="102" actId="27636"/>
          <ac:spMkLst>
            <pc:docMk/>
            <pc:sldMk cId="356299747" sldId="258"/>
            <ac:spMk id="3" creationId="{0527060B-25E2-4A2A-9E4C-56643C0E2301}"/>
          </ac:spMkLst>
        </pc:spChg>
      </pc:sldChg>
      <pc:sldChg chg="modSp mod">
        <pc:chgData name="Tony Anderson" userId="f33af51d-6531-415e-883e-8115301a1310" providerId="ADAL" clId="{C3BB7D2D-8193-4C06-85AF-F4605898BB51}" dt="2021-12-09T03:22:54.514" v="96" actId="27636"/>
        <pc:sldMkLst>
          <pc:docMk/>
          <pc:sldMk cId="1738143575" sldId="260"/>
        </pc:sldMkLst>
        <pc:spChg chg="mod">
          <ac:chgData name="Tony Anderson" userId="f33af51d-6531-415e-883e-8115301a1310" providerId="ADAL" clId="{C3BB7D2D-8193-4C06-85AF-F4605898BB51}" dt="2021-12-09T03:22:53.812" v="70"/>
          <ac:spMkLst>
            <pc:docMk/>
            <pc:sldMk cId="1738143575" sldId="260"/>
            <ac:spMk id="2" creationId="{ECB6E4AD-A9B8-4733-840D-9C0BF7DD8D4E}"/>
          </ac:spMkLst>
        </pc:spChg>
        <pc:spChg chg="mod">
          <ac:chgData name="Tony Anderson" userId="f33af51d-6531-415e-883e-8115301a1310" providerId="ADAL" clId="{C3BB7D2D-8193-4C06-85AF-F4605898BB51}" dt="2021-12-09T03:22:54.514" v="96" actId="27636"/>
          <ac:spMkLst>
            <pc:docMk/>
            <pc:sldMk cId="1738143575" sldId="260"/>
            <ac:spMk id="3" creationId="{5177DCDC-72D3-4C84-8671-6CBF7EFBE6EE}"/>
          </ac:spMkLst>
        </pc:spChg>
      </pc:sldChg>
      <pc:sldChg chg="modSp mod">
        <pc:chgData name="Tony Anderson" userId="f33af51d-6531-415e-883e-8115301a1310" providerId="ADAL" clId="{C3BB7D2D-8193-4C06-85AF-F4605898BB51}" dt="2021-12-09T20:04:24.987" v="500" actId="27636"/>
        <pc:sldMkLst>
          <pc:docMk/>
          <pc:sldMk cId="2203216636" sldId="261"/>
        </pc:sldMkLst>
        <pc:spChg chg="mod">
          <ac:chgData name="Tony Anderson" userId="f33af51d-6531-415e-883e-8115301a1310" providerId="ADAL" clId="{C3BB7D2D-8193-4C06-85AF-F4605898BB51}" dt="2021-12-09T03:22:53.928" v="71" actId="27636"/>
          <ac:spMkLst>
            <pc:docMk/>
            <pc:sldMk cId="2203216636" sldId="261"/>
            <ac:spMk id="2" creationId="{13E77CE0-9466-4103-8A58-83B4F82F651D}"/>
          </ac:spMkLst>
        </pc:spChg>
        <pc:spChg chg="mod">
          <ac:chgData name="Tony Anderson" userId="f33af51d-6531-415e-883e-8115301a1310" providerId="ADAL" clId="{C3BB7D2D-8193-4C06-85AF-F4605898BB51}" dt="2021-12-09T20:04:24.987" v="500" actId="27636"/>
          <ac:spMkLst>
            <pc:docMk/>
            <pc:sldMk cId="2203216636" sldId="261"/>
            <ac:spMk id="3" creationId="{77419BF4-5239-428A-AFAA-25FF60F2153B}"/>
          </ac:spMkLst>
        </pc:spChg>
      </pc:sldChg>
      <pc:sldChg chg="modSp mod">
        <pc:chgData name="Tony Anderson" userId="f33af51d-6531-415e-883e-8115301a1310" providerId="ADAL" clId="{C3BB7D2D-8193-4C06-85AF-F4605898BB51}" dt="2021-12-09T22:48:38.262" v="723" actId="20577"/>
        <pc:sldMkLst>
          <pc:docMk/>
          <pc:sldMk cId="1254476320" sldId="262"/>
        </pc:sldMkLst>
        <pc:spChg chg="mod">
          <ac:chgData name="Tony Anderson" userId="f33af51d-6531-415e-883e-8115301a1310" providerId="ADAL" clId="{C3BB7D2D-8193-4C06-85AF-F4605898BB51}" dt="2021-12-09T03:22:54.282" v="85" actId="27636"/>
          <ac:spMkLst>
            <pc:docMk/>
            <pc:sldMk cId="1254476320" sldId="262"/>
            <ac:spMk id="2" creationId="{61D44997-0145-427E-ABFD-104E3E111F93}"/>
          </ac:spMkLst>
        </pc:spChg>
        <pc:spChg chg="mod">
          <ac:chgData name="Tony Anderson" userId="f33af51d-6531-415e-883e-8115301a1310" providerId="ADAL" clId="{C3BB7D2D-8193-4C06-85AF-F4605898BB51}" dt="2021-12-09T22:48:38.262" v="723" actId="20577"/>
          <ac:spMkLst>
            <pc:docMk/>
            <pc:sldMk cId="1254476320" sldId="262"/>
            <ac:spMk id="3" creationId="{E63DE433-2C98-454C-9788-3FA3F32EAB3A}"/>
          </ac:spMkLst>
        </pc:spChg>
      </pc:sldChg>
      <pc:sldChg chg="modSp mod">
        <pc:chgData name="Tony Anderson" userId="f33af51d-6531-415e-883e-8115301a1310" providerId="ADAL" clId="{C3BB7D2D-8193-4C06-85AF-F4605898BB51}" dt="2021-12-09T22:45:51.294" v="711" actId="20577"/>
        <pc:sldMkLst>
          <pc:docMk/>
          <pc:sldMk cId="3909102189" sldId="263"/>
        </pc:sldMkLst>
        <pc:spChg chg="mod">
          <ac:chgData name="Tony Anderson" userId="f33af51d-6531-415e-883e-8115301a1310" providerId="ADAL" clId="{C3BB7D2D-8193-4C06-85AF-F4605898BB51}" dt="2021-12-09T03:22:54.166" v="80" actId="27636"/>
          <ac:spMkLst>
            <pc:docMk/>
            <pc:sldMk cId="3909102189" sldId="263"/>
            <ac:spMk id="2" creationId="{99E8D247-924E-445E-8ADE-037334A5C048}"/>
          </ac:spMkLst>
        </pc:spChg>
        <pc:spChg chg="mod">
          <ac:chgData name="Tony Anderson" userId="f33af51d-6531-415e-883e-8115301a1310" providerId="ADAL" clId="{C3BB7D2D-8193-4C06-85AF-F4605898BB51}" dt="2021-12-09T22:45:51.294" v="711" actId="20577"/>
          <ac:spMkLst>
            <pc:docMk/>
            <pc:sldMk cId="3909102189" sldId="263"/>
            <ac:spMk id="3" creationId="{EDA27C42-72AD-475C-B94B-13CC6D060670}"/>
          </ac:spMkLst>
        </pc:spChg>
      </pc:sldChg>
      <pc:sldChg chg="modSp mod">
        <pc:chgData name="Tony Anderson" userId="f33af51d-6531-415e-883e-8115301a1310" providerId="ADAL" clId="{C3BB7D2D-8193-4C06-85AF-F4605898BB51}" dt="2021-12-09T21:48:46.558" v="563" actId="9"/>
        <pc:sldMkLst>
          <pc:docMk/>
          <pc:sldMk cId="2675398602" sldId="264"/>
        </pc:sldMkLst>
        <pc:spChg chg="mod">
          <ac:chgData name="Tony Anderson" userId="f33af51d-6531-415e-883e-8115301a1310" providerId="ADAL" clId="{C3BB7D2D-8193-4C06-85AF-F4605898BB51}" dt="2021-12-09T03:22:54.082" v="75" actId="27636"/>
          <ac:spMkLst>
            <pc:docMk/>
            <pc:sldMk cId="2675398602" sldId="264"/>
            <ac:spMk id="2" creationId="{926E8D47-C9B5-4B0F-8B0F-89C56F04267A}"/>
          </ac:spMkLst>
        </pc:spChg>
        <pc:spChg chg="mod">
          <ac:chgData name="Tony Anderson" userId="f33af51d-6531-415e-883e-8115301a1310" providerId="ADAL" clId="{C3BB7D2D-8193-4C06-85AF-F4605898BB51}" dt="2021-12-09T21:48:46.558" v="563" actId="9"/>
          <ac:spMkLst>
            <pc:docMk/>
            <pc:sldMk cId="2675398602" sldId="264"/>
            <ac:spMk id="3" creationId="{861A18FB-C277-4577-8BE6-7D68E21E7C84}"/>
          </ac:spMkLst>
        </pc:spChg>
      </pc:sldChg>
      <pc:sldChg chg="modSp mod">
        <pc:chgData name="Tony Anderson" userId="f33af51d-6531-415e-883e-8115301a1310" providerId="ADAL" clId="{C3BB7D2D-8193-4C06-85AF-F4605898BB51}" dt="2021-12-09T22:55:11.136" v="750" actId="27636"/>
        <pc:sldMkLst>
          <pc:docMk/>
          <pc:sldMk cId="1284148311" sldId="265"/>
        </pc:sldMkLst>
        <pc:spChg chg="mod">
          <ac:chgData name="Tony Anderson" userId="f33af51d-6531-415e-883e-8115301a1310" providerId="ADAL" clId="{C3BB7D2D-8193-4C06-85AF-F4605898BB51}" dt="2021-12-09T03:22:53.812" v="70"/>
          <ac:spMkLst>
            <pc:docMk/>
            <pc:sldMk cId="1284148311" sldId="265"/>
            <ac:spMk id="2" creationId="{13E77CE0-9466-4103-8A58-83B4F82F651D}"/>
          </ac:spMkLst>
        </pc:spChg>
        <pc:spChg chg="mod">
          <ac:chgData name="Tony Anderson" userId="f33af51d-6531-415e-883e-8115301a1310" providerId="ADAL" clId="{C3BB7D2D-8193-4C06-85AF-F4605898BB51}" dt="2021-12-09T22:55:11.136" v="750" actId="27636"/>
          <ac:spMkLst>
            <pc:docMk/>
            <pc:sldMk cId="1284148311" sldId="265"/>
            <ac:spMk id="3" creationId="{77419BF4-5239-428A-AFAA-25FF60F2153B}"/>
          </ac:spMkLst>
        </pc:spChg>
      </pc:sldChg>
      <pc:sldChg chg="modSp mod">
        <pc:chgData name="Tony Anderson" userId="f33af51d-6531-415e-883e-8115301a1310" providerId="ADAL" clId="{C3BB7D2D-8193-4C06-85AF-F4605898BB51}" dt="2021-12-09T03:22:54.430" v="91" actId="27636"/>
        <pc:sldMkLst>
          <pc:docMk/>
          <pc:sldMk cId="950101775" sldId="266"/>
        </pc:sldMkLst>
        <pc:spChg chg="mod">
          <ac:chgData name="Tony Anderson" userId="f33af51d-6531-415e-883e-8115301a1310" providerId="ADAL" clId="{C3BB7D2D-8193-4C06-85AF-F4605898BB51}" dt="2021-12-09T03:22:54.398" v="90" actId="27636"/>
          <ac:spMkLst>
            <pc:docMk/>
            <pc:sldMk cId="950101775" sldId="266"/>
            <ac:spMk id="2" creationId="{926E8D47-C9B5-4B0F-8B0F-89C56F04267A}"/>
          </ac:spMkLst>
        </pc:spChg>
        <pc:spChg chg="mod">
          <ac:chgData name="Tony Anderson" userId="f33af51d-6531-415e-883e-8115301a1310" providerId="ADAL" clId="{C3BB7D2D-8193-4C06-85AF-F4605898BB51}" dt="2021-12-09T03:22:54.430" v="91" actId="27636"/>
          <ac:spMkLst>
            <pc:docMk/>
            <pc:sldMk cId="950101775" sldId="266"/>
            <ac:spMk id="3" creationId="{861A18FB-C277-4577-8BE6-7D68E21E7C84}"/>
          </ac:spMkLst>
        </pc:spChg>
      </pc:sldChg>
      <pc:sldChg chg="modSp mod">
        <pc:chgData name="Tony Anderson" userId="f33af51d-6531-415e-883e-8115301a1310" providerId="ADAL" clId="{C3BB7D2D-8193-4C06-85AF-F4605898BB51}" dt="2021-12-09T03:22:54.467" v="94" actId="27636"/>
        <pc:sldMkLst>
          <pc:docMk/>
          <pc:sldMk cId="775416878" sldId="267"/>
        </pc:sldMkLst>
        <pc:spChg chg="mod">
          <ac:chgData name="Tony Anderson" userId="f33af51d-6531-415e-883e-8115301a1310" providerId="ADAL" clId="{C3BB7D2D-8193-4C06-85AF-F4605898BB51}" dt="2021-12-09T03:22:54.445" v="93" actId="27636"/>
          <ac:spMkLst>
            <pc:docMk/>
            <pc:sldMk cId="775416878" sldId="267"/>
            <ac:spMk id="2" creationId="{99E8D247-924E-445E-8ADE-037334A5C048}"/>
          </ac:spMkLst>
        </pc:spChg>
        <pc:spChg chg="mod">
          <ac:chgData name="Tony Anderson" userId="f33af51d-6531-415e-883e-8115301a1310" providerId="ADAL" clId="{C3BB7D2D-8193-4C06-85AF-F4605898BB51}" dt="2021-12-09T03:22:54.467" v="94" actId="27636"/>
          <ac:spMkLst>
            <pc:docMk/>
            <pc:sldMk cId="775416878" sldId="267"/>
            <ac:spMk id="3" creationId="{EDA27C42-72AD-475C-B94B-13CC6D060670}"/>
          </ac:spMkLst>
        </pc:spChg>
      </pc:sldChg>
      <pc:sldChg chg="modSp mod">
        <pc:chgData name="Tony Anderson" userId="f33af51d-6531-415e-883e-8115301a1310" providerId="ADAL" clId="{C3BB7D2D-8193-4C06-85AF-F4605898BB51}" dt="2021-12-09T03:22:54.561" v="97" actId="27636"/>
        <pc:sldMkLst>
          <pc:docMk/>
          <pc:sldMk cId="3051954011" sldId="268"/>
        </pc:sldMkLst>
        <pc:spChg chg="mod">
          <ac:chgData name="Tony Anderson" userId="f33af51d-6531-415e-883e-8115301a1310" providerId="ADAL" clId="{C3BB7D2D-8193-4C06-85AF-F4605898BB51}" dt="2021-12-09T03:22:53.812" v="70"/>
          <ac:spMkLst>
            <pc:docMk/>
            <pc:sldMk cId="3051954011" sldId="268"/>
            <ac:spMk id="2" creationId="{61D44997-0145-427E-ABFD-104E3E111F93}"/>
          </ac:spMkLst>
        </pc:spChg>
        <pc:spChg chg="mod">
          <ac:chgData name="Tony Anderson" userId="f33af51d-6531-415e-883e-8115301a1310" providerId="ADAL" clId="{C3BB7D2D-8193-4C06-85AF-F4605898BB51}" dt="2021-12-09T03:22:54.561" v="97" actId="27636"/>
          <ac:spMkLst>
            <pc:docMk/>
            <pc:sldMk cId="3051954011" sldId="268"/>
            <ac:spMk id="3" creationId="{E63DE433-2C98-454C-9788-3FA3F32EAB3A}"/>
          </ac:spMkLst>
        </pc:spChg>
      </pc:sldChg>
      <pc:sldChg chg="modSp mod">
        <pc:chgData name="Tony Anderson" userId="f33af51d-6531-415e-883e-8115301a1310" providerId="ADAL" clId="{C3BB7D2D-8193-4C06-85AF-F4605898BB51}" dt="2021-12-09T03:22:54.630" v="100" actId="27636"/>
        <pc:sldMkLst>
          <pc:docMk/>
          <pc:sldMk cId="2913143414" sldId="269"/>
        </pc:sldMkLst>
        <pc:spChg chg="mod">
          <ac:chgData name="Tony Anderson" userId="f33af51d-6531-415e-883e-8115301a1310" providerId="ADAL" clId="{C3BB7D2D-8193-4C06-85AF-F4605898BB51}" dt="2021-12-09T03:22:53.812" v="70"/>
          <ac:spMkLst>
            <pc:docMk/>
            <pc:sldMk cId="2913143414" sldId="269"/>
            <ac:spMk id="2" creationId="{044BEA96-4F93-47BD-82FB-1AA25B504387}"/>
          </ac:spMkLst>
        </pc:spChg>
        <pc:spChg chg="mod">
          <ac:chgData name="Tony Anderson" userId="f33af51d-6531-415e-883e-8115301a1310" providerId="ADAL" clId="{C3BB7D2D-8193-4C06-85AF-F4605898BB51}" dt="2021-12-09T03:22:54.630" v="100" actId="27636"/>
          <ac:spMkLst>
            <pc:docMk/>
            <pc:sldMk cId="2913143414" sldId="269"/>
            <ac:spMk id="3" creationId="{2E68B5CE-B344-41F2-A087-0AAB1B8F93A4}"/>
          </ac:spMkLst>
        </pc:spChg>
      </pc:sldChg>
      <pc:sldChg chg="modSp">
        <pc:chgData name="Tony Anderson" userId="f33af51d-6531-415e-883e-8115301a1310" providerId="ADAL" clId="{C3BB7D2D-8193-4C06-85AF-F4605898BB51}" dt="2021-12-09T03:22:53.812" v="70"/>
        <pc:sldMkLst>
          <pc:docMk/>
          <pc:sldMk cId="2153984865" sldId="270"/>
        </pc:sldMkLst>
        <pc:spChg chg="mod">
          <ac:chgData name="Tony Anderson" userId="f33af51d-6531-415e-883e-8115301a1310" providerId="ADAL" clId="{C3BB7D2D-8193-4C06-85AF-F4605898BB51}" dt="2021-12-09T03:22:53.812" v="70"/>
          <ac:spMkLst>
            <pc:docMk/>
            <pc:sldMk cId="2153984865" sldId="270"/>
            <ac:spMk id="2" creationId="{BFCD7562-880C-4525-80A0-002C40342B1F}"/>
          </ac:spMkLst>
        </pc:spChg>
        <pc:spChg chg="mod">
          <ac:chgData name="Tony Anderson" userId="f33af51d-6531-415e-883e-8115301a1310" providerId="ADAL" clId="{C3BB7D2D-8193-4C06-85AF-F4605898BB51}" dt="2021-12-09T03:22:53.812" v="70"/>
          <ac:spMkLst>
            <pc:docMk/>
            <pc:sldMk cId="2153984865" sldId="270"/>
            <ac:spMk id="3" creationId="{6414AEDC-E521-4B5E-A259-89B54F93AB3E}"/>
          </ac:spMkLst>
        </pc:spChg>
      </pc:sldChg>
      <pc:sldChg chg="modSp">
        <pc:chgData name="Tony Anderson" userId="f33af51d-6531-415e-883e-8115301a1310" providerId="ADAL" clId="{C3BB7D2D-8193-4C06-85AF-F4605898BB51}" dt="2021-12-09T03:22:53.812" v="70"/>
        <pc:sldMkLst>
          <pc:docMk/>
          <pc:sldMk cId="3268983696" sldId="271"/>
        </pc:sldMkLst>
        <pc:spChg chg="mod">
          <ac:chgData name="Tony Anderson" userId="f33af51d-6531-415e-883e-8115301a1310" providerId="ADAL" clId="{C3BB7D2D-8193-4C06-85AF-F4605898BB51}" dt="2021-12-09T03:22:53.812" v="70"/>
          <ac:spMkLst>
            <pc:docMk/>
            <pc:sldMk cId="3268983696" sldId="271"/>
            <ac:spMk id="2" creationId="{5E9FB658-F197-4CF2-A36C-D5F03001410A}"/>
          </ac:spMkLst>
        </pc:spChg>
        <pc:spChg chg="mod">
          <ac:chgData name="Tony Anderson" userId="f33af51d-6531-415e-883e-8115301a1310" providerId="ADAL" clId="{C3BB7D2D-8193-4C06-85AF-F4605898BB51}" dt="2021-12-09T03:22:53.812" v="70"/>
          <ac:spMkLst>
            <pc:docMk/>
            <pc:sldMk cId="3268983696" sldId="271"/>
            <ac:spMk id="3" creationId="{90C00574-A965-46E6-994A-53C680F61E4C}"/>
          </ac:spMkLst>
        </pc:spChg>
      </pc:sldChg>
      <pc:sldChg chg="modSp mod">
        <pc:chgData name="Tony Anderson" userId="f33af51d-6531-415e-883e-8115301a1310" providerId="ADAL" clId="{C3BB7D2D-8193-4C06-85AF-F4605898BB51}" dt="2021-12-09T03:22:54.699" v="103" actId="27636"/>
        <pc:sldMkLst>
          <pc:docMk/>
          <pc:sldMk cId="467941004" sldId="272"/>
        </pc:sldMkLst>
        <pc:spChg chg="mod">
          <ac:chgData name="Tony Anderson" userId="f33af51d-6531-415e-883e-8115301a1310" providerId="ADAL" clId="{C3BB7D2D-8193-4C06-85AF-F4605898BB51}" dt="2021-12-09T03:22:54.699" v="103" actId="27636"/>
          <ac:spMkLst>
            <pc:docMk/>
            <pc:sldMk cId="467941004" sldId="272"/>
            <ac:spMk id="2" creationId="{8B89DBDD-8CC6-419A-B933-1D6AB3B4A0ED}"/>
          </ac:spMkLst>
        </pc:spChg>
        <pc:spChg chg="mod">
          <ac:chgData name="Tony Anderson" userId="f33af51d-6531-415e-883e-8115301a1310" providerId="ADAL" clId="{C3BB7D2D-8193-4C06-85AF-F4605898BB51}" dt="2021-12-09T03:22:53.812" v="70"/>
          <ac:spMkLst>
            <pc:docMk/>
            <pc:sldMk cId="467941004" sldId="272"/>
            <ac:spMk id="3" creationId="{1B0DCBC9-1446-4192-973D-5D8B17D1B4CB}"/>
          </ac:spMkLst>
        </pc:spChg>
      </pc:sldChg>
      <pc:sldChg chg="modSp">
        <pc:chgData name="Tony Anderson" userId="f33af51d-6531-415e-883e-8115301a1310" providerId="ADAL" clId="{C3BB7D2D-8193-4C06-85AF-F4605898BB51}" dt="2021-12-09T03:22:53.812" v="70"/>
        <pc:sldMkLst>
          <pc:docMk/>
          <pc:sldMk cId="211880456" sldId="277"/>
        </pc:sldMkLst>
        <pc:spChg chg="mod">
          <ac:chgData name="Tony Anderson" userId="f33af51d-6531-415e-883e-8115301a1310" providerId="ADAL" clId="{C3BB7D2D-8193-4C06-85AF-F4605898BB51}" dt="2021-12-09T03:22:53.812" v="70"/>
          <ac:spMkLst>
            <pc:docMk/>
            <pc:sldMk cId="211880456" sldId="277"/>
            <ac:spMk id="2" creationId="{8B89DBDD-8CC6-419A-B933-1D6AB3B4A0ED}"/>
          </ac:spMkLst>
        </pc:spChg>
        <pc:spChg chg="mod">
          <ac:chgData name="Tony Anderson" userId="f33af51d-6531-415e-883e-8115301a1310" providerId="ADAL" clId="{C3BB7D2D-8193-4C06-85AF-F4605898BB51}" dt="2021-12-09T03:22:53.812" v="70"/>
          <ac:spMkLst>
            <pc:docMk/>
            <pc:sldMk cId="211880456" sldId="277"/>
            <ac:spMk id="3" creationId="{1B0DCBC9-1446-4192-973D-5D8B17D1B4CB}"/>
          </ac:spMkLst>
        </pc:spChg>
      </pc:sldChg>
      <pc:sldChg chg="modSp mod">
        <pc:chgData name="Tony Anderson" userId="f33af51d-6531-415e-883e-8115301a1310" providerId="ADAL" clId="{C3BB7D2D-8193-4C06-85AF-F4605898BB51}" dt="2021-12-09T21:44:26.176" v="522" actId="6549"/>
        <pc:sldMkLst>
          <pc:docMk/>
          <pc:sldMk cId="1809118104" sldId="279"/>
        </pc:sldMkLst>
        <pc:spChg chg="mod">
          <ac:chgData name="Tony Anderson" userId="f33af51d-6531-415e-883e-8115301a1310" providerId="ADAL" clId="{C3BB7D2D-8193-4C06-85AF-F4605898BB51}" dt="2021-12-09T03:22:53.812" v="70"/>
          <ac:spMkLst>
            <pc:docMk/>
            <pc:sldMk cId="1809118104" sldId="279"/>
            <ac:spMk id="2" creationId="{8CA4487B-45AE-4C4B-8608-0A27691D85DC}"/>
          </ac:spMkLst>
        </pc:spChg>
        <pc:spChg chg="mod">
          <ac:chgData name="Tony Anderson" userId="f33af51d-6531-415e-883e-8115301a1310" providerId="ADAL" clId="{C3BB7D2D-8193-4C06-85AF-F4605898BB51}" dt="2021-12-09T21:44:26.176" v="522" actId="6549"/>
          <ac:spMkLst>
            <pc:docMk/>
            <pc:sldMk cId="1809118104" sldId="279"/>
            <ac:spMk id="3" creationId="{FB59B1C2-A93D-472B-8499-8B4BFD55CB17}"/>
          </ac:spMkLst>
        </pc:spChg>
      </pc:sldChg>
      <pc:sldChg chg="modSp mod">
        <pc:chgData name="Tony Anderson" userId="f33af51d-6531-415e-883e-8115301a1310" providerId="ADAL" clId="{C3BB7D2D-8193-4C06-85AF-F4605898BB51}" dt="2021-12-09T22:34:52.134" v="582" actId="20577"/>
        <pc:sldMkLst>
          <pc:docMk/>
          <pc:sldMk cId="1502365292" sldId="280"/>
        </pc:sldMkLst>
        <pc:spChg chg="mod">
          <ac:chgData name="Tony Anderson" userId="f33af51d-6531-415e-883e-8115301a1310" providerId="ADAL" clId="{C3BB7D2D-8193-4C06-85AF-F4605898BB51}" dt="2021-12-09T03:22:53.812" v="70"/>
          <ac:spMkLst>
            <pc:docMk/>
            <pc:sldMk cId="1502365292" sldId="280"/>
            <ac:spMk id="2" creationId="{39C284DE-ED4B-4BE0-9145-A3667229989A}"/>
          </ac:spMkLst>
        </pc:spChg>
        <pc:spChg chg="mod">
          <ac:chgData name="Tony Anderson" userId="f33af51d-6531-415e-883e-8115301a1310" providerId="ADAL" clId="{C3BB7D2D-8193-4C06-85AF-F4605898BB51}" dt="2021-12-09T22:34:52.134" v="582" actId="20577"/>
          <ac:spMkLst>
            <pc:docMk/>
            <pc:sldMk cId="1502365292" sldId="280"/>
            <ac:spMk id="3" creationId="{EFF73F3A-B9F0-4ACE-94B3-0863EEB5490A}"/>
          </ac:spMkLst>
        </pc:spChg>
      </pc:sldChg>
      <pc:sldChg chg="modSp mod">
        <pc:chgData name="Tony Anderson" userId="f33af51d-6531-415e-883e-8115301a1310" providerId="ADAL" clId="{C3BB7D2D-8193-4C06-85AF-F4605898BB51}" dt="2021-12-09T22:47:44.206" v="717" actId="27636"/>
        <pc:sldMkLst>
          <pc:docMk/>
          <pc:sldMk cId="3053637724" sldId="281"/>
        </pc:sldMkLst>
        <pc:spChg chg="mod">
          <ac:chgData name="Tony Anderson" userId="f33af51d-6531-415e-883e-8115301a1310" providerId="ADAL" clId="{C3BB7D2D-8193-4C06-85AF-F4605898BB51}" dt="2021-12-09T03:22:54.245" v="83" actId="27636"/>
          <ac:spMkLst>
            <pc:docMk/>
            <pc:sldMk cId="3053637724" sldId="281"/>
            <ac:spMk id="2" creationId="{2F98745A-8E92-43F3-8BD4-597499FFC7CA}"/>
          </ac:spMkLst>
        </pc:spChg>
        <pc:spChg chg="mod">
          <ac:chgData name="Tony Anderson" userId="f33af51d-6531-415e-883e-8115301a1310" providerId="ADAL" clId="{C3BB7D2D-8193-4C06-85AF-F4605898BB51}" dt="2021-12-09T22:47:44.206" v="717" actId="27636"/>
          <ac:spMkLst>
            <pc:docMk/>
            <pc:sldMk cId="3053637724" sldId="281"/>
            <ac:spMk id="3" creationId="{A0D434BF-1932-4A1D-BBBD-1E1C5CE4F5D6}"/>
          </ac:spMkLst>
        </pc:spChg>
      </pc:sldChg>
      <pc:sldChg chg="modSp mod">
        <pc:chgData name="Tony Anderson" userId="f33af51d-6531-415e-883e-8115301a1310" providerId="ADAL" clId="{C3BB7D2D-8193-4C06-85AF-F4605898BB51}" dt="2021-12-09T22:37:39.787" v="603" actId="20577"/>
        <pc:sldMkLst>
          <pc:docMk/>
          <pc:sldMk cId="3657929158" sldId="282"/>
        </pc:sldMkLst>
        <pc:spChg chg="mod">
          <ac:chgData name="Tony Anderson" userId="f33af51d-6531-415e-883e-8115301a1310" providerId="ADAL" clId="{C3BB7D2D-8193-4C06-85AF-F4605898BB51}" dt="2021-12-09T03:22:54.131" v="78" actId="27636"/>
          <ac:spMkLst>
            <pc:docMk/>
            <pc:sldMk cId="3657929158" sldId="282"/>
            <ac:spMk id="2" creationId="{99E8D247-924E-445E-8ADE-037334A5C048}"/>
          </ac:spMkLst>
        </pc:spChg>
        <pc:spChg chg="mod">
          <ac:chgData name="Tony Anderson" userId="f33af51d-6531-415e-883e-8115301a1310" providerId="ADAL" clId="{C3BB7D2D-8193-4C06-85AF-F4605898BB51}" dt="2021-12-09T22:37:39.787" v="603" actId="20577"/>
          <ac:spMkLst>
            <pc:docMk/>
            <pc:sldMk cId="3657929158" sldId="282"/>
            <ac:spMk id="3" creationId="{EDA27C42-72AD-475C-B94B-13CC6D060670}"/>
          </ac:spMkLst>
        </pc:spChg>
      </pc:sldChg>
      <pc:sldChg chg="modSp mod">
        <pc:chgData name="Tony Anderson" userId="f33af51d-6531-415e-883e-8115301a1310" providerId="ADAL" clId="{C3BB7D2D-8193-4C06-85AF-F4605898BB51}" dt="2021-12-09T22:43:07.401" v="684" actId="20577"/>
        <pc:sldMkLst>
          <pc:docMk/>
          <pc:sldMk cId="1424583007" sldId="283"/>
        </pc:sldMkLst>
        <pc:spChg chg="mod">
          <ac:chgData name="Tony Anderson" userId="f33af51d-6531-415e-883e-8115301a1310" providerId="ADAL" clId="{C3BB7D2D-8193-4C06-85AF-F4605898BB51}" dt="2021-12-09T03:22:53.812" v="70"/>
          <ac:spMkLst>
            <pc:docMk/>
            <pc:sldMk cId="1424583007" sldId="283"/>
            <ac:spMk id="2" creationId="{39C284DE-ED4B-4BE0-9145-A3667229989A}"/>
          </ac:spMkLst>
        </pc:spChg>
        <pc:spChg chg="mod">
          <ac:chgData name="Tony Anderson" userId="f33af51d-6531-415e-883e-8115301a1310" providerId="ADAL" clId="{C3BB7D2D-8193-4C06-85AF-F4605898BB51}" dt="2021-12-09T22:43:07.401" v="684" actId="20577"/>
          <ac:spMkLst>
            <pc:docMk/>
            <pc:sldMk cId="1424583007" sldId="283"/>
            <ac:spMk id="3" creationId="{EFF73F3A-B9F0-4ACE-94B3-0863EEB5490A}"/>
          </ac:spMkLst>
        </pc:spChg>
      </pc:sldChg>
      <pc:sldChg chg="modSp mod">
        <pc:chgData name="Tony Anderson" userId="f33af51d-6531-415e-883e-8115301a1310" providerId="ADAL" clId="{C3BB7D2D-8193-4C06-85AF-F4605898BB51}" dt="2021-12-09T22:51:35.574" v="733" actId="6549"/>
        <pc:sldMkLst>
          <pc:docMk/>
          <pc:sldMk cId="684181163" sldId="284"/>
        </pc:sldMkLst>
        <pc:spChg chg="mod">
          <ac:chgData name="Tony Anderson" userId="f33af51d-6531-415e-883e-8115301a1310" providerId="ADAL" clId="{C3BB7D2D-8193-4C06-85AF-F4605898BB51}" dt="2021-12-09T03:22:54.314" v="87" actId="27636"/>
          <ac:spMkLst>
            <pc:docMk/>
            <pc:sldMk cId="684181163" sldId="284"/>
            <ac:spMk id="2" creationId="{4B230DEF-E36A-45B0-91D8-7A2743C3C7D1}"/>
          </ac:spMkLst>
        </pc:spChg>
        <pc:spChg chg="mod">
          <ac:chgData name="Tony Anderson" userId="f33af51d-6531-415e-883e-8115301a1310" providerId="ADAL" clId="{C3BB7D2D-8193-4C06-85AF-F4605898BB51}" dt="2021-12-09T22:51:35.574" v="733" actId="6549"/>
          <ac:spMkLst>
            <pc:docMk/>
            <pc:sldMk cId="684181163" sldId="284"/>
            <ac:spMk id="3" creationId="{890B98EA-BD92-4350-92F2-DDFA3BCA2354}"/>
          </ac:spMkLst>
        </pc:spChg>
      </pc:sldChg>
      <pc:sldChg chg="modSp mod">
        <pc:chgData name="Tony Anderson" userId="f33af51d-6531-415e-883e-8115301a1310" providerId="ADAL" clId="{C3BB7D2D-8193-4C06-85AF-F4605898BB51}" dt="2021-12-09T22:56:16.138" v="756" actId="27636"/>
        <pc:sldMkLst>
          <pc:docMk/>
          <pc:sldMk cId="1769095021" sldId="285"/>
        </pc:sldMkLst>
        <pc:spChg chg="mod">
          <ac:chgData name="Tony Anderson" userId="f33af51d-6531-415e-883e-8115301a1310" providerId="ADAL" clId="{C3BB7D2D-8193-4C06-85AF-F4605898BB51}" dt="2021-12-09T03:22:53.812" v="70"/>
          <ac:spMkLst>
            <pc:docMk/>
            <pc:sldMk cId="1769095021" sldId="285"/>
            <ac:spMk id="2" creationId="{292BF7F5-EEE4-4169-9212-AC5263BC32ED}"/>
          </ac:spMkLst>
        </pc:spChg>
        <pc:spChg chg="mod">
          <ac:chgData name="Tony Anderson" userId="f33af51d-6531-415e-883e-8115301a1310" providerId="ADAL" clId="{C3BB7D2D-8193-4C06-85AF-F4605898BB51}" dt="2021-12-09T22:56:16.138" v="756" actId="27636"/>
          <ac:spMkLst>
            <pc:docMk/>
            <pc:sldMk cId="1769095021" sldId="285"/>
            <ac:spMk id="3" creationId="{B127BF66-6340-4E82-A892-EFF4D37E56A0}"/>
          </ac:spMkLst>
        </pc:spChg>
      </pc:sldChg>
      <pc:sldChg chg="modSp mod">
        <pc:chgData name="Tony Anderson" userId="f33af51d-6531-415e-883e-8115301a1310" providerId="ADAL" clId="{C3BB7D2D-8193-4C06-85AF-F4605898BB51}" dt="2021-12-09T03:22:54.445" v="92" actId="27636"/>
        <pc:sldMkLst>
          <pc:docMk/>
          <pc:sldMk cId="3901753494" sldId="286"/>
        </pc:sldMkLst>
        <pc:spChg chg="mod">
          <ac:chgData name="Tony Anderson" userId="f33af51d-6531-415e-883e-8115301a1310" providerId="ADAL" clId="{C3BB7D2D-8193-4C06-85AF-F4605898BB51}" dt="2021-12-09T03:22:53.812" v="70"/>
          <ac:spMkLst>
            <pc:docMk/>
            <pc:sldMk cId="3901753494" sldId="286"/>
            <ac:spMk id="2" creationId="{B92A7431-6068-4413-8263-AF4A309589B4}"/>
          </ac:spMkLst>
        </pc:spChg>
        <pc:spChg chg="mod">
          <ac:chgData name="Tony Anderson" userId="f33af51d-6531-415e-883e-8115301a1310" providerId="ADAL" clId="{C3BB7D2D-8193-4C06-85AF-F4605898BB51}" dt="2021-12-09T03:22:54.445" v="92" actId="27636"/>
          <ac:spMkLst>
            <pc:docMk/>
            <pc:sldMk cId="3901753494" sldId="286"/>
            <ac:spMk id="3" creationId="{7792B562-02BD-4D17-BD38-2F153E7E614B}"/>
          </ac:spMkLst>
        </pc:spChg>
      </pc:sldChg>
      <pc:sldChg chg="modSp mod">
        <pc:chgData name="Tony Anderson" userId="f33af51d-6531-415e-883e-8115301a1310" providerId="ADAL" clId="{C3BB7D2D-8193-4C06-85AF-F4605898BB51}" dt="2021-12-09T03:22:54.499" v="95" actId="27636"/>
        <pc:sldMkLst>
          <pc:docMk/>
          <pc:sldMk cId="1918935163" sldId="287"/>
        </pc:sldMkLst>
        <pc:spChg chg="mod">
          <ac:chgData name="Tony Anderson" userId="f33af51d-6531-415e-883e-8115301a1310" providerId="ADAL" clId="{C3BB7D2D-8193-4C06-85AF-F4605898BB51}" dt="2021-12-09T03:22:53.812" v="70"/>
          <ac:spMkLst>
            <pc:docMk/>
            <pc:sldMk cId="1918935163" sldId="287"/>
            <ac:spMk id="2" creationId="{117639A1-F9FA-4206-AB34-164A5F21171B}"/>
          </ac:spMkLst>
        </pc:spChg>
        <pc:spChg chg="mod">
          <ac:chgData name="Tony Anderson" userId="f33af51d-6531-415e-883e-8115301a1310" providerId="ADAL" clId="{C3BB7D2D-8193-4C06-85AF-F4605898BB51}" dt="2021-12-09T03:22:54.499" v="95" actId="27636"/>
          <ac:spMkLst>
            <pc:docMk/>
            <pc:sldMk cId="1918935163" sldId="287"/>
            <ac:spMk id="3" creationId="{7CB110A1-DEFC-44B9-9D87-5BC276F369DD}"/>
          </ac:spMkLst>
        </pc:spChg>
      </pc:sldChg>
      <pc:sldChg chg="modSp mod">
        <pc:chgData name="Tony Anderson" userId="f33af51d-6531-415e-883e-8115301a1310" providerId="ADAL" clId="{C3BB7D2D-8193-4C06-85AF-F4605898BB51}" dt="2021-12-09T03:22:54.599" v="99" actId="27636"/>
        <pc:sldMkLst>
          <pc:docMk/>
          <pc:sldMk cId="101565391" sldId="288"/>
        </pc:sldMkLst>
        <pc:spChg chg="mod">
          <ac:chgData name="Tony Anderson" userId="f33af51d-6531-415e-883e-8115301a1310" providerId="ADAL" clId="{C3BB7D2D-8193-4C06-85AF-F4605898BB51}" dt="2021-12-09T03:22:54.599" v="99" actId="27636"/>
          <ac:spMkLst>
            <pc:docMk/>
            <pc:sldMk cId="101565391" sldId="288"/>
            <ac:spMk id="2" creationId="{307EE2C2-AAEC-454F-8DD0-7A56C4F9907C}"/>
          </ac:spMkLst>
        </pc:spChg>
        <pc:spChg chg="mod">
          <ac:chgData name="Tony Anderson" userId="f33af51d-6531-415e-883e-8115301a1310" providerId="ADAL" clId="{C3BB7D2D-8193-4C06-85AF-F4605898BB51}" dt="2021-12-09T03:22:54.599" v="98" actId="27636"/>
          <ac:spMkLst>
            <pc:docMk/>
            <pc:sldMk cId="101565391" sldId="288"/>
            <ac:spMk id="3" creationId="{4EFB272F-FC60-410E-873B-DB36791D1974}"/>
          </ac:spMkLst>
        </pc:spChg>
      </pc:sldChg>
      <pc:sldChg chg="modSp mod">
        <pc:chgData name="Tony Anderson" userId="f33af51d-6531-415e-883e-8115301a1310" providerId="ADAL" clId="{C3BB7D2D-8193-4C06-85AF-F4605898BB51}" dt="2021-12-09T03:22:54.653" v="101" actId="27636"/>
        <pc:sldMkLst>
          <pc:docMk/>
          <pc:sldMk cId="2643344447" sldId="289"/>
        </pc:sldMkLst>
        <pc:spChg chg="mod">
          <ac:chgData name="Tony Anderson" userId="f33af51d-6531-415e-883e-8115301a1310" providerId="ADAL" clId="{C3BB7D2D-8193-4C06-85AF-F4605898BB51}" dt="2021-12-09T03:22:53.812" v="70"/>
          <ac:spMkLst>
            <pc:docMk/>
            <pc:sldMk cId="2643344447" sldId="289"/>
            <ac:spMk id="2" creationId="{E5C01ED4-A039-4C29-AE1A-F584DE1C8D92}"/>
          </ac:spMkLst>
        </pc:spChg>
        <pc:spChg chg="mod">
          <ac:chgData name="Tony Anderson" userId="f33af51d-6531-415e-883e-8115301a1310" providerId="ADAL" clId="{C3BB7D2D-8193-4C06-85AF-F4605898BB51}" dt="2021-12-09T03:22:54.653" v="101" actId="27636"/>
          <ac:spMkLst>
            <pc:docMk/>
            <pc:sldMk cId="2643344447" sldId="289"/>
            <ac:spMk id="3" creationId="{E56F947B-A487-4599-9456-923DA2610CD3}"/>
          </ac:spMkLst>
        </pc:spChg>
      </pc:sldChg>
      <pc:sldChg chg="modSp mod">
        <pc:chgData name="Tony Anderson" userId="f33af51d-6531-415e-883e-8115301a1310" providerId="ADAL" clId="{C3BB7D2D-8193-4C06-85AF-F4605898BB51}" dt="2021-12-09T03:22:54.730" v="104" actId="27636"/>
        <pc:sldMkLst>
          <pc:docMk/>
          <pc:sldMk cId="365341143" sldId="291"/>
        </pc:sldMkLst>
        <pc:spChg chg="mod">
          <ac:chgData name="Tony Anderson" userId="f33af51d-6531-415e-883e-8115301a1310" providerId="ADAL" clId="{C3BB7D2D-8193-4C06-85AF-F4605898BB51}" dt="2021-12-09T03:22:53.812" v="70"/>
          <ac:spMkLst>
            <pc:docMk/>
            <pc:sldMk cId="365341143" sldId="291"/>
            <ac:spMk id="2" creationId="{2F6F8FB2-28A8-464A-BED2-DB33DAF65AD7}"/>
          </ac:spMkLst>
        </pc:spChg>
        <pc:spChg chg="mod">
          <ac:chgData name="Tony Anderson" userId="f33af51d-6531-415e-883e-8115301a1310" providerId="ADAL" clId="{C3BB7D2D-8193-4C06-85AF-F4605898BB51}" dt="2021-12-09T03:22:54.730" v="104" actId="27636"/>
          <ac:spMkLst>
            <pc:docMk/>
            <pc:sldMk cId="365341143" sldId="291"/>
            <ac:spMk id="3" creationId="{B79772BA-CE94-4F78-AC18-98AC10EA6C0E}"/>
          </ac:spMkLst>
        </pc:spChg>
      </pc:sldChg>
      <pc:sldChg chg="modSp mod">
        <pc:chgData name="Tony Anderson" userId="f33af51d-6531-415e-883e-8115301a1310" providerId="ADAL" clId="{C3BB7D2D-8193-4C06-85AF-F4605898BB51}" dt="2021-12-09T03:22:54.746" v="106" actId="27636"/>
        <pc:sldMkLst>
          <pc:docMk/>
          <pc:sldMk cId="1936740022" sldId="292"/>
        </pc:sldMkLst>
        <pc:spChg chg="mod">
          <ac:chgData name="Tony Anderson" userId="f33af51d-6531-415e-883e-8115301a1310" providerId="ADAL" clId="{C3BB7D2D-8193-4C06-85AF-F4605898BB51}" dt="2021-12-09T03:22:54.746" v="105" actId="27636"/>
          <ac:spMkLst>
            <pc:docMk/>
            <pc:sldMk cId="1936740022" sldId="292"/>
            <ac:spMk id="2" creationId="{0B624680-B8F2-4E05-B1F4-36453AFFF9F8}"/>
          </ac:spMkLst>
        </pc:spChg>
        <pc:spChg chg="mod">
          <ac:chgData name="Tony Anderson" userId="f33af51d-6531-415e-883e-8115301a1310" providerId="ADAL" clId="{C3BB7D2D-8193-4C06-85AF-F4605898BB51}" dt="2021-12-09T03:22:54.746" v="106" actId="27636"/>
          <ac:spMkLst>
            <pc:docMk/>
            <pc:sldMk cId="1936740022" sldId="292"/>
            <ac:spMk id="3" creationId="{E653D9D7-963C-4D4F-82FD-199F52F9E2F8}"/>
          </ac:spMkLst>
        </pc:spChg>
      </pc:sldChg>
      <pc:sldChg chg="modSp mod">
        <pc:chgData name="Tony Anderson" userId="f33af51d-6531-415e-883e-8115301a1310" providerId="ADAL" clId="{C3BB7D2D-8193-4C06-85AF-F4605898BB51}" dt="2021-12-09T03:22:54.784" v="107" actId="27636"/>
        <pc:sldMkLst>
          <pc:docMk/>
          <pc:sldMk cId="2970523696" sldId="293"/>
        </pc:sldMkLst>
        <pc:spChg chg="mod">
          <ac:chgData name="Tony Anderson" userId="f33af51d-6531-415e-883e-8115301a1310" providerId="ADAL" clId="{C3BB7D2D-8193-4C06-85AF-F4605898BB51}" dt="2021-12-09T03:22:53.812" v="70"/>
          <ac:spMkLst>
            <pc:docMk/>
            <pc:sldMk cId="2970523696" sldId="293"/>
            <ac:spMk id="2" creationId="{313D159F-42E7-4475-834D-1D0B2C145337}"/>
          </ac:spMkLst>
        </pc:spChg>
        <pc:spChg chg="mod">
          <ac:chgData name="Tony Anderson" userId="f33af51d-6531-415e-883e-8115301a1310" providerId="ADAL" clId="{C3BB7D2D-8193-4C06-85AF-F4605898BB51}" dt="2021-12-09T03:22:54.784" v="107" actId="27636"/>
          <ac:spMkLst>
            <pc:docMk/>
            <pc:sldMk cId="2970523696" sldId="293"/>
            <ac:spMk id="3" creationId="{2A84BA0A-615E-40F1-A50F-FE8EBC67CB6A}"/>
          </ac:spMkLst>
        </pc:spChg>
      </pc:sldChg>
      <pc:sldChg chg="modSp mod">
        <pc:chgData name="Tony Anderson" userId="f33af51d-6531-415e-883e-8115301a1310" providerId="ADAL" clId="{C3BB7D2D-8193-4C06-85AF-F4605898BB51}" dt="2021-12-09T03:22:54.815" v="108" actId="27636"/>
        <pc:sldMkLst>
          <pc:docMk/>
          <pc:sldMk cId="2347045529" sldId="294"/>
        </pc:sldMkLst>
        <pc:spChg chg="mod">
          <ac:chgData name="Tony Anderson" userId="f33af51d-6531-415e-883e-8115301a1310" providerId="ADAL" clId="{C3BB7D2D-8193-4C06-85AF-F4605898BB51}" dt="2021-12-09T03:22:53.812" v="70"/>
          <ac:spMkLst>
            <pc:docMk/>
            <pc:sldMk cId="2347045529" sldId="294"/>
            <ac:spMk id="2" creationId="{38C0FC4C-8AAB-4C52-95E7-7F50AD5305EB}"/>
          </ac:spMkLst>
        </pc:spChg>
        <pc:spChg chg="mod">
          <ac:chgData name="Tony Anderson" userId="f33af51d-6531-415e-883e-8115301a1310" providerId="ADAL" clId="{C3BB7D2D-8193-4C06-85AF-F4605898BB51}" dt="2021-12-09T03:22:54.815" v="108" actId="27636"/>
          <ac:spMkLst>
            <pc:docMk/>
            <pc:sldMk cId="2347045529" sldId="294"/>
            <ac:spMk id="3" creationId="{A7F304BC-674C-4198-84B1-5169271FFEE8}"/>
          </ac:spMkLst>
        </pc:spChg>
      </pc:sldChg>
      <pc:sldChg chg="modSp mod">
        <pc:chgData name="Tony Anderson" userId="f33af51d-6531-415e-883e-8115301a1310" providerId="ADAL" clId="{C3BB7D2D-8193-4C06-85AF-F4605898BB51}" dt="2021-12-09T03:22:54.846" v="109" actId="27636"/>
        <pc:sldMkLst>
          <pc:docMk/>
          <pc:sldMk cId="739315433" sldId="295"/>
        </pc:sldMkLst>
        <pc:spChg chg="mod">
          <ac:chgData name="Tony Anderson" userId="f33af51d-6531-415e-883e-8115301a1310" providerId="ADAL" clId="{C3BB7D2D-8193-4C06-85AF-F4605898BB51}" dt="2021-12-09T03:22:53.812" v="70"/>
          <ac:spMkLst>
            <pc:docMk/>
            <pc:sldMk cId="739315433" sldId="295"/>
            <ac:spMk id="2" creationId="{F3698971-D4E6-4075-B9CB-E8AF11C5591A}"/>
          </ac:spMkLst>
        </pc:spChg>
        <pc:spChg chg="mod">
          <ac:chgData name="Tony Anderson" userId="f33af51d-6531-415e-883e-8115301a1310" providerId="ADAL" clId="{C3BB7D2D-8193-4C06-85AF-F4605898BB51}" dt="2021-12-09T03:22:54.846" v="109" actId="27636"/>
          <ac:spMkLst>
            <pc:docMk/>
            <pc:sldMk cId="739315433" sldId="295"/>
            <ac:spMk id="3" creationId="{46EF692A-AF1D-480C-BE98-7D9156C76DC4}"/>
          </ac:spMkLst>
        </pc:spChg>
      </pc:sldChg>
      <pc:sldChg chg="modSp mod">
        <pc:chgData name="Tony Anderson" userId="f33af51d-6531-415e-883e-8115301a1310" providerId="ADAL" clId="{C3BB7D2D-8193-4C06-85AF-F4605898BB51}" dt="2021-12-09T03:22:54.868" v="110" actId="27636"/>
        <pc:sldMkLst>
          <pc:docMk/>
          <pc:sldMk cId="2166198622" sldId="296"/>
        </pc:sldMkLst>
        <pc:spChg chg="mod">
          <ac:chgData name="Tony Anderson" userId="f33af51d-6531-415e-883e-8115301a1310" providerId="ADAL" clId="{C3BB7D2D-8193-4C06-85AF-F4605898BB51}" dt="2021-12-09T03:22:53.812" v="70"/>
          <ac:spMkLst>
            <pc:docMk/>
            <pc:sldMk cId="2166198622" sldId="296"/>
            <ac:spMk id="2" creationId="{94E59B31-F766-46DB-837F-45F59583E075}"/>
          </ac:spMkLst>
        </pc:spChg>
        <pc:spChg chg="mod">
          <ac:chgData name="Tony Anderson" userId="f33af51d-6531-415e-883e-8115301a1310" providerId="ADAL" clId="{C3BB7D2D-8193-4C06-85AF-F4605898BB51}" dt="2021-12-09T03:22:54.868" v="110" actId="27636"/>
          <ac:spMkLst>
            <pc:docMk/>
            <pc:sldMk cId="2166198622" sldId="296"/>
            <ac:spMk id="3" creationId="{7C0B42A6-8945-4622-AFA0-097C78259209}"/>
          </ac:spMkLst>
        </pc:spChg>
      </pc:sldChg>
      <pc:sldChg chg="modSp mod">
        <pc:chgData name="Tony Anderson" userId="f33af51d-6531-415e-883e-8115301a1310" providerId="ADAL" clId="{C3BB7D2D-8193-4C06-85AF-F4605898BB51}" dt="2021-12-09T03:21:43.356" v="30" actId="27636"/>
        <pc:sldMkLst>
          <pc:docMk/>
          <pc:sldMk cId="2415424972" sldId="297"/>
        </pc:sldMkLst>
        <pc:spChg chg="mod">
          <ac:chgData name="Tony Anderson" userId="f33af51d-6531-415e-883e-8115301a1310" providerId="ADAL" clId="{C3BB7D2D-8193-4C06-85AF-F4605898BB51}" dt="2021-12-09T03:21:43.356" v="30" actId="27636"/>
          <ac:spMkLst>
            <pc:docMk/>
            <pc:sldMk cId="2415424972" sldId="297"/>
            <ac:spMk id="3" creationId="{C7988EEE-ADB6-4AF6-A1CA-B8A051AEEBB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4350A-4E81-4FEC-AF51-A86CE597B76B}"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105290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4350A-4E81-4FEC-AF51-A86CE597B76B}"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40446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4350A-4E81-4FEC-AF51-A86CE597B76B}"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309972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4350A-4E81-4FEC-AF51-A86CE597B76B}"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195332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4350A-4E81-4FEC-AF51-A86CE597B76B}"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389303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4350A-4E81-4FEC-AF51-A86CE597B76B}" type="datetimeFigureOut">
              <a:rPr lang="en-US" smtClean="0"/>
              <a:t>12/9/2021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3500976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614350A-4E81-4FEC-AF51-A86CE597B76B}" type="datetimeFigureOut">
              <a:rPr lang="en-US" smtClean="0"/>
              <a:t>12/9/2021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50950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B614350A-4E81-4FEC-AF51-A86CE597B76B}" type="datetimeFigureOut">
              <a:rPr lang="en-US" smtClean="0"/>
              <a:t>12/9/2021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243941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4350A-4E81-4FEC-AF51-A86CE597B76B}"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181738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614350A-4E81-4FEC-AF51-A86CE597B76B}" type="datetimeFigureOut">
              <a:rPr lang="en-US" smtClean="0"/>
              <a:t>12/9/2021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245203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614350A-4E81-4FEC-AF51-A86CE597B76B}" type="datetimeFigureOut">
              <a:rPr lang="en-US" smtClean="0"/>
              <a:t>12/9/2021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899D988-F181-4216-8791-254F0A3ED433}" type="slidenum">
              <a:rPr lang="en-US" smtClean="0"/>
              <a:t>‹#›</a:t>
            </a:fld>
            <a:endParaRPr lang="en-US"/>
          </a:p>
        </p:txBody>
      </p:sp>
    </p:spTree>
    <p:extLst>
      <p:ext uri="{BB962C8B-B14F-4D97-AF65-F5344CB8AC3E}">
        <p14:creationId xmlns:p14="http://schemas.microsoft.com/office/powerpoint/2010/main" val="295561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614350A-4E81-4FEC-AF51-A86CE597B76B}" type="datetimeFigureOut">
              <a:rPr lang="en-US" smtClean="0"/>
              <a:t>12/9/2021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899D988-F181-4216-8791-254F0A3ED433}" type="slidenum">
              <a:rPr lang="en-US" smtClean="0"/>
              <a:t>‹#›</a:t>
            </a:fld>
            <a:endParaRPr lang="en-US"/>
          </a:p>
        </p:txBody>
      </p:sp>
    </p:spTree>
    <p:extLst>
      <p:ext uri="{BB962C8B-B14F-4D97-AF65-F5344CB8AC3E}">
        <p14:creationId xmlns:p14="http://schemas.microsoft.com/office/powerpoint/2010/main" val="26559354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5C90-FF3E-41B8-AA4C-401A8C89F8B4}"/>
              </a:ext>
            </a:extLst>
          </p:cNvPr>
          <p:cNvSpPr>
            <a:spLocks noGrp="1"/>
          </p:cNvSpPr>
          <p:nvPr>
            <p:ph type="ctrTitle"/>
          </p:nvPr>
        </p:nvSpPr>
        <p:spPr>
          <a:xfrm>
            <a:off x="521293" y="798703"/>
            <a:ext cx="6126218" cy="3072015"/>
          </a:xfrm>
        </p:spPr>
        <p:txBody>
          <a:bodyPr anchor="b">
            <a:normAutofit fontScale="90000"/>
          </a:bodyPr>
          <a:lstStyle/>
          <a:p>
            <a:r>
              <a:rPr lang="en-US" dirty="0"/>
              <a:t>Valley Mountain Regional Center</a:t>
            </a:r>
            <a:br>
              <a:rPr lang="en-US" dirty="0"/>
            </a:br>
            <a:r>
              <a:rPr lang="en-US" dirty="0"/>
              <a:t>Performance Contract</a:t>
            </a:r>
          </a:p>
        </p:txBody>
      </p:sp>
      <p:sp>
        <p:nvSpPr>
          <p:cNvPr id="3" name="Subtitle 2">
            <a:extLst>
              <a:ext uri="{FF2B5EF4-FFF2-40B4-BE49-F238E27FC236}">
                <a16:creationId xmlns:a16="http://schemas.microsoft.com/office/drawing/2014/main" id="{2C748574-E04A-4715-8825-7C57A61D2EE6}"/>
              </a:ext>
            </a:extLst>
          </p:cNvPr>
          <p:cNvSpPr>
            <a:spLocks noGrp="1"/>
          </p:cNvSpPr>
          <p:nvPr>
            <p:ph type="subTitle" idx="1"/>
          </p:nvPr>
        </p:nvSpPr>
        <p:spPr>
          <a:xfrm>
            <a:off x="870148" y="3962792"/>
            <a:ext cx="5221185" cy="2102108"/>
          </a:xfrm>
        </p:spPr>
        <p:txBody>
          <a:bodyPr anchor="t">
            <a:normAutofit/>
          </a:bodyPr>
          <a:lstStyle/>
          <a:p>
            <a:r>
              <a:rPr lang="en-US" dirty="0"/>
              <a:t>Board and Community Presentation</a:t>
            </a:r>
          </a:p>
          <a:p>
            <a:r>
              <a:rPr lang="en-US" dirty="0"/>
              <a:t>Wednesday December 22, 2021 </a:t>
            </a:r>
          </a:p>
          <a:p>
            <a:endParaRPr lang="en-US" dirty="0"/>
          </a:p>
        </p:txBody>
      </p:sp>
      <p:pic>
        <p:nvPicPr>
          <p:cNvPr id="4" name="Recorded Sound">
            <a:hlinkClick r:id="" action="ppaction://media"/>
            <a:extLst>
              <a:ext uri="{FF2B5EF4-FFF2-40B4-BE49-F238E27FC236}">
                <a16:creationId xmlns:a16="http://schemas.microsoft.com/office/drawing/2014/main" id="{E14A6578-4030-4F6D-97AA-98452A425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5353907"/>
      </p:ext>
    </p:extLst>
  </p:cSld>
  <p:clrMapOvr>
    <a:masterClrMapping/>
  </p:clrMapOvr>
  <mc:AlternateContent xmlns:mc="http://schemas.openxmlformats.org/markup-compatibility/2006" xmlns:p14="http://schemas.microsoft.com/office/powerpoint/2010/main">
    <mc:Choice Requires="p14">
      <p:transition spd="slow" p14:dur="2000" advTm="9338"/>
    </mc:Choice>
    <mc:Fallback xmlns="">
      <p:transition spd="slow" advTm="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745A-8E92-43F3-8BD4-597499FFC7CA}"/>
              </a:ext>
            </a:extLst>
          </p:cNvPr>
          <p:cNvSpPr>
            <a:spLocks noGrp="1"/>
          </p:cNvSpPr>
          <p:nvPr>
            <p:ph type="title"/>
          </p:nvPr>
        </p:nvSpPr>
        <p:spPr/>
        <p:txBody>
          <a:bodyPr>
            <a:normAutofit/>
          </a:bodyPr>
          <a:lstStyle/>
          <a:p>
            <a:r>
              <a:rPr lang="en-US" dirty="0"/>
              <a:t>Public Comments: </a:t>
            </a:r>
            <a:r>
              <a:rPr lang="en-US" sz="4400" i="0" dirty="0">
                <a:solidFill>
                  <a:srgbClr val="000000"/>
                </a:solidFill>
                <a:effectLst/>
              </a:rPr>
              <a:t>adults residing in supported living</a:t>
            </a:r>
            <a:endParaRPr lang="en-US" dirty="0"/>
          </a:p>
        </p:txBody>
      </p:sp>
      <p:sp>
        <p:nvSpPr>
          <p:cNvPr id="3" name="Content Placeholder 2">
            <a:extLst>
              <a:ext uri="{FF2B5EF4-FFF2-40B4-BE49-F238E27FC236}">
                <a16:creationId xmlns:a16="http://schemas.microsoft.com/office/drawing/2014/main" id="{A0D434BF-1932-4A1D-BBBD-1E1C5CE4F5D6}"/>
              </a:ext>
            </a:extLst>
          </p:cNvPr>
          <p:cNvSpPr>
            <a:spLocks noGrp="1"/>
          </p:cNvSpPr>
          <p:nvPr>
            <p:ph idx="1"/>
          </p:nvPr>
        </p:nvSpPr>
        <p:spPr/>
        <p:txBody>
          <a:bodyPr>
            <a:normAutofit fontScale="85000" lnSpcReduction="20000"/>
          </a:bodyPr>
          <a:lstStyle/>
          <a:p>
            <a:r>
              <a:rPr lang="en-US" dirty="0"/>
              <a:t>Unsure</a:t>
            </a:r>
          </a:p>
          <a:p>
            <a:r>
              <a:rPr lang="en-US" dirty="0"/>
              <a:t>continue to reach out to the communities about increasing the availability of these types of living communities and how best to encourage communities to offer this service</a:t>
            </a:r>
          </a:p>
          <a:p>
            <a:r>
              <a:rPr lang="en-US" dirty="0"/>
              <a:t>Provide more transportation services with SLS, educate parents that their child would be fully supported, but anymore it is hard to make it financially</a:t>
            </a:r>
          </a:p>
          <a:p>
            <a:r>
              <a:rPr lang="en-US" dirty="0"/>
              <a:t>Possibly as they will be apart of a community and have the support they need</a:t>
            </a:r>
          </a:p>
          <a:p>
            <a:r>
              <a:rPr lang="en-US" dirty="0"/>
              <a:t>Put in a lot of daily living skill structures while they're in children homes.</a:t>
            </a:r>
          </a:p>
          <a:p>
            <a:r>
              <a:rPr lang="en-US" dirty="0"/>
              <a:t>Increased funding for vendors that support individuals in their own homes. Low wages mean that a lot of good and caring staff either don't apply or don't stay for very long.</a:t>
            </a:r>
          </a:p>
          <a:p>
            <a:r>
              <a:rPr lang="en-US" dirty="0"/>
              <a:t>Keep information out there that this is an option </a:t>
            </a:r>
          </a:p>
          <a:p>
            <a:r>
              <a:rPr lang="en-US" dirty="0"/>
              <a:t>Grants for homes to open up for supported living.  VMRC can develop a system that assists consumers with setting up these services in a REAL way.  SC's do not offer this to their consumers and do not pursue it because they know that nothing is readily available.  The real issue is affordable housing.</a:t>
            </a:r>
          </a:p>
          <a:p>
            <a:r>
              <a:rPr lang="en-US" dirty="0"/>
              <a:t>With the decrease of DSP's in the field, this is near impossible. </a:t>
            </a:r>
          </a:p>
          <a:p>
            <a:r>
              <a:rPr lang="en-US" dirty="0"/>
              <a:t>No answer</a:t>
            </a:r>
          </a:p>
        </p:txBody>
      </p:sp>
      <p:pic>
        <p:nvPicPr>
          <p:cNvPr id="5" name="Recorded Sound">
            <a:hlinkClick r:id="" action="ppaction://media"/>
            <a:extLst>
              <a:ext uri="{FF2B5EF4-FFF2-40B4-BE49-F238E27FC236}">
                <a16:creationId xmlns:a16="http://schemas.microsoft.com/office/drawing/2014/main" id="{2E8AF636-2C62-468A-ABCE-1B31C040E2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3637724"/>
      </p:ext>
    </p:extLst>
  </p:cSld>
  <p:clrMapOvr>
    <a:masterClrMapping/>
  </p:clrMapOvr>
  <mc:AlternateContent xmlns:mc="http://schemas.openxmlformats.org/markup-compatibility/2006" xmlns:p14="http://schemas.microsoft.com/office/powerpoint/2010/main">
    <mc:Choice Requires="p14">
      <p:transition spd="slow" p14:dur="2000" advTm="116869"/>
    </mc:Choice>
    <mc:Fallback xmlns="">
      <p:transition spd="slow" advTm="11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4997-0145-427E-ABFD-104E3E111F93}"/>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adults residing in Adult Family Home Agency homes </a:t>
            </a:r>
            <a:endParaRPr lang="en-US" dirty="0"/>
          </a:p>
        </p:txBody>
      </p:sp>
      <p:sp>
        <p:nvSpPr>
          <p:cNvPr id="3" name="Content Placeholder 2">
            <a:extLst>
              <a:ext uri="{FF2B5EF4-FFF2-40B4-BE49-F238E27FC236}">
                <a16:creationId xmlns:a16="http://schemas.microsoft.com/office/drawing/2014/main" id="{E63DE433-2C98-454C-9788-3FA3F32EAB3A}"/>
              </a:ext>
            </a:extLst>
          </p:cNvPr>
          <p:cNvSpPr>
            <a:spLocks noGrp="1"/>
          </p:cNvSpPr>
          <p:nvPr>
            <p:ph idx="1"/>
          </p:nvPr>
        </p:nvSpPr>
        <p:spPr/>
        <p:txBody>
          <a:bodyPr numCol="2">
            <a:normAutofit/>
          </a:bodyPr>
          <a:lstStyle/>
          <a:p>
            <a:pPr algn="l" rtl="0" fontAlgn="base">
              <a:buFont typeface="+mj-lt"/>
              <a:buAutoNum type="arabicPeriod"/>
            </a:pPr>
            <a:r>
              <a:rPr lang="en-US" sz="1800" b="0" i="0" dirty="0">
                <a:solidFill>
                  <a:srgbClr val="000000"/>
                </a:solidFill>
                <a:effectLst/>
                <a:latin typeface="Calibri" panose="020F0502020204030204" pitchFamily="34" charset="0"/>
              </a:rPr>
              <a:t>Work with Adult FHAs to develop new family home options to serve adults with behavioral challenges. </a:t>
            </a:r>
          </a:p>
          <a:p>
            <a:pPr algn="l" rtl="0" fontAlgn="base">
              <a:buFont typeface="+mj-lt"/>
              <a:buAutoNum type="arabicPeriod" startAt="2"/>
            </a:pPr>
            <a:r>
              <a:rPr lang="en-US" sz="1800" b="0" i="0" dirty="0">
                <a:solidFill>
                  <a:srgbClr val="000000"/>
                </a:solidFill>
                <a:effectLst/>
                <a:latin typeface="Calibri" panose="020F0502020204030204" pitchFamily="34" charset="0"/>
              </a:rPr>
              <a:t>Develop new Adult Family Home Agency vendor option. </a:t>
            </a:r>
          </a:p>
          <a:p>
            <a:pPr algn="l" rtl="0" fontAlgn="base">
              <a:buFont typeface="+mj-lt"/>
              <a:buAutoNum type="arabicPeriod" startAt="3"/>
            </a:pPr>
            <a:r>
              <a:rPr lang="en-US" sz="1800" b="0" i="0" dirty="0">
                <a:solidFill>
                  <a:srgbClr val="000000"/>
                </a:solidFill>
                <a:effectLst/>
                <a:latin typeface="Calibri" panose="020F0502020204030204" pitchFamily="34" charset="0"/>
              </a:rPr>
              <a:t>Increase the percentage of consumer parents retaining parental rights by assisting in AFHA supported services, i.e. 637 Waiver to allow adult consumers with children to be placed in Adult Foster Family Homes together. </a:t>
            </a:r>
          </a:p>
          <a:p>
            <a:pPr algn="l" rtl="0" fontAlgn="base">
              <a:buFont typeface="+mj-lt"/>
              <a:buAutoNum type="arabicPeriod" startAt="4"/>
            </a:pPr>
            <a:r>
              <a:rPr lang="en-US" sz="1800" b="0" i="0" dirty="0">
                <a:solidFill>
                  <a:srgbClr val="000000"/>
                </a:solidFill>
                <a:effectLst/>
                <a:latin typeface="Calibri" panose="020F0502020204030204" pitchFamily="34" charset="0"/>
              </a:rPr>
              <a:t>Participation in Person-Centered Planning sessions and assistance in developing meaningful IPPs. </a:t>
            </a:r>
          </a:p>
          <a:p>
            <a:pPr algn="l" rtl="0" fontAlgn="base">
              <a:buFont typeface="+mj-lt"/>
              <a:buAutoNum type="arabicPeriod" startAt="5"/>
            </a:pPr>
            <a:r>
              <a:rPr lang="en-US" sz="1800" b="0" i="0" dirty="0">
                <a:solidFill>
                  <a:srgbClr val="000000"/>
                </a:solidFill>
                <a:effectLst/>
                <a:latin typeface="Calibri" panose="020F0502020204030204" pitchFamily="34" charset="0"/>
              </a:rPr>
              <a:t>Encourage completion of Health Passport information. </a:t>
            </a:r>
          </a:p>
          <a:p>
            <a:pPr algn="l" rtl="0" fontAlgn="base">
              <a:buFont typeface="+mj-lt"/>
              <a:buAutoNum type="arabicPeriod" startAt="6"/>
            </a:pPr>
            <a:r>
              <a:rPr lang="en-US" sz="1800" b="0" i="0" dirty="0">
                <a:solidFill>
                  <a:srgbClr val="000000"/>
                </a:solidFill>
                <a:effectLst/>
                <a:latin typeface="Calibri" panose="020F0502020204030204" pitchFamily="34" charset="0"/>
              </a:rPr>
              <a:t>Incorporate emergency preparedness into planning team. </a:t>
            </a:r>
          </a:p>
          <a:p>
            <a:pPr algn="l" rtl="0" fontAlgn="base">
              <a:buFont typeface="+mj-lt"/>
              <a:buAutoNum type="arabicPeriod" startAt="7"/>
            </a:pPr>
            <a:r>
              <a:rPr lang="en-US" sz="1800" b="0" i="0" dirty="0">
                <a:solidFill>
                  <a:srgbClr val="000000"/>
                </a:solidFill>
                <a:effectLst/>
                <a:latin typeface="Calibri" panose="020F0502020204030204" pitchFamily="34" charset="0"/>
              </a:rPr>
              <a:t>Implement Everbridge Notification system.</a:t>
            </a:r>
          </a:p>
          <a:p>
            <a:pPr algn="l" rtl="0" fontAlgn="base">
              <a:buFont typeface="+mj-lt"/>
              <a:buAutoNum type="arabicPeriod" startAt="8"/>
            </a:pPr>
            <a:r>
              <a:rPr lang="en-US" sz="1800" b="0" i="0" dirty="0">
                <a:solidFill>
                  <a:srgbClr val="000000"/>
                </a:solidFill>
                <a:effectLst/>
                <a:latin typeface="Calibri" panose="020F0502020204030204" pitchFamily="34" charset="0"/>
              </a:rPr>
              <a:t>Assist consumers and families if transitioning to the Self Determination Program.</a:t>
            </a:r>
          </a:p>
          <a:p>
            <a:pPr algn="l" rtl="0" fontAlgn="base">
              <a:buFont typeface="+mj-lt"/>
              <a:buAutoNum type="arabicPeriod" startAt="9"/>
            </a:pPr>
            <a:r>
              <a:rPr lang="en-US" sz="1800" b="0" i="0" u="sng" dirty="0">
                <a:solidFill>
                  <a:srgbClr val="D13438"/>
                </a:solidFill>
                <a:effectLst/>
                <a:latin typeface="Calibri" panose="020F0502020204030204" pitchFamily="34" charset="0"/>
              </a:rPr>
              <a:t>Family Home Agency (FHA) Coordinator to support referrals and annual monitoring of FHA services.</a:t>
            </a:r>
            <a:r>
              <a:rPr lang="en-US" sz="1800" b="0" i="0" dirty="0">
                <a:solidFill>
                  <a:srgbClr val="000000"/>
                </a:solidFill>
                <a:effectLst/>
                <a:latin typeface="Calibri" panose="020F0502020204030204" pitchFamily="34" charset="0"/>
              </a:rPr>
              <a:t> </a:t>
            </a:r>
            <a:endParaRPr lang="en-US" sz="1800" b="0" i="0" dirty="0">
              <a:solidFill>
                <a:srgbClr val="000000"/>
              </a:solidFill>
              <a:effectLst/>
              <a:latin typeface="Times New Roman" panose="02020603050405020304" pitchFamily="18" charset="0"/>
            </a:endParaRPr>
          </a:p>
          <a:p>
            <a:endParaRPr lang="en-US" dirty="0"/>
          </a:p>
        </p:txBody>
      </p:sp>
      <p:pic>
        <p:nvPicPr>
          <p:cNvPr id="5" name="Recorded Sound">
            <a:hlinkClick r:id="" action="ppaction://media"/>
            <a:extLst>
              <a:ext uri="{FF2B5EF4-FFF2-40B4-BE49-F238E27FC236}">
                <a16:creationId xmlns:a16="http://schemas.microsoft.com/office/drawing/2014/main" id="{FA804825-05E8-4EA4-A1EE-A7A53A3664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4476320"/>
      </p:ext>
    </p:extLst>
  </p:cSld>
  <p:clrMapOvr>
    <a:masterClrMapping/>
  </p:clrMapOvr>
  <mc:AlternateContent xmlns:mc="http://schemas.openxmlformats.org/markup-compatibility/2006" xmlns:p14="http://schemas.microsoft.com/office/powerpoint/2010/main">
    <mc:Choice Requires="p14">
      <p:transition spd="slow" p14:dur="2000" advTm="103527"/>
    </mc:Choice>
    <mc:Fallback xmlns="">
      <p:transition spd="slow" advTm="10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0DEF-E36A-45B0-91D8-7A2743C3C7D1}"/>
              </a:ext>
            </a:extLst>
          </p:cNvPr>
          <p:cNvSpPr>
            <a:spLocks noGrp="1"/>
          </p:cNvSpPr>
          <p:nvPr>
            <p:ph type="title"/>
          </p:nvPr>
        </p:nvSpPr>
        <p:spPr/>
        <p:txBody>
          <a:bodyPr>
            <a:normAutofit/>
          </a:bodyPr>
          <a:lstStyle/>
          <a:p>
            <a:r>
              <a:rPr lang="en-US" dirty="0"/>
              <a:t>Public Comment: </a:t>
            </a:r>
            <a:r>
              <a:rPr lang="en-US" sz="4400" b="0" i="0" dirty="0">
                <a:solidFill>
                  <a:srgbClr val="000000"/>
                </a:solidFill>
                <a:effectLst/>
                <a:latin typeface="Calibri" panose="020F0502020204030204" pitchFamily="34" charset="0"/>
              </a:rPr>
              <a:t>adults residing in Adult Family Home Agency homes </a:t>
            </a:r>
            <a:r>
              <a:rPr lang="en-US" dirty="0"/>
              <a:t> </a:t>
            </a:r>
          </a:p>
        </p:txBody>
      </p:sp>
      <p:sp>
        <p:nvSpPr>
          <p:cNvPr id="3" name="Content Placeholder 2">
            <a:extLst>
              <a:ext uri="{FF2B5EF4-FFF2-40B4-BE49-F238E27FC236}">
                <a16:creationId xmlns:a16="http://schemas.microsoft.com/office/drawing/2014/main" id="{890B98EA-BD92-4350-92F2-DDFA3BCA2354}"/>
              </a:ext>
            </a:extLst>
          </p:cNvPr>
          <p:cNvSpPr>
            <a:spLocks noGrp="1"/>
          </p:cNvSpPr>
          <p:nvPr>
            <p:ph idx="1"/>
          </p:nvPr>
        </p:nvSpPr>
        <p:spPr/>
        <p:txBody>
          <a:bodyPr numCol="2">
            <a:normAutofit fontScale="92500" lnSpcReduction="20000"/>
          </a:bodyPr>
          <a:lstStyle/>
          <a:p>
            <a:r>
              <a:rPr lang="en-US" dirty="0"/>
              <a:t>Reduce the number per room</a:t>
            </a:r>
          </a:p>
          <a:p>
            <a:r>
              <a:rPr lang="en-US" dirty="0"/>
              <a:t>If there is a need for more facilities then VMRC needs to work with local community agencies to provide the support needed and incentive to develop/license these types of homes</a:t>
            </a:r>
          </a:p>
          <a:p>
            <a:r>
              <a:rPr lang="en-US" dirty="0"/>
              <a:t>not sure what that is</a:t>
            </a:r>
          </a:p>
          <a:p>
            <a:r>
              <a:rPr lang="en-US" dirty="0"/>
              <a:t>Yes, but I still think it’s hard to take care of level 3-5 clients so caregivers should get more pay. As IHSS money goes into care for my son/client as SSI does not cover several expenses to care full time for him. </a:t>
            </a:r>
          </a:p>
          <a:p>
            <a:r>
              <a:rPr lang="en-US" dirty="0"/>
              <a:t>I am not sure</a:t>
            </a:r>
          </a:p>
          <a:p>
            <a:r>
              <a:rPr lang="en-US" dirty="0"/>
              <a:t>Increased funding for vendors that support individuals in their own homes. Low wages mean that a lot of good and caring staff either don't apply or don't stay for very long.</a:t>
            </a:r>
          </a:p>
          <a:p>
            <a:r>
              <a:rPr lang="en-US" dirty="0"/>
              <a:t>Keep information out there to the community and provide more supportive information on the quality of home and providers </a:t>
            </a:r>
          </a:p>
          <a:p>
            <a:r>
              <a:rPr lang="en-US" dirty="0"/>
              <a:t>make this an option and present it to consumers and their support teams.  I have sat in IPP meetings for over 30 years and 99% of the time, a new living choice is not offered or suggested.  VMRC SC's like to keep it simple and are not pursing this.</a:t>
            </a:r>
          </a:p>
          <a:p>
            <a:r>
              <a:rPr lang="en-US" dirty="0"/>
              <a:t>With the decrease of DSP's in the field, this is near impossible.  </a:t>
            </a:r>
          </a:p>
          <a:p>
            <a:r>
              <a:rPr lang="en-US" dirty="0"/>
              <a:t>more funding, less restrictions.</a:t>
            </a:r>
          </a:p>
          <a:p>
            <a:r>
              <a:rPr lang="en-US" dirty="0"/>
              <a:t>No answer</a:t>
            </a:r>
          </a:p>
        </p:txBody>
      </p:sp>
      <p:pic>
        <p:nvPicPr>
          <p:cNvPr id="5" name="Recorded Sound">
            <a:hlinkClick r:id="" action="ppaction://media"/>
            <a:extLst>
              <a:ext uri="{FF2B5EF4-FFF2-40B4-BE49-F238E27FC236}">
                <a16:creationId xmlns:a16="http://schemas.microsoft.com/office/drawing/2014/main" id="{5D6D9978-D25E-4F43-AB84-CE6E04777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84181163"/>
      </p:ext>
    </p:extLst>
  </p:cSld>
  <p:clrMapOvr>
    <a:masterClrMapping/>
  </p:clrMapOvr>
  <mc:AlternateContent xmlns:mc="http://schemas.openxmlformats.org/markup-compatibility/2006" xmlns:p14="http://schemas.microsoft.com/office/powerpoint/2010/main">
    <mc:Choice Requires="p14">
      <p:transition spd="slow" p14:dur="2000" advTm="126763"/>
    </mc:Choice>
    <mc:Fallback xmlns="">
      <p:transition spd="slow" advTm="1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7CE0-9466-4103-8A58-83B4F82F651D}"/>
              </a:ext>
            </a:extLst>
          </p:cNvPr>
          <p:cNvSpPr>
            <a:spLocks noGrp="1"/>
          </p:cNvSpPr>
          <p:nvPr>
            <p:ph type="title"/>
          </p:nvPr>
        </p:nvSpPr>
        <p:spPr/>
        <p:txBody>
          <a:bodyPr>
            <a:normAutofit fontScale="90000"/>
          </a:bodyPr>
          <a:lstStyle/>
          <a:p>
            <a:r>
              <a:rPr lang="en-US" sz="4400" b="0" i="0" dirty="0">
                <a:solidFill>
                  <a:srgbClr val="000000"/>
                </a:solidFill>
                <a:effectLst/>
                <a:latin typeface="Calibri" panose="020F0502020204030204" pitchFamily="34" charset="0"/>
              </a:rPr>
              <a:t>Number and percent of adults residing in family homes (home of parent or guardian) </a:t>
            </a:r>
            <a:endParaRPr lang="en-US" dirty="0"/>
          </a:p>
        </p:txBody>
      </p:sp>
      <p:sp>
        <p:nvSpPr>
          <p:cNvPr id="3" name="Content Placeholder 2">
            <a:extLst>
              <a:ext uri="{FF2B5EF4-FFF2-40B4-BE49-F238E27FC236}">
                <a16:creationId xmlns:a16="http://schemas.microsoft.com/office/drawing/2014/main" id="{77419BF4-5239-428A-AFAA-25FF60F2153B}"/>
              </a:ext>
            </a:extLst>
          </p:cNvPr>
          <p:cNvSpPr>
            <a:spLocks noGrp="1"/>
          </p:cNvSpPr>
          <p:nvPr>
            <p:ph idx="1"/>
          </p:nvPr>
        </p:nvSpPr>
        <p:spPr/>
        <p:txBody>
          <a:bodyPr numCol="3">
            <a:normAutofit fontScale="70000" lnSpcReduction="20000"/>
          </a:bodyPr>
          <a:lstStyle/>
          <a:p>
            <a:pPr algn="l" rtl="0" fontAlgn="base">
              <a:buFont typeface="+mj-lt"/>
              <a:buAutoNum type="arabicPeriod"/>
            </a:pPr>
            <a:r>
              <a:rPr lang="en-US" sz="1800" b="0" i="0" dirty="0">
                <a:solidFill>
                  <a:srgbClr val="000000"/>
                </a:solidFill>
                <a:effectLst/>
                <a:latin typeface="Calibri" panose="020F0502020204030204" pitchFamily="34" charset="0"/>
              </a:rPr>
              <a:t>Provide support services to families caring for adult family members in the family home. </a:t>
            </a:r>
          </a:p>
          <a:p>
            <a:pPr algn="l" rtl="0" fontAlgn="base">
              <a:buFont typeface="+mj-lt"/>
              <a:buAutoNum type="arabicPeriod" startAt="2"/>
            </a:pPr>
            <a:r>
              <a:rPr lang="en-US" sz="1800" b="0" i="0" dirty="0">
                <a:solidFill>
                  <a:srgbClr val="000000"/>
                </a:solidFill>
                <a:effectLst/>
                <a:latin typeface="Calibri" panose="020F0502020204030204" pitchFamily="34" charset="0"/>
              </a:rPr>
              <a:t>Encourage the use of Independent Living Services (ILS) in an effort to promote individual independence.  </a:t>
            </a:r>
          </a:p>
          <a:p>
            <a:pPr algn="l" rtl="0" fontAlgn="base">
              <a:buFont typeface="+mj-lt"/>
              <a:buAutoNum type="arabicPeriod" startAt="3"/>
            </a:pPr>
            <a:r>
              <a:rPr lang="en-US" sz="1800" b="0" i="0" dirty="0">
                <a:solidFill>
                  <a:srgbClr val="000000"/>
                </a:solidFill>
                <a:effectLst/>
                <a:latin typeface="Calibri" panose="020F0502020204030204" pitchFamily="34" charset="0"/>
              </a:rPr>
              <a:t>Participation in Person-Centered Planning sessions and assistance in developing meaningful IPPs. </a:t>
            </a:r>
          </a:p>
          <a:p>
            <a:pPr algn="l" rtl="0" fontAlgn="base">
              <a:buFont typeface="+mj-lt"/>
              <a:buAutoNum type="arabicPeriod" startAt="4"/>
            </a:pPr>
            <a:r>
              <a:rPr lang="en-US" sz="1800" b="0" i="0" dirty="0">
                <a:solidFill>
                  <a:srgbClr val="000000"/>
                </a:solidFill>
                <a:effectLst/>
                <a:latin typeface="Calibri" panose="020F0502020204030204" pitchFamily="34" charset="0"/>
              </a:rPr>
              <a:t>Work with county agencies to support adult consumers living with families during times of crisis. </a:t>
            </a:r>
          </a:p>
          <a:p>
            <a:pPr algn="l" rtl="0" fontAlgn="base">
              <a:buFont typeface="+mj-lt"/>
              <a:buAutoNum type="arabicPeriod" startAt="5"/>
            </a:pPr>
            <a:r>
              <a:rPr lang="en-US" sz="1800" b="0" i="0" dirty="0">
                <a:solidFill>
                  <a:srgbClr val="000000"/>
                </a:solidFill>
                <a:effectLst/>
                <a:latin typeface="Calibri" panose="020F0502020204030204" pitchFamily="34" charset="0"/>
              </a:rPr>
              <a:t>Develop behavioral management program services to adults in the foothill counties. </a:t>
            </a:r>
          </a:p>
          <a:p>
            <a:pPr algn="l" rtl="0" fontAlgn="base">
              <a:buFont typeface="+mj-lt"/>
              <a:buAutoNum type="arabicPeriod" startAt="6"/>
            </a:pPr>
            <a:r>
              <a:rPr lang="en-US" sz="1800" b="0" i="0" dirty="0">
                <a:solidFill>
                  <a:srgbClr val="000000"/>
                </a:solidFill>
                <a:effectLst/>
                <a:latin typeface="Calibri" panose="020F0502020204030204" pitchFamily="34" charset="0"/>
              </a:rPr>
              <a:t>Continue to develop wrap-around services for adult consumers residing in family homes. </a:t>
            </a:r>
          </a:p>
          <a:p>
            <a:pPr algn="l" rtl="0" fontAlgn="base">
              <a:buFont typeface="+mj-lt"/>
              <a:buAutoNum type="arabicPeriod" startAt="7"/>
            </a:pPr>
            <a:r>
              <a:rPr lang="en-US" sz="1800" b="0" i="0" dirty="0">
                <a:solidFill>
                  <a:srgbClr val="000000"/>
                </a:solidFill>
                <a:effectLst/>
                <a:latin typeface="Calibri" panose="020F0502020204030204" pitchFamily="34" charset="0"/>
              </a:rPr>
              <a:t>Provide nursing respite (LVN staff) through home health agencies for consumers who are medically fragile, pending availability and generic resource access. </a:t>
            </a:r>
          </a:p>
          <a:p>
            <a:pPr algn="l" rtl="0" fontAlgn="base">
              <a:buFont typeface="+mj-lt"/>
              <a:buAutoNum type="arabicPeriod" startAt="8"/>
            </a:pPr>
            <a:r>
              <a:rPr lang="en-US" sz="1800" b="0" i="0" dirty="0">
                <a:solidFill>
                  <a:srgbClr val="000000"/>
                </a:solidFill>
                <a:effectLst/>
                <a:latin typeface="Calibri" panose="020F0502020204030204" pitchFamily="34" charset="0"/>
              </a:rPr>
              <a:t>Educate local hospitals of potential consumer behaviors and potential issues. </a:t>
            </a:r>
          </a:p>
          <a:p>
            <a:pPr algn="l" rtl="0" fontAlgn="base">
              <a:buFont typeface="+mj-lt"/>
              <a:buAutoNum type="arabicPeriod" startAt="9"/>
            </a:pPr>
            <a:r>
              <a:rPr lang="en-US" sz="1800" b="0" i="0" dirty="0">
                <a:solidFill>
                  <a:srgbClr val="000000"/>
                </a:solidFill>
                <a:effectLst/>
                <a:latin typeface="Calibri" panose="020F0502020204030204" pitchFamily="34" charset="0"/>
              </a:rPr>
              <a:t>Encourage completion of Health Passport information. </a:t>
            </a:r>
          </a:p>
          <a:p>
            <a:pPr algn="l" rtl="0" fontAlgn="base">
              <a:buFont typeface="+mj-lt"/>
              <a:buAutoNum type="arabicPeriod" startAt="10"/>
            </a:pPr>
            <a:r>
              <a:rPr lang="en-US" sz="1800" b="0" i="0" dirty="0">
                <a:solidFill>
                  <a:srgbClr val="000000"/>
                </a:solidFill>
                <a:effectLst/>
                <a:latin typeface="Calibri" panose="020F0502020204030204" pitchFamily="34" charset="0"/>
              </a:rPr>
              <a:t>Provide current information to consumers and families about available generic/community resources. </a:t>
            </a:r>
          </a:p>
          <a:p>
            <a:pPr algn="l" rtl="0" fontAlgn="base">
              <a:buFont typeface="+mj-lt"/>
              <a:buAutoNum type="arabicPeriod" startAt="11"/>
            </a:pPr>
            <a:r>
              <a:rPr lang="en-US" sz="1800" b="0" i="0" dirty="0">
                <a:solidFill>
                  <a:srgbClr val="000000"/>
                </a:solidFill>
                <a:effectLst/>
                <a:latin typeface="Calibri" panose="020F0502020204030204" pitchFamily="34" charset="0"/>
              </a:rPr>
              <a:t>Review and monitor support needs to include ILS in the family home to support independent living skills.  </a:t>
            </a:r>
          </a:p>
          <a:p>
            <a:pPr algn="l" rtl="0" fontAlgn="base">
              <a:buFont typeface="+mj-lt"/>
              <a:buAutoNum type="arabicPeriod" startAt="12"/>
            </a:pPr>
            <a:r>
              <a:rPr lang="en-US" sz="1800" b="0" i="0" u="sng" dirty="0">
                <a:solidFill>
                  <a:srgbClr val="0078D4"/>
                </a:solidFill>
                <a:effectLst/>
                <a:latin typeface="Calibri" panose="020F0502020204030204" pitchFamily="34" charset="0"/>
              </a:rPr>
              <a:t>Develop s</a:t>
            </a:r>
            <a:r>
              <a:rPr lang="en-US" sz="1800" b="0" i="0" dirty="0">
                <a:solidFill>
                  <a:srgbClr val="000000"/>
                </a:solidFill>
                <a:effectLst/>
                <a:latin typeface="Calibri" panose="020F0502020204030204" pitchFamily="34" charset="0"/>
              </a:rPr>
              <a:t>elf-</a:t>
            </a:r>
            <a:r>
              <a:rPr lang="en-US" sz="1800" b="0" i="0" u="sng" dirty="0">
                <a:solidFill>
                  <a:srgbClr val="0078D4"/>
                </a:solidFill>
                <a:effectLst/>
                <a:latin typeface="Calibri" panose="020F0502020204030204" pitchFamily="34" charset="0"/>
              </a:rPr>
              <a:t>a</a:t>
            </a:r>
            <a:r>
              <a:rPr lang="en-US" sz="1800" b="0" i="0" dirty="0">
                <a:solidFill>
                  <a:srgbClr val="000000"/>
                </a:solidFill>
                <a:effectLst/>
                <a:latin typeface="Calibri" panose="020F0502020204030204" pitchFamily="34" charset="0"/>
              </a:rPr>
              <a:t>dvocacy resources </a:t>
            </a:r>
            <a:r>
              <a:rPr lang="en-US" sz="1800" b="0" i="0" u="sng" dirty="0">
                <a:solidFill>
                  <a:srgbClr val="0078D4"/>
                </a:solidFill>
                <a:effectLst/>
                <a:latin typeface="Calibri" panose="020F0502020204030204" pitchFamily="34" charset="0"/>
              </a:rPr>
              <a:t>in collaboration with </a:t>
            </a:r>
            <a:r>
              <a:rPr lang="en-US" sz="1800" b="0" i="0" dirty="0">
                <a:solidFill>
                  <a:srgbClr val="000000"/>
                </a:solidFill>
                <a:effectLst/>
                <a:latin typeface="Calibri" panose="020F0502020204030204" pitchFamily="34" charset="0"/>
              </a:rPr>
              <a:t>community agenc</a:t>
            </a:r>
            <a:r>
              <a:rPr lang="en-US" sz="1800" b="0" i="0" u="sng" dirty="0">
                <a:solidFill>
                  <a:srgbClr val="0078D4"/>
                </a:solidFill>
                <a:effectLst/>
                <a:latin typeface="Calibri" panose="020F0502020204030204" pitchFamily="34" charset="0"/>
              </a:rPr>
              <a:t>ies</a:t>
            </a:r>
            <a:r>
              <a:rPr lang="en-US" sz="1800" u="sng" strike="sngStrike" dirty="0">
                <a:solidFill>
                  <a:srgbClr val="0078D4"/>
                </a:solidFill>
                <a:latin typeface="Calibri" panose="020F0502020204030204" pitchFamily="34" charset="0"/>
              </a:rPr>
              <a:t> </a:t>
            </a:r>
            <a:r>
              <a:rPr lang="en-US" sz="1800" b="0" i="0" dirty="0">
                <a:solidFill>
                  <a:srgbClr val="000000"/>
                </a:solidFill>
                <a:effectLst/>
                <a:latin typeface="Calibri" panose="020F0502020204030204" pitchFamily="34" charset="0"/>
              </a:rPr>
              <a:t>to improve</a:t>
            </a:r>
            <a:r>
              <a:rPr lang="en-US" sz="1800" b="0" i="0" u="sng" dirty="0">
                <a:solidFill>
                  <a:srgbClr val="0078D4"/>
                </a:solidFill>
                <a:effectLst/>
                <a:latin typeface="Calibri" panose="020F0502020204030204" pitchFamily="34" charset="0"/>
              </a:rPr>
              <a:t> the </a:t>
            </a:r>
            <a:r>
              <a:rPr lang="en-US" sz="1800" b="0" i="0" dirty="0">
                <a:solidFill>
                  <a:srgbClr val="000000"/>
                </a:solidFill>
                <a:effectLst/>
                <a:latin typeface="Calibri" panose="020F0502020204030204" pitchFamily="34" charset="0"/>
              </a:rPr>
              <a:t>process for residential transition</a:t>
            </a:r>
            <a:r>
              <a:rPr lang="en-US" sz="1800" b="0" i="0" u="sng" dirty="0">
                <a:solidFill>
                  <a:srgbClr val="0078D4"/>
                </a:solidFill>
                <a:effectLst/>
                <a:latin typeface="Calibri" panose="020F0502020204030204" pitchFamily="34" charset="0"/>
              </a:rPr>
              <a:t>s</a:t>
            </a:r>
            <a:r>
              <a:rPr lang="en-US" sz="1800" b="0" i="0" dirty="0">
                <a:solidFill>
                  <a:srgbClr val="000000"/>
                </a:solidFill>
                <a:effectLst/>
                <a:latin typeface="Calibri" panose="020F0502020204030204" pitchFamily="34" charset="0"/>
              </a:rPr>
              <a:t>. </a:t>
            </a:r>
          </a:p>
          <a:p>
            <a:pPr algn="l" rtl="0" fontAlgn="base">
              <a:buFont typeface="+mj-lt"/>
              <a:buAutoNum type="arabicPeriod" startAt="13"/>
            </a:pPr>
            <a:r>
              <a:rPr lang="en-US" sz="1800" b="0" i="0" dirty="0">
                <a:solidFill>
                  <a:srgbClr val="000000"/>
                </a:solidFill>
                <a:effectLst/>
                <a:latin typeface="Calibri" panose="020F0502020204030204" pitchFamily="34" charset="0"/>
              </a:rPr>
              <a:t>Continue to provide environmental assessments and modifications</a:t>
            </a:r>
          </a:p>
          <a:p>
            <a:pPr algn="l" rtl="0" fontAlgn="base">
              <a:buFont typeface="+mj-lt"/>
              <a:buAutoNum type="arabicPeriod" startAt="13"/>
            </a:pPr>
            <a:r>
              <a:rPr lang="en-US" sz="1800" b="0" i="0" dirty="0">
                <a:solidFill>
                  <a:srgbClr val="000000"/>
                </a:solidFill>
                <a:effectLst/>
                <a:latin typeface="Calibri" panose="020F0502020204030204" pitchFamily="34" charset="0"/>
              </a:rPr>
              <a:t>VMRC Clinical Staff will continue to provide support and problem-solving consultation to service coordinators, and work with Resource Development  </a:t>
            </a:r>
          </a:p>
          <a:p>
            <a:pPr algn="l" rtl="0" fontAlgn="base">
              <a:buFont typeface="+mj-lt"/>
              <a:buAutoNum type="arabicPeriod" startAt="16"/>
            </a:pPr>
            <a:r>
              <a:rPr lang="en-US" sz="1800" b="0" i="0" dirty="0">
                <a:solidFill>
                  <a:srgbClr val="000000"/>
                </a:solidFill>
                <a:effectLst/>
                <a:latin typeface="Calibri" panose="020F0502020204030204" pitchFamily="34" charset="0"/>
              </a:rPr>
              <a:t>Continue to provide training to staff on Supported Decision Making and Advanced Care Planning for End of Life transitions.  </a:t>
            </a:r>
          </a:p>
          <a:p>
            <a:pPr algn="l" rtl="0" fontAlgn="base">
              <a:buFont typeface="+mj-lt"/>
              <a:buAutoNum type="arabicPeriod" startAt="17"/>
            </a:pPr>
            <a:r>
              <a:rPr lang="en-US" sz="1800" b="0" i="0" dirty="0">
                <a:solidFill>
                  <a:srgbClr val="000000"/>
                </a:solidFill>
                <a:effectLst/>
                <a:latin typeface="Calibri" panose="020F0502020204030204" pitchFamily="34" charset="0"/>
              </a:rPr>
              <a:t>Have incorporated Advanced Health Care/End of Life Planning in IPP goals.  </a:t>
            </a:r>
          </a:p>
          <a:p>
            <a:pPr algn="l" rtl="0" fontAlgn="base">
              <a:buFont typeface="+mj-lt"/>
              <a:buAutoNum type="arabicPeriod" startAt="18"/>
            </a:pPr>
            <a:r>
              <a:rPr lang="en-US" sz="1800" b="0" i="0" dirty="0">
                <a:solidFill>
                  <a:srgbClr val="000000"/>
                </a:solidFill>
                <a:effectLst/>
                <a:latin typeface="Calibri" panose="020F0502020204030204" pitchFamily="34" charset="0"/>
              </a:rPr>
              <a:t>Incorporate the emergency preparedness into planning team discussion and resultant objectives. </a:t>
            </a:r>
          </a:p>
          <a:p>
            <a:pPr algn="l" rtl="0" fontAlgn="base">
              <a:buFont typeface="+mj-lt"/>
              <a:buAutoNum type="arabicPeriod" startAt="19"/>
            </a:pPr>
            <a:r>
              <a:rPr lang="en-US" sz="1800" b="0" i="0" dirty="0">
                <a:solidFill>
                  <a:srgbClr val="000000"/>
                </a:solidFill>
                <a:effectLst/>
                <a:latin typeface="Calibri" panose="020F0502020204030204" pitchFamily="34" charset="0"/>
              </a:rPr>
              <a:t>Implement Everbridge Notification system for information and follow up, as needed. </a:t>
            </a:r>
            <a:endParaRPr lang="en-US" sz="1200" b="0" i="0" dirty="0">
              <a:solidFill>
                <a:srgbClr val="000000"/>
              </a:solidFill>
              <a:effectLst/>
              <a:latin typeface="Calibri" panose="020F0502020204030204" pitchFamily="34" charset="0"/>
            </a:endParaRPr>
          </a:p>
          <a:p>
            <a:pPr algn="l" rtl="0" fontAlgn="base">
              <a:buFont typeface="+mj-lt"/>
              <a:buAutoNum type="arabicPeriod" startAt="20"/>
            </a:pPr>
            <a:r>
              <a:rPr lang="en-US" sz="1800" b="0" i="0" dirty="0">
                <a:solidFill>
                  <a:srgbClr val="000000"/>
                </a:solidFill>
                <a:effectLst/>
                <a:latin typeface="Calibri" panose="020F0502020204030204" pitchFamily="34" charset="0"/>
              </a:rPr>
              <a:t>Assist consumers and families if transitioning to the Self  Determination Program</a:t>
            </a:r>
          </a:p>
          <a:p>
            <a:pPr algn="l" rtl="0" fontAlgn="base">
              <a:buFont typeface="+mj-lt"/>
              <a:buAutoNum type="arabicPeriod" startAt="20"/>
            </a:pPr>
            <a:r>
              <a:rPr lang="en-US" sz="1800" b="0" i="0" dirty="0">
                <a:solidFill>
                  <a:srgbClr val="000000"/>
                </a:solidFill>
                <a:effectLst/>
                <a:latin typeface="Calibri" panose="020F0502020204030204" pitchFamily="34" charset="0"/>
              </a:rPr>
              <a:t>Develop all services with cultural competence in mind.  </a:t>
            </a:r>
          </a:p>
          <a:p>
            <a:endParaRPr lang="en-US" dirty="0"/>
          </a:p>
        </p:txBody>
      </p:sp>
      <p:pic>
        <p:nvPicPr>
          <p:cNvPr id="5" name="Recorded Sound">
            <a:hlinkClick r:id="" action="ppaction://media"/>
            <a:extLst>
              <a:ext uri="{FF2B5EF4-FFF2-40B4-BE49-F238E27FC236}">
                <a16:creationId xmlns:a16="http://schemas.microsoft.com/office/drawing/2014/main" id="{6A486762-7CFF-4AD0-BAC3-C83E5EDE2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4148311"/>
      </p:ext>
    </p:extLst>
  </p:cSld>
  <p:clrMapOvr>
    <a:masterClrMapping/>
  </p:clrMapOvr>
  <mc:AlternateContent xmlns:mc="http://schemas.openxmlformats.org/markup-compatibility/2006" xmlns:p14="http://schemas.microsoft.com/office/powerpoint/2010/main">
    <mc:Choice Requires="p14">
      <p:transition spd="slow" p14:dur="2000" advTm="261866"/>
    </mc:Choice>
    <mc:Fallback xmlns="">
      <p:transition spd="slow" advTm="26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F7F5-EEE4-4169-9212-AC5263BC32ED}"/>
              </a:ext>
            </a:extLst>
          </p:cNvPr>
          <p:cNvSpPr>
            <a:spLocks noGrp="1"/>
          </p:cNvSpPr>
          <p:nvPr>
            <p:ph type="title"/>
          </p:nvPr>
        </p:nvSpPr>
        <p:spPr/>
        <p:txBody>
          <a:bodyPr>
            <a:normAutofit fontScale="90000"/>
          </a:bodyPr>
          <a:lstStyle/>
          <a:p>
            <a:r>
              <a:rPr lang="en-US" dirty="0"/>
              <a:t>Public Comments: </a:t>
            </a:r>
            <a:r>
              <a:rPr lang="en-US" sz="4400" b="0" i="0" dirty="0">
                <a:solidFill>
                  <a:srgbClr val="000000"/>
                </a:solidFill>
                <a:effectLst/>
                <a:latin typeface="Calibri" panose="020F0502020204030204" pitchFamily="34" charset="0"/>
              </a:rPr>
              <a:t>adults residing in family homes (home of parent or guardian) </a:t>
            </a:r>
            <a:endParaRPr lang="en-US" dirty="0"/>
          </a:p>
        </p:txBody>
      </p:sp>
      <p:sp>
        <p:nvSpPr>
          <p:cNvPr id="3" name="Content Placeholder 2">
            <a:extLst>
              <a:ext uri="{FF2B5EF4-FFF2-40B4-BE49-F238E27FC236}">
                <a16:creationId xmlns:a16="http://schemas.microsoft.com/office/drawing/2014/main" id="{B127BF66-6340-4E82-A892-EFF4D37E56A0}"/>
              </a:ext>
            </a:extLst>
          </p:cNvPr>
          <p:cNvSpPr>
            <a:spLocks noGrp="1"/>
          </p:cNvSpPr>
          <p:nvPr>
            <p:ph idx="1"/>
          </p:nvPr>
        </p:nvSpPr>
        <p:spPr/>
        <p:txBody>
          <a:bodyPr numCol="2">
            <a:normAutofit fontScale="85000" lnSpcReduction="20000"/>
          </a:bodyPr>
          <a:lstStyle/>
          <a:p>
            <a:r>
              <a:rPr lang="en-US" dirty="0"/>
              <a:t>Continue to offer supports </a:t>
            </a:r>
          </a:p>
          <a:p>
            <a:r>
              <a:rPr lang="en-US" dirty="0"/>
              <a:t>I  think it is important to start the discussion with families early on about the long term care needs and impact of that care on the entire family.  </a:t>
            </a:r>
          </a:p>
          <a:p>
            <a:r>
              <a:rPr lang="en-US" dirty="0"/>
              <a:t>Ensure that families know what support is out there for them if they choose to keep their loved ones at home. </a:t>
            </a:r>
          </a:p>
          <a:p>
            <a:r>
              <a:rPr lang="en-US" dirty="0"/>
              <a:t>don't know if increasing is necessarily a positive, many folks would do better with more independence</a:t>
            </a:r>
          </a:p>
          <a:p>
            <a:r>
              <a:rPr lang="en-US" dirty="0"/>
              <a:t>Again, giving homes more finances and resources. Handicap transportation vehicles are $60,000-$100,000 to purchase. Very expensive </a:t>
            </a:r>
          </a:p>
          <a:p>
            <a:r>
              <a:rPr lang="en-US" dirty="0"/>
              <a:t>Increase incentives( training as well as financial).</a:t>
            </a:r>
          </a:p>
          <a:p>
            <a:r>
              <a:rPr lang="en-US" dirty="0"/>
              <a:t>Increased funding for vendors that support individuals in their own homes</a:t>
            </a:r>
            <a:r>
              <a:rPr lang="en-US"/>
              <a:t>. </a:t>
            </a:r>
          </a:p>
          <a:p>
            <a:r>
              <a:rPr lang="en-US"/>
              <a:t>Low </a:t>
            </a:r>
            <a:r>
              <a:rPr lang="en-US" dirty="0"/>
              <a:t>wages mean that a lot of good and caring staff either don't apply or don't stay for very long.</a:t>
            </a:r>
          </a:p>
          <a:p>
            <a:r>
              <a:rPr lang="en-US" dirty="0"/>
              <a:t>I courage family to provide an opportunity to care for their loved ones with support from the regional center </a:t>
            </a:r>
          </a:p>
          <a:p>
            <a:r>
              <a:rPr lang="en-US" dirty="0"/>
              <a:t>Offer more supports and more respite hours </a:t>
            </a:r>
          </a:p>
          <a:p>
            <a:r>
              <a:rPr lang="en-US" dirty="0"/>
              <a:t>More supports, as consumers age, parents age, and it becomes hard for them to do it on their own.</a:t>
            </a:r>
          </a:p>
          <a:p>
            <a:r>
              <a:rPr lang="en-US" dirty="0"/>
              <a:t>Advocate better.  Arrange for In Home Support Services or something alike to help support the parents.</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AE8C0AC4-4B38-40AD-A968-B506646F99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9095021"/>
      </p:ext>
    </p:extLst>
  </p:cSld>
  <p:clrMapOvr>
    <a:masterClrMapping/>
  </p:clrMapOvr>
  <mc:AlternateContent xmlns:mc="http://schemas.openxmlformats.org/markup-compatibility/2006" xmlns:p14="http://schemas.microsoft.com/office/powerpoint/2010/main">
    <mc:Choice Requires="p14">
      <p:transition spd="slow" p14:dur="2000" advTm="102782"/>
    </mc:Choice>
    <mc:Fallback xmlns="">
      <p:transition spd="slow" advTm="102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8D47-C9B5-4B0F-8B0F-89C56F04267A}"/>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minors living in facilities serving &gt; 6 </a:t>
            </a:r>
            <a:endParaRPr lang="en-US" dirty="0"/>
          </a:p>
        </p:txBody>
      </p:sp>
      <p:sp>
        <p:nvSpPr>
          <p:cNvPr id="3" name="Content Placeholder 2">
            <a:extLst>
              <a:ext uri="{FF2B5EF4-FFF2-40B4-BE49-F238E27FC236}">
                <a16:creationId xmlns:a16="http://schemas.microsoft.com/office/drawing/2014/main" id="{861A18FB-C277-4577-8BE6-7D68E21E7C84}"/>
              </a:ext>
            </a:extLst>
          </p:cNvPr>
          <p:cNvSpPr>
            <a:spLocks noGrp="1"/>
          </p:cNvSpPr>
          <p:nvPr>
            <p:ph idx="1"/>
          </p:nvPr>
        </p:nvSpPr>
        <p:spPr/>
        <p:txBody>
          <a:bodyPr numCol="2">
            <a:normAutofit/>
          </a:bodyPr>
          <a:lstStyle/>
          <a:p>
            <a:pPr algn="l" rtl="0" fontAlgn="base">
              <a:buFont typeface="+mj-lt"/>
              <a:buAutoNum type="arabicPeriod"/>
            </a:pPr>
            <a:r>
              <a:rPr lang="en-US" sz="1800" b="0" i="0" dirty="0">
                <a:solidFill>
                  <a:srgbClr val="000000"/>
                </a:solidFill>
                <a:effectLst/>
                <a:latin typeface="Calibri" panose="020F0502020204030204" pitchFamily="34" charset="0"/>
              </a:rPr>
              <a:t>Continue existing policy of </a:t>
            </a:r>
            <a:r>
              <a:rPr lang="en-US" sz="1800" b="0" i="0" dirty="0" err="1">
                <a:solidFill>
                  <a:srgbClr val="000000"/>
                </a:solidFill>
                <a:effectLst/>
                <a:latin typeface="Calibri" panose="020F0502020204030204" pitchFamily="34" charset="0"/>
              </a:rPr>
              <a:t>vendoring</a:t>
            </a:r>
            <a:r>
              <a:rPr lang="en-US" sz="1800" b="0" i="0" dirty="0">
                <a:solidFill>
                  <a:srgbClr val="000000"/>
                </a:solidFill>
                <a:effectLst/>
                <a:latin typeface="Calibri" panose="020F0502020204030204" pitchFamily="34" charset="0"/>
              </a:rPr>
              <a:t> residential facilities serving six or fewer persons. </a:t>
            </a:r>
          </a:p>
          <a:p>
            <a:pPr algn="l" rtl="0" fontAlgn="base">
              <a:buFont typeface="+mj-lt"/>
              <a:buAutoNum type="arabicPeriod" startAt="2"/>
            </a:pPr>
            <a:r>
              <a:rPr lang="en-US" sz="1800" b="0" i="0" dirty="0">
                <a:solidFill>
                  <a:srgbClr val="000000"/>
                </a:solidFill>
                <a:effectLst/>
                <a:latin typeface="Calibri" panose="020F0502020204030204" pitchFamily="34" charset="0"/>
              </a:rPr>
              <a:t>Develop policy for new children’s residential services to serve no more than four (4) persons. </a:t>
            </a:r>
          </a:p>
          <a:p>
            <a:pPr algn="l" rtl="0" fontAlgn="base">
              <a:buFont typeface="+mj-lt"/>
              <a:buAutoNum type="arabicPeriod" startAt="3"/>
            </a:pPr>
            <a:r>
              <a:rPr lang="en-US" sz="1800" b="0" i="0" dirty="0">
                <a:solidFill>
                  <a:srgbClr val="000000"/>
                </a:solidFill>
                <a:effectLst/>
                <a:latin typeface="Calibri" panose="020F0502020204030204" pitchFamily="34" charset="0"/>
              </a:rPr>
              <a:t>Facilitate development of small residential options at ongoing provider orientations and other classes. </a:t>
            </a:r>
          </a:p>
          <a:p>
            <a:pPr algn="l" rtl="0" fontAlgn="base">
              <a:buFont typeface="+mj-lt"/>
              <a:buAutoNum type="arabicPeriod" startAt="4"/>
            </a:pPr>
            <a:r>
              <a:rPr lang="en-US" sz="1800" b="0" i="0" dirty="0">
                <a:solidFill>
                  <a:srgbClr val="000000"/>
                </a:solidFill>
                <a:effectLst/>
                <a:latin typeface="Calibri" panose="020F0502020204030204" pitchFamily="34" charset="0"/>
              </a:rPr>
              <a:t>Develop housing model options per the agency Strategic Plan for minor consumers, as needed. </a:t>
            </a:r>
          </a:p>
          <a:p>
            <a:pPr algn="l" rtl="0" fontAlgn="base">
              <a:buFont typeface="+mj-lt"/>
              <a:buAutoNum type="arabicPeriod" startAt="5"/>
            </a:pPr>
            <a:r>
              <a:rPr lang="en-US" sz="1800" b="0" i="0" dirty="0">
                <a:solidFill>
                  <a:srgbClr val="000000"/>
                </a:solidFill>
                <a:effectLst/>
                <a:latin typeface="Calibri" panose="020F0502020204030204" pitchFamily="34" charset="0"/>
              </a:rPr>
              <a:t>Continue to develop children’s facilities. </a:t>
            </a:r>
          </a:p>
          <a:p>
            <a:pPr algn="l" rtl="0" fontAlgn="base">
              <a:buFont typeface="+mj-lt"/>
              <a:buAutoNum type="arabicPeriod" startAt="6"/>
            </a:pPr>
            <a:r>
              <a:rPr lang="en-US" sz="1800" b="0" i="0" dirty="0">
                <a:solidFill>
                  <a:srgbClr val="000000"/>
                </a:solidFill>
                <a:effectLst/>
                <a:latin typeface="Calibri" panose="020F0502020204030204" pitchFamily="34" charset="0"/>
              </a:rPr>
              <a:t>Scheduled individualized meetings with parents, advocates, community service agencies, and residential providers to develop better mechanisms for smooth transitioning to different living situations. </a:t>
            </a:r>
          </a:p>
          <a:p>
            <a:pPr algn="l" rtl="0" fontAlgn="base">
              <a:buFont typeface="+mj-lt"/>
              <a:buAutoNum type="arabicPeriod" startAt="7"/>
            </a:pPr>
            <a:r>
              <a:rPr lang="en-US" sz="1800" b="0" i="0" dirty="0">
                <a:solidFill>
                  <a:srgbClr val="000000"/>
                </a:solidFill>
                <a:effectLst/>
                <a:latin typeface="Calibri" panose="020F0502020204030204" pitchFamily="34" charset="0"/>
              </a:rPr>
              <a:t>Develop sexual awareness training opportunities for children’s residential providers.  </a:t>
            </a:r>
          </a:p>
          <a:p>
            <a:pPr algn="l" rtl="0" fontAlgn="base">
              <a:buFont typeface="+mj-lt"/>
              <a:buAutoNum type="arabicPeriod" startAt="8"/>
            </a:pPr>
            <a:r>
              <a:rPr lang="en-US" sz="1800" b="0" i="0" dirty="0">
                <a:solidFill>
                  <a:srgbClr val="000000"/>
                </a:solidFill>
                <a:effectLst/>
                <a:latin typeface="Calibri" panose="020F0502020204030204" pitchFamily="34" charset="0"/>
              </a:rPr>
              <a:t>Continuance of the agency Residential Screening Committee meeting twice weekly and/or as needed to ensure appropriate placements. </a:t>
            </a:r>
          </a:p>
          <a:p>
            <a:endParaRPr lang="en-US" dirty="0"/>
          </a:p>
        </p:txBody>
      </p:sp>
      <p:pic>
        <p:nvPicPr>
          <p:cNvPr id="5" name="Recorded Sound">
            <a:hlinkClick r:id="" action="ppaction://media"/>
            <a:extLst>
              <a:ext uri="{FF2B5EF4-FFF2-40B4-BE49-F238E27FC236}">
                <a16:creationId xmlns:a16="http://schemas.microsoft.com/office/drawing/2014/main" id="{AF1F1FFC-8725-4E75-B6E3-AE2DDA3159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50101775"/>
      </p:ext>
    </p:extLst>
  </p:cSld>
  <p:clrMapOvr>
    <a:masterClrMapping/>
  </p:clrMapOvr>
  <mc:AlternateContent xmlns:mc="http://schemas.openxmlformats.org/markup-compatibility/2006" xmlns:p14="http://schemas.microsoft.com/office/powerpoint/2010/main">
    <mc:Choice Requires="p14">
      <p:transition spd="slow" p14:dur="2000" advTm="80783"/>
    </mc:Choice>
    <mc:Fallback xmlns="">
      <p:transition spd="slow" advTm="8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7431-6068-4413-8263-AF4A309589B4}"/>
              </a:ext>
            </a:extLst>
          </p:cNvPr>
          <p:cNvSpPr>
            <a:spLocks noGrp="1"/>
          </p:cNvSpPr>
          <p:nvPr>
            <p:ph type="title"/>
          </p:nvPr>
        </p:nvSpPr>
        <p:spPr/>
        <p:txBody>
          <a:bodyPr/>
          <a:lstStyle/>
          <a:p>
            <a:r>
              <a:rPr lang="en-US" dirty="0"/>
              <a:t>Public Comments: Minors in Smaller in Homes with less than 6 kids</a:t>
            </a:r>
          </a:p>
        </p:txBody>
      </p:sp>
      <p:sp>
        <p:nvSpPr>
          <p:cNvPr id="3" name="Content Placeholder 2">
            <a:extLst>
              <a:ext uri="{FF2B5EF4-FFF2-40B4-BE49-F238E27FC236}">
                <a16:creationId xmlns:a16="http://schemas.microsoft.com/office/drawing/2014/main" id="{7792B562-02BD-4D17-BD38-2F153E7E614B}"/>
              </a:ext>
            </a:extLst>
          </p:cNvPr>
          <p:cNvSpPr>
            <a:spLocks noGrp="1"/>
          </p:cNvSpPr>
          <p:nvPr>
            <p:ph idx="1"/>
          </p:nvPr>
        </p:nvSpPr>
        <p:spPr/>
        <p:txBody>
          <a:bodyPr numCol="2">
            <a:normAutofit fontScale="85000" lnSpcReduction="10000"/>
          </a:bodyPr>
          <a:lstStyle/>
          <a:p>
            <a:r>
              <a:rPr lang="en-US" dirty="0"/>
              <a:t>Unsure</a:t>
            </a:r>
          </a:p>
          <a:p>
            <a:r>
              <a:rPr lang="en-US" dirty="0"/>
              <a:t>Partnering with communities to ensure VMRC has enough of these types of placements would be the first thing. Consider public education or service announcements to raise the awareness of the need for this type of services and why this is a good alternative for some of the consumers. </a:t>
            </a:r>
          </a:p>
          <a:p>
            <a:r>
              <a:rPr lang="en-US" dirty="0"/>
              <a:t>provide more monies to find more vendors</a:t>
            </a:r>
          </a:p>
          <a:p>
            <a:r>
              <a:rPr lang="en-US" dirty="0"/>
              <a:t>Making sure the care facilities have better daily activities, life growth trips and experiences for the clients. Assisting caregivers with getting equipment to care for clients faster</a:t>
            </a:r>
          </a:p>
          <a:p>
            <a:r>
              <a:rPr lang="en-US" dirty="0"/>
              <a:t>Increase funding to Care Providers.</a:t>
            </a:r>
          </a:p>
          <a:p>
            <a:r>
              <a:rPr lang="en-US" dirty="0"/>
              <a:t>Many facilities end of closing because of burn out or not enough staff, and it is difficult to find homes that can serve some clients, either because of behavioral problems, medical concerns, and/or a mixture of both. Increased funding would attract more programs.</a:t>
            </a:r>
          </a:p>
          <a:p>
            <a:r>
              <a:rPr lang="en-US" dirty="0"/>
              <a:t>Once again I think the family and the community should come together for making this decision minors should be with family first but there are good living arrangements in six or fewer  bed homes</a:t>
            </a:r>
          </a:p>
          <a:p>
            <a:r>
              <a:rPr lang="en-US" dirty="0"/>
              <a:t>no opinion</a:t>
            </a:r>
          </a:p>
          <a:p>
            <a:r>
              <a:rPr lang="en-US" dirty="0"/>
              <a:t>Not familiar with this aspect.</a:t>
            </a:r>
          </a:p>
          <a:p>
            <a:r>
              <a:rPr lang="en-US" dirty="0"/>
              <a:t>no answer</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E1393A37-3E03-4ED1-BBCE-38C4F756AA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1753494"/>
      </p:ext>
    </p:extLst>
  </p:cSld>
  <p:clrMapOvr>
    <a:masterClrMapping/>
  </p:clrMapOvr>
  <mc:AlternateContent xmlns:mc="http://schemas.openxmlformats.org/markup-compatibility/2006" xmlns:p14="http://schemas.microsoft.com/office/powerpoint/2010/main">
    <mc:Choice Requires="p14">
      <p:transition spd="slow" p14:dur="2000" advTm="98400"/>
    </mc:Choice>
    <mc:Fallback xmlns="">
      <p:transition spd="slow" advTm="9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8D247-924E-445E-8ADE-037334A5C048}"/>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adults living in facilities serving &gt; 6</a:t>
            </a:r>
            <a:endParaRPr lang="en-US" dirty="0"/>
          </a:p>
        </p:txBody>
      </p:sp>
      <p:sp>
        <p:nvSpPr>
          <p:cNvPr id="3" name="Content Placeholder 2">
            <a:extLst>
              <a:ext uri="{FF2B5EF4-FFF2-40B4-BE49-F238E27FC236}">
                <a16:creationId xmlns:a16="http://schemas.microsoft.com/office/drawing/2014/main" id="{EDA27C42-72AD-475C-B94B-13CC6D060670}"/>
              </a:ext>
            </a:extLst>
          </p:cNvPr>
          <p:cNvSpPr>
            <a:spLocks noGrp="1"/>
          </p:cNvSpPr>
          <p:nvPr>
            <p:ph idx="1"/>
          </p:nvPr>
        </p:nvSpPr>
        <p:spPr/>
        <p:txBody>
          <a:bodyPr numCol="2">
            <a:normAutofit/>
          </a:bodyPr>
          <a:lstStyle/>
          <a:p>
            <a:pPr algn="l" rtl="0" fontAlgn="base">
              <a:buFont typeface="+mj-lt"/>
              <a:buAutoNum type="arabicPeriod"/>
            </a:pPr>
            <a:r>
              <a:rPr lang="en-US" sz="1800" b="0" i="0" dirty="0">
                <a:solidFill>
                  <a:srgbClr val="000000"/>
                </a:solidFill>
                <a:effectLst/>
                <a:latin typeface="Calibri" panose="020F0502020204030204" pitchFamily="34" charset="0"/>
              </a:rPr>
              <a:t>Develop housing model options for adult consumers, as needed. </a:t>
            </a:r>
          </a:p>
          <a:p>
            <a:pPr algn="l" rtl="0" fontAlgn="base">
              <a:buFont typeface="+mj-lt"/>
              <a:buAutoNum type="arabicPeriod" startAt="2"/>
            </a:pPr>
            <a:r>
              <a:rPr lang="en-US" sz="1800" b="0" i="0" dirty="0">
                <a:solidFill>
                  <a:srgbClr val="000000"/>
                </a:solidFill>
                <a:effectLst/>
                <a:latin typeface="Calibri" panose="020F0502020204030204" pitchFamily="34" charset="0"/>
              </a:rPr>
              <a:t>Continue existing policy of </a:t>
            </a:r>
            <a:r>
              <a:rPr lang="en-US" sz="1800" b="0" i="0" dirty="0" err="1">
                <a:solidFill>
                  <a:srgbClr val="000000"/>
                </a:solidFill>
                <a:effectLst/>
                <a:latin typeface="Calibri" panose="020F0502020204030204" pitchFamily="34" charset="0"/>
              </a:rPr>
              <a:t>vendoring</a:t>
            </a:r>
            <a:r>
              <a:rPr lang="en-US" sz="1800" b="0" i="0" dirty="0">
                <a:solidFill>
                  <a:srgbClr val="000000"/>
                </a:solidFill>
                <a:effectLst/>
                <a:latin typeface="Calibri" panose="020F0502020204030204" pitchFamily="34" charset="0"/>
              </a:rPr>
              <a:t> residential facilities serving six or fewer persons, encouraging development of 4 beds maximum. </a:t>
            </a:r>
          </a:p>
          <a:p>
            <a:pPr algn="l" rtl="0" fontAlgn="base">
              <a:buFont typeface="+mj-lt"/>
              <a:buAutoNum type="arabicPeriod" startAt="3"/>
            </a:pPr>
            <a:r>
              <a:rPr lang="en-US" sz="1800" b="0" i="0" dirty="0">
                <a:solidFill>
                  <a:srgbClr val="000000"/>
                </a:solidFill>
                <a:effectLst/>
                <a:latin typeface="Calibri" panose="020F0502020204030204" pitchFamily="34" charset="0"/>
              </a:rPr>
              <a:t>Develop policy for all new adult residential development to be four (4) beds maximum.  </a:t>
            </a:r>
          </a:p>
          <a:p>
            <a:pPr algn="l" rtl="0" fontAlgn="base">
              <a:buFont typeface="+mj-lt"/>
              <a:buAutoNum type="arabicPeriod" startAt="4"/>
            </a:pPr>
            <a:r>
              <a:rPr lang="en-US" sz="1800" b="0" i="0" dirty="0">
                <a:solidFill>
                  <a:srgbClr val="000000"/>
                </a:solidFill>
                <a:effectLst/>
                <a:latin typeface="Calibri" panose="020F0502020204030204" pitchFamily="34" charset="0"/>
              </a:rPr>
              <a:t>Encourage development of small residential options at provider orientation and other classes. </a:t>
            </a:r>
          </a:p>
          <a:p>
            <a:pPr algn="l" rtl="0" fontAlgn="base">
              <a:buFont typeface="+mj-lt"/>
              <a:buAutoNum type="arabicPeriod" startAt="5"/>
            </a:pPr>
            <a:r>
              <a:rPr lang="en-US" sz="1800" b="0" i="0" dirty="0">
                <a:solidFill>
                  <a:srgbClr val="000000"/>
                </a:solidFill>
                <a:effectLst/>
                <a:latin typeface="Calibri" panose="020F0502020204030204" pitchFamily="34" charset="0"/>
              </a:rPr>
              <a:t>Continue implementation of the agency Residential Screening Committee to ensure appropriate placements. </a:t>
            </a:r>
          </a:p>
          <a:p>
            <a:pPr algn="l" rtl="0" fontAlgn="base">
              <a:buFont typeface="+mj-lt"/>
              <a:buAutoNum type="arabicPeriod" startAt="6"/>
            </a:pPr>
            <a:r>
              <a:rPr lang="en-US" sz="1800" b="0" i="0" dirty="0">
                <a:solidFill>
                  <a:srgbClr val="000000"/>
                </a:solidFill>
                <a:effectLst/>
                <a:latin typeface="Calibri" panose="020F0502020204030204" pitchFamily="34" charset="0"/>
              </a:rPr>
              <a:t>Promote the development of supported living situations for consumers as an alternative to licensed living arrangements. </a:t>
            </a:r>
          </a:p>
          <a:p>
            <a:pPr algn="l" rtl="0" fontAlgn="base">
              <a:buFont typeface="+mj-lt"/>
              <a:buAutoNum type="arabicPeriod" startAt="7"/>
            </a:pPr>
            <a:r>
              <a:rPr lang="en-US" sz="1800" b="0" i="0" dirty="0">
                <a:solidFill>
                  <a:srgbClr val="000000"/>
                </a:solidFill>
                <a:effectLst/>
                <a:latin typeface="Calibri" panose="020F0502020204030204" pitchFamily="34" charset="0"/>
              </a:rPr>
              <a:t>Continue implementation of Resource Development plan using Needs Assessment process. </a:t>
            </a:r>
          </a:p>
          <a:p>
            <a:pPr algn="l" rtl="0" fontAlgn="base">
              <a:buFont typeface="+mj-lt"/>
              <a:buAutoNum type="arabicPeriod" startAt="8"/>
            </a:pPr>
            <a:r>
              <a:rPr lang="en-US" sz="1800" b="0" i="0" dirty="0">
                <a:solidFill>
                  <a:srgbClr val="000000"/>
                </a:solidFill>
                <a:effectLst/>
                <a:latin typeface="Calibri" panose="020F0502020204030204" pitchFamily="34" charset="0"/>
              </a:rPr>
              <a:t>Continue to monitor the approved large facilities to maintain “home-like environments”. </a:t>
            </a:r>
          </a:p>
          <a:p>
            <a:endParaRPr lang="en-US" dirty="0"/>
          </a:p>
        </p:txBody>
      </p:sp>
      <p:pic>
        <p:nvPicPr>
          <p:cNvPr id="5" name="Recorded Sound">
            <a:hlinkClick r:id="" action="ppaction://media"/>
            <a:extLst>
              <a:ext uri="{FF2B5EF4-FFF2-40B4-BE49-F238E27FC236}">
                <a16:creationId xmlns:a16="http://schemas.microsoft.com/office/drawing/2014/main" id="{BE55C4DA-98CB-4543-8F48-2282DE20E8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75416878"/>
      </p:ext>
    </p:extLst>
  </p:cSld>
  <p:clrMapOvr>
    <a:masterClrMapping/>
  </p:clrMapOvr>
  <mc:AlternateContent xmlns:mc="http://schemas.openxmlformats.org/markup-compatibility/2006" xmlns:p14="http://schemas.microsoft.com/office/powerpoint/2010/main">
    <mc:Choice Requires="p14">
      <p:transition spd="slow" p14:dur="2000" advTm="80744"/>
    </mc:Choice>
    <mc:Fallback xmlns="">
      <p:transition spd="slow" advTm="80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39A1-F9FA-4206-AB34-164A5F21171B}"/>
              </a:ext>
            </a:extLst>
          </p:cNvPr>
          <p:cNvSpPr>
            <a:spLocks noGrp="1"/>
          </p:cNvSpPr>
          <p:nvPr>
            <p:ph type="title"/>
          </p:nvPr>
        </p:nvSpPr>
        <p:spPr/>
        <p:txBody>
          <a:bodyPr/>
          <a:lstStyle/>
          <a:p>
            <a:r>
              <a:rPr lang="en-US" dirty="0"/>
              <a:t>Public Comments: Adults in Smaller in Homes with less than 6 People</a:t>
            </a:r>
          </a:p>
        </p:txBody>
      </p:sp>
      <p:sp>
        <p:nvSpPr>
          <p:cNvPr id="3" name="Content Placeholder 2">
            <a:extLst>
              <a:ext uri="{FF2B5EF4-FFF2-40B4-BE49-F238E27FC236}">
                <a16:creationId xmlns:a16="http://schemas.microsoft.com/office/drawing/2014/main" id="{7CB110A1-DEFC-44B9-9D87-5BC276F369DD}"/>
              </a:ext>
            </a:extLst>
          </p:cNvPr>
          <p:cNvSpPr>
            <a:spLocks noGrp="1"/>
          </p:cNvSpPr>
          <p:nvPr>
            <p:ph idx="1"/>
          </p:nvPr>
        </p:nvSpPr>
        <p:spPr/>
        <p:txBody>
          <a:bodyPr numCol="2">
            <a:normAutofit fontScale="85000" lnSpcReduction="20000"/>
          </a:bodyPr>
          <a:lstStyle/>
          <a:p>
            <a:r>
              <a:rPr lang="en-US" dirty="0"/>
              <a:t>Unsure</a:t>
            </a:r>
          </a:p>
          <a:p>
            <a:r>
              <a:rPr lang="en-US" dirty="0"/>
              <a:t>see #8</a:t>
            </a:r>
          </a:p>
          <a:p>
            <a:r>
              <a:rPr lang="en-US" dirty="0"/>
              <a:t>provide more monies to find more vendors  make it easier for new homes to get licensed</a:t>
            </a:r>
          </a:p>
          <a:p>
            <a:r>
              <a:rPr lang="en-US" dirty="0"/>
              <a:t>Shouldn’t allow multiple care facilities owned by the same provider. Making sure clients are not just parked in front of TVs. Like SNF daily activities for clients to experience. Train clients for jobs They can get in each community. </a:t>
            </a:r>
          </a:p>
          <a:p>
            <a:r>
              <a:rPr lang="en-US" dirty="0"/>
              <a:t>Increase funding to Care Providers</a:t>
            </a:r>
          </a:p>
          <a:p>
            <a:r>
              <a:rPr lang="en-US" dirty="0"/>
              <a:t>Many facilities end of closing because of burn out or not enough staff, and it is difficult to find homes that can serve some clients, either because of behavioral problems, medical concerns, and/or a mixture of both. Increased funding would attract more programs.</a:t>
            </a:r>
          </a:p>
          <a:p>
            <a:r>
              <a:rPr lang="en-US" dirty="0"/>
              <a:t>Make there more information and positive content about residential care homes that serve six or fewer and the importance of the family lifestyle that it provides and atmosphere how it can help them grow more in a community and develop more with their population</a:t>
            </a:r>
          </a:p>
          <a:p>
            <a:r>
              <a:rPr lang="en-US" dirty="0"/>
              <a:t>make more available - stop funding 6 bed homes and make them all 4 bed or fewer, which </a:t>
            </a:r>
            <a:r>
              <a:rPr lang="en-US" dirty="0" err="1"/>
              <a:t>i</a:t>
            </a:r>
            <a:r>
              <a:rPr lang="en-US" dirty="0"/>
              <a:t> believe is happening now</a:t>
            </a:r>
          </a:p>
          <a:p>
            <a:r>
              <a:rPr lang="en-US" dirty="0"/>
              <a:t>With the decrease of DSP's in the field, this is near impossible.  Without being able to properly pay a person and make less restrictions on organizations, there is no end in sight.  So more funding, less restrictions.</a:t>
            </a:r>
          </a:p>
          <a:p>
            <a:r>
              <a:rPr lang="en-US" dirty="0"/>
              <a:t>no answer</a:t>
            </a:r>
          </a:p>
          <a:p>
            <a:endParaRPr lang="en-US" dirty="0"/>
          </a:p>
        </p:txBody>
      </p:sp>
      <p:pic>
        <p:nvPicPr>
          <p:cNvPr id="5" name="Recorded Sound">
            <a:hlinkClick r:id="" action="ppaction://media"/>
            <a:extLst>
              <a:ext uri="{FF2B5EF4-FFF2-40B4-BE49-F238E27FC236}">
                <a16:creationId xmlns:a16="http://schemas.microsoft.com/office/drawing/2014/main" id="{116D07E6-0C70-4231-88EE-6D7C0F5C07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8935163"/>
      </p:ext>
    </p:extLst>
  </p:cSld>
  <p:clrMapOvr>
    <a:masterClrMapping/>
  </p:clrMapOvr>
  <mc:AlternateContent xmlns:mc="http://schemas.openxmlformats.org/markup-compatibility/2006" xmlns:p14="http://schemas.microsoft.com/office/powerpoint/2010/main">
    <mc:Choice Requires="p14">
      <p:transition spd="slow" p14:dur="2000" advTm="117589"/>
    </mc:Choice>
    <mc:Fallback xmlns="">
      <p:transition spd="slow" advTm="11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E4AD-A9B8-4733-840D-9C0BF7DD8D4E}"/>
              </a:ext>
            </a:extLst>
          </p:cNvPr>
          <p:cNvSpPr>
            <a:spLocks noGrp="1"/>
          </p:cNvSpPr>
          <p:nvPr>
            <p:ph type="title"/>
          </p:nvPr>
        </p:nvSpPr>
        <p:spPr/>
        <p:txBody>
          <a:bodyPr/>
          <a:lstStyle/>
          <a:p>
            <a:r>
              <a:rPr lang="en-US" dirty="0"/>
              <a:t>Reducing Disparities</a:t>
            </a:r>
          </a:p>
        </p:txBody>
      </p:sp>
      <p:sp>
        <p:nvSpPr>
          <p:cNvPr id="3" name="Content Placeholder 2">
            <a:extLst>
              <a:ext uri="{FF2B5EF4-FFF2-40B4-BE49-F238E27FC236}">
                <a16:creationId xmlns:a16="http://schemas.microsoft.com/office/drawing/2014/main" id="{5177DCDC-72D3-4C84-8671-6CBF7EFBE6EE}"/>
              </a:ext>
            </a:extLst>
          </p:cNvPr>
          <p:cNvSpPr>
            <a:spLocks noGrp="1"/>
          </p:cNvSpPr>
          <p:nvPr>
            <p:ph idx="1"/>
          </p:nvPr>
        </p:nvSpPr>
        <p:spPr/>
        <p:txBody>
          <a:bodyPr>
            <a:normAutofit/>
          </a:bodyPr>
          <a:lstStyle/>
          <a:p>
            <a:pPr fontAlgn="base"/>
            <a:r>
              <a:rPr lang="en-US" sz="2800" b="0" i="0" dirty="0">
                <a:solidFill>
                  <a:srgbClr val="000000"/>
                </a:solidFill>
                <a:effectLst/>
                <a:latin typeface="Calibri" panose="020F0502020204030204" pitchFamily="34" charset="0"/>
              </a:rPr>
              <a:t>Measures Related to Reducing Disparities and Improving Equity in Purchase of Services Expenditures (Percent of total annual purchase of service expenditures by individual’s ethnicity and age: Birth to age two, inclusive; Age three to 21, inclusive; Twenty-two and older. )</a:t>
            </a:r>
          </a:p>
          <a:p>
            <a:pPr algn="l" rtl="0" fontAlgn="base"/>
            <a:r>
              <a:rPr lang="en-US" sz="2800" b="0" i="0" dirty="0">
                <a:solidFill>
                  <a:srgbClr val="000000"/>
                </a:solidFill>
                <a:effectLst/>
                <a:latin typeface="Calibri" panose="020F0502020204030204" pitchFamily="34" charset="0"/>
              </a:rPr>
              <a:t>Number and percent of individuals receiving only case management services by age and ethnicity </a:t>
            </a:r>
          </a:p>
          <a:p>
            <a:endParaRPr lang="en-US" dirty="0"/>
          </a:p>
        </p:txBody>
      </p:sp>
      <p:pic>
        <p:nvPicPr>
          <p:cNvPr id="5" name="Recorded Sound">
            <a:hlinkClick r:id="" action="ppaction://media"/>
            <a:extLst>
              <a:ext uri="{FF2B5EF4-FFF2-40B4-BE49-F238E27FC236}">
                <a16:creationId xmlns:a16="http://schemas.microsoft.com/office/drawing/2014/main" id="{A5AB5114-4174-404C-A39C-754FE60E52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8143575"/>
      </p:ext>
    </p:extLst>
  </p:cSld>
  <p:clrMapOvr>
    <a:masterClrMapping/>
  </p:clrMapOvr>
  <mc:AlternateContent xmlns:mc="http://schemas.openxmlformats.org/markup-compatibility/2006" xmlns:p14="http://schemas.microsoft.com/office/powerpoint/2010/main">
    <mc:Choice Requires="p14">
      <p:transition spd="slow" p14:dur="2000" advTm="25169"/>
    </mc:Choice>
    <mc:Fallback xmlns="">
      <p:transition spd="slow" advTm="2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2B64-22F6-4A49-887A-94F95AAF03E1}"/>
              </a:ext>
            </a:extLst>
          </p:cNvPr>
          <p:cNvSpPr>
            <a:spLocks noGrp="1"/>
          </p:cNvSpPr>
          <p:nvPr>
            <p:ph type="title"/>
          </p:nvPr>
        </p:nvSpPr>
        <p:spPr/>
        <p:txBody>
          <a:bodyPr/>
          <a:lstStyle/>
          <a:p>
            <a:r>
              <a:rPr lang="en-US" dirty="0"/>
              <a:t>Community Living and Family Supports</a:t>
            </a:r>
          </a:p>
        </p:txBody>
      </p:sp>
      <p:sp>
        <p:nvSpPr>
          <p:cNvPr id="3" name="Content Placeholder 2">
            <a:extLst>
              <a:ext uri="{FF2B5EF4-FFF2-40B4-BE49-F238E27FC236}">
                <a16:creationId xmlns:a16="http://schemas.microsoft.com/office/drawing/2014/main" id="{063D29E4-BED6-4658-B678-4C6FF98BCD04}"/>
              </a:ext>
            </a:extLst>
          </p:cNvPr>
          <p:cNvSpPr>
            <a:spLocks noGrp="1"/>
          </p:cNvSpPr>
          <p:nvPr>
            <p:ph idx="1"/>
          </p:nvPr>
        </p:nvSpPr>
        <p:spPr/>
        <p:txBody>
          <a:bodyPr>
            <a:normAutofit/>
          </a:bodyPr>
          <a:lstStyle/>
          <a:p>
            <a:pPr algn="l" rtl="0" fontAlgn="base"/>
            <a:endParaRPr lang="en-US" sz="1700" b="0" i="0" dirty="0">
              <a:solidFill>
                <a:srgbClr val="000000"/>
              </a:solidFill>
              <a:effectLst/>
              <a:latin typeface="Segoe UI" panose="020B0502040204020203" pitchFamily="34" charset="0"/>
            </a:endParaRPr>
          </a:p>
          <a:p>
            <a:pPr fontAlgn="base"/>
            <a:endParaRPr lang="en-US" sz="1700" b="0" i="0" dirty="0">
              <a:solidFill>
                <a:srgbClr val="000000"/>
              </a:solidFill>
              <a:effectLst/>
              <a:latin typeface="Calibri" panose="020F0502020204030204" pitchFamily="34" charset="0"/>
            </a:endParaRPr>
          </a:p>
          <a:p>
            <a:pPr fontAlgn="base"/>
            <a:endParaRPr lang="en-US" sz="1700" b="0" i="0" dirty="0">
              <a:solidFill>
                <a:srgbClr val="000000"/>
              </a:solidFill>
              <a:effectLst/>
              <a:latin typeface="Calibri" panose="020F0502020204030204" pitchFamily="34" charset="0"/>
            </a:endParaRPr>
          </a:p>
          <a:p>
            <a:pPr algn="l" rtl="0" fontAlgn="base"/>
            <a:endParaRPr lang="en-US" sz="1200" dirty="0">
              <a:solidFill>
                <a:srgbClr val="000000"/>
              </a:solidFill>
              <a:latin typeface="Calibri" panose="020F0502020204030204" pitchFamily="34" charset="0"/>
            </a:endParaRPr>
          </a:p>
          <a:p>
            <a:pPr algn="l" rtl="0" fontAlgn="base"/>
            <a:endParaRPr lang="en-US" sz="1800" dirty="0">
              <a:solidFill>
                <a:srgbClr val="000000"/>
              </a:solidFill>
              <a:latin typeface="Calibri" panose="020F0502020204030204" pitchFamily="34" charset="0"/>
            </a:endParaRPr>
          </a:p>
          <a:p>
            <a:pPr algn="l" rtl="0" fontAlgn="base"/>
            <a:endParaRPr lang="en-US" sz="1800" b="0" i="0" dirty="0">
              <a:solidFill>
                <a:srgbClr val="000000"/>
              </a:solidFill>
              <a:effectLst/>
              <a:latin typeface="Calibri" panose="020F0502020204030204" pitchFamily="34" charset="0"/>
            </a:endParaRPr>
          </a:p>
          <a:p>
            <a:pPr algn="l" rtl="0" fontAlgn="base"/>
            <a:endParaRPr lang="en-US" sz="1200" b="0" i="0" dirty="0">
              <a:solidFill>
                <a:srgbClr val="000000"/>
              </a:solidFill>
              <a:effectLst/>
              <a:latin typeface="Segoe UI" panose="020B0502040204020203" pitchFamily="34" charset="0"/>
            </a:endParaRPr>
          </a:p>
          <a:p>
            <a:pPr algn="l" rtl="0" fontAlgn="base"/>
            <a:endParaRPr lang="en-US" sz="1800" b="0" i="0" dirty="0">
              <a:solidFill>
                <a:srgbClr val="000000"/>
              </a:solidFill>
              <a:effectLst/>
              <a:latin typeface="Calibri" panose="020F0502020204030204" pitchFamily="34" charset="0"/>
            </a:endParaRPr>
          </a:p>
          <a:p>
            <a:pPr algn="l" rtl="0" fontAlgn="base"/>
            <a:endParaRPr lang="en-US" b="0" i="0" dirty="0">
              <a:solidFill>
                <a:srgbClr val="000000"/>
              </a:solidFill>
              <a:effectLst/>
              <a:latin typeface="Segoe UI" panose="020B0502040204020203" pitchFamily="34" charset="0"/>
            </a:endParaRPr>
          </a:p>
          <a:p>
            <a:endParaRPr lang="en-US" dirty="0"/>
          </a:p>
        </p:txBody>
      </p:sp>
      <p:pic>
        <p:nvPicPr>
          <p:cNvPr id="6" name="Recorded Sound">
            <a:hlinkClick r:id="" action="ppaction://media"/>
            <a:extLst>
              <a:ext uri="{FF2B5EF4-FFF2-40B4-BE49-F238E27FC236}">
                <a16:creationId xmlns:a16="http://schemas.microsoft.com/office/drawing/2014/main" id="{52F5C1FF-C61B-449B-88C3-C4F5CA1F77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10" name="Picture 9" descr="A group of people smiling&#10;&#10;Description automatically generated with low confidence">
            <a:extLst>
              <a:ext uri="{FF2B5EF4-FFF2-40B4-BE49-F238E27FC236}">
                <a16:creationId xmlns:a16="http://schemas.microsoft.com/office/drawing/2014/main" id="{DB1C98AB-F7A0-411E-877F-8C1804EA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568" y="2722667"/>
            <a:ext cx="5640492" cy="3836365"/>
          </a:xfrm>
          <a:prstGeom prst="rect">
            <a:avLst/>
          </a:prstGeom>
        </p:spPr>
      </p:pic>
      <p:pic>
        <p:nvPicPr>
          <p:cNvPr id="8" name="Picture 7" descr="A picture containing outdoor, person, ground&#10;&#10;Description automatically generated">
            <a:extLst>
              <a:ext uri="{FF2B5EF4-FFF2-40B4-BE49-F238E27FC236}">
                <a16:creationId xmlns:a16="http://schemas.microsoft.com/office/drawing/2014/main" id="{F4A4CC68-B983-4CBB-8676-E30F9C23F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268" y="298968"/>
            <a:ext cx="3101089" cy="2849291"/>
          </a:xfrm>
          <a:prstGeom prst="rect">
            <a:avLst/>
          </a:prstGeom>
        </p:spPr>
      </p:pic>
      <p:pic>
        <p:nvPicPr>
          <p:cNvPr id="12" name="Picture 11" descr="A group of people in wheelchairs in the woods&#10;&#10;Description automatically generated with medium confidence">
            <a:extLst>
              <a:ext uri="{FF2B5EF4-FFF2-40B4-BE49-F238E27FC236}">
                <a16:creationId xmlns:a16="http://schemas.microsoft.com/office/drawing/2014/main" id="{C5D50651-7930-41A4-9968-3B6BDE5F8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267" y="298968"/>
            <a:ext cx="5333733" cy="2849290"/>
          </a:xfrm>
          <a:prstGeom prst="rect">
            <a:avLst/>
          </a:prstGeom>
        </p:spPr>
      </p:pic>
    </p:spTree>
    <p:extLst>
      <p:ext uri="{BB962C8B-B14F-4D97-AF65-F5344CB8AC3E}">
        <p14:creationId xmlns:p14="http://schemas.microsoft.com/office/powerpoint/2010/main" val="1483159692"/>
      </p:ext>
    </p:extLst>
  </p:cSld>
  <p:clrMapOvr>
    <a:masterClrMapping/>
  </p:clrMapOvr>
  <mc:AlternateContent xmlns:mc="http://schemas.openxmlformats.org/markup-compatibility/2006" xmlns:p14="http://schemas.microsoft.com/office/powerpoint/2010/main">
    <mc:Choice Requires="p14">
      <p:transition spd="slow" p14:dur="2000" advTm="68137"/>
    </mc:Choice>
    <mc:Fallback xmlns="">
      <p:transition spd="slow" advTm="6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4997-0145-427E-ABFD-104E3E111F93}"/>
              </a:ext>
            </a:extLst>
          </p:cNvPr>
          <p:cNvSpPr>
            <a:spLocks noGrp="1"/>
          </p:cNvSpPr>
          <p:nvPr>
            <p:ph type="title"/>
          </p:nvPr>
        </p:nvSpPr>
        <p:spPr/>
        <p:txBody>
          <a:bodyPr>
            <a:normAutofit fontScale="90000"/>
          </a:bodyPr>
          <a:lstStyle/>
          <a:p>
            <a:r>
              <a:rPr lang="en-US" sz="4400" b="0" i="0" dirty="0">
                <a:solidFill>
                  <a:srgbClr val="000000"/>
                </a:solidFill>
                <a:effectLst/>
                <a:latin typeface="Calibri" panose="020F0502020204030204" pitchFamily="34" charset="0"/>
              </a:rPr>
              <a:t>Measures Related to Reducing Disparities and Improving Equity in Purchase of Services Expenditures </a:t>
            </a:r>
            <a:endParaRPr lang="en-US" dirty="0"/>
          </a:p>
        </p:txBody>
      </p:sp>
      <p:sp>
        <p:nvSpPr>
          <p:cNvPr id="3" name="Content Placeholder 2">
            <a:extLst>
              <a:ext uri="{FF2B5EF4-FFF2-40B4-BE49-F238E27FC236}">
                <a16:creationId xmlns:a16="http://schemas.microsoft.com/office/drawing/2014/main" id="{E63DE433-2C98-454C-9788-3FA3F32EAB3A}"/>
              </a:ext>
            </a:extLst>
          </p:cNvPr>
          <p:cNvSpPr>
            <a:spLocks noGrp="1"/>
          </p:cNvSpPr>
          <p:nvPr>
            <p:ph idx="1"/>
          </p:nvPr>
        </p:nvSpPr>
        <p:spPr/>
        <p:txBody>
          <a:bodyPr numCol="2">
            <a:normAutofit fontScale="85000" lnSpcReduction="10000"/>
          </a:bodyPr>
          <a:lstStyle/>
          <a:p>
            <a:pPr algn="l" rtl="0" fontAlgn="base">
              <a:buFont typeface="+mj-lt"/>
              <a:buAutoNum type="arabicPeriod"/>
            </a:pPr>
            <a:r>
              <a:rPr lang="en-US" sz="1800" b="0" i="0" dirty="0">
                <a:solidFill>
                  <a:srgbClr val="000000"/>
                </a:solidFill>
                <a:effectLst/>
                <a:latin typeface="Calibri" panose="020F0502020204030204" pitchFamily="34" charset="0"/>
              </a:rPr>
              <a:t>Prior fiscal year (FY) purchase of service data and Client Master File (CMF) will be generated to measure progress in reducing disparities and improving equity in purchase of service expenditures. </a:t>
            </a:r>
          </a:p>
          <a:p>
            <a:pPr algn="l" rtl="0" fontAlgn="base">
              <a:buFont typeface="+mj-lt"/>
              <a:buAutoNum type="arabicPeriod" startAt="2"/>
            </a:pPr>
            <a:r>
              <a:rPr lang="en-US" sz="1800" b="0" i="0" dirty="0">
                <a:solidFill>
                  <a:srgbClr val="000000"/>
                </a:solidFill>
                <a:effectLst/>
                <a:latin typeface="Calibri" panose="020F0502020204030204" pitchFamily="34" charset="0"/>
              </a:rPr>
              <a:t>VMRC will seek methods to help better analyze POS expenditure data in an effort to better understand our underserved population’s needs. </a:t>
            </a:r>
          </a:p>
          <a:p>
            <a:pPr algn="l" rtl="0" fontAlgn="base">
              <a:buFont typeface="+mj-lt"/>
              <a:buAutoNum type="arabicPeriod" startAt="3"/>
            </a:pPr>
            <a:r>
              <a:rPr lang="en-US" sz="1800" b="0" i="0" dirty="0">
                <a:solidFill>
                  <a:srgbClr val="000000"/>
                </a:solidFill>
                <a:effectLst/>
                <a:latin typeface="Calibri" panose="020F0502020204030204" pitchFamily="34" charset="0"/>
              </a:rPr>
              <a:t>Continuation of the VMRC Cultural Specialist position and the Cultural and Linguistic Committee formed to address needs and to identify trends.  </a:t>
            </a:r>
          </a:p>
          <a:p>
            <a:pPr algn="l" rtl="0" fontAlgn="base">
              <a:buFont typeface="+mj-lt"/>
              <a:buAutoNum type="arabicPeriod" startAt="4"/>
            </a:pPr>
            <a:r>
              <a:rPr lang="en-US" sz="1800" b="0" i="0" dirty="0">
                <a:solidFill>
                  <a:srgbClr val="000000"/>
                </a:solidFill>
                <a:effectLst/>
                <a:latin typeface="Calibri" panose="020F0502020204030204" pitchFamily="34" charset="0"/>
              </a:rPr>
              <a:t>Outreach efforts within community to overcome potential cultural barriers when identifying appropriate services. </a:t>
            </a:r>
          </a:p>
          <a:p>
            <a:pPr algn="l" rtl="0" fontAlgn="base">
              <a:buFont typeface="+mj-lt"/>
              <a:buAutoNum type="arabicPeriod" startAt="5"/>
            </a:pPr>
            <a:r>
              <a:rPr lang="en-US" sz="1800" b="0" i="0" dirty="0">
                <a:solidFill>
                  <a:srgbClr val="000000"/>
                </a:solidFill>
                <a:effectLst/>
                <a:latin typeface="Calibri" panose="020F0502020204030204" pitchFamily="34" charset="0"/>
              </a:rPr>
              <a:t>Work with community agencies to increase awareness of regional center services for minority populations served. </a:t>
            </a:r>
          </a:p>
          <a:p>
            <a:pPr algn="l" rtl="0" fontAlgn="base">
              <a:buFont typeface="+mj-lt"/>
              <a:buAutoNum type="arabicPeriod" startAt="6"/>
            </a:pPr>
            <a:r>
              <a:rPr lang="en-US" sz="1800" b="0" i="0" dirty="0">
                <a:solidFill>
                  <a:srgbClr val="000000"/>
                </a:solidFill>
                <a:effectLst/>
                <a:latin typeface="Calibri" panose="020F0502020204030204" pitchFamily="34" charset="0"/>
              </a:rPr>
              <a:t>Work with service providers to identify support needs and develop bilingual resources and services to improve access to all cultural, ethnic, and language specific groups. </a:t>
            </a:r>
          </a:p>
          <a:p>
            <a:pPr algn="l" rtl="0" fontAlgn="base">
              <a:buFont typeface="+mj-lt"/>
              <a:buAutoNum type="arabicPeriod" startAt="7"/>
            </a:pPr>
            <a:r>
              <a:rPr lang="en-US" sz="1800" b="0" i="0" dirty="0">
                <a:solidFill>
                  <a:srgbClr val="000000"/>
                </a:solidFill>
                <a:effectLst/>
                <a:latin typeface="Calibri" panose="020F0502020204030204" pitchFamily="34" charset="0"/>
              </a:rPr>
              <a:t>Service Coordination staff will receive training related to IPP development that ensures meaningful consumer and family participation. </a:t>
            </a:r>
          </a:p>
          <a:p>
            <a:pPr algn="l" rtl="0" fontAlgn="base">
              <a:buFont typeface="+mj-lt"/>
              <a:buAutoNum type="arabicPeriod" startAt="8"/>
            </a:pPr>
            <a:r>
              <a:rPr lang="en-US" sz="1800" b="0" i="0" dirty="0">
                <a:solidFill>
                  <a:srgbClr val="000000"/>
                </a:solidFill>
                <a:effectLst/>
                <a:latin typeface="Calibri" panose="020F0502020204030204" pitchFamily="34" charset="0"/>
              </a:rPr>
              <a:t>Participation in Person-Centered Planning sessions and assistance in developing meaningful IPPs for individuals. </a:t>
            </a:r>
          </a:p>
          <a:p>
            <a:pPr algn="l" rtl="0" fontAlgn="base">
              <a:buFont typeface="+mj-lt"/>
              <a:buAutoNum type="arabicPeriod" startAt="9"/>
            </a:pPr>
            <a:r>
              <a:rPr lang="en-US" sz="1800" b="0" i="0" dirty="0">
                <a:solidFill>
                  <a:srgbClr val="000000"/>
                </a:solidFill>
                <a:effectLst/>
                <a:latin typeface="Calibri" panose="020F0502020204030204" pitchFamily="34" charset="0"/>
              </a:rPr>
              <a:t>Develop vendors who are culturally sensitive.  </a:t>
            </a:r>
          </a:p>
          <a:p>
            <a:pPr algn="l" rtl="0" fontAlgn="base">
              <a:buFont typeface="+mj-lt"/>
              <a:buAutoNum type="arabicPeriod" startAt="10"/>
            </a:pPr>
            <a:r>
              <a:rPr lang="en-US" sz="1800" b="0" i="0" dirty="0">
                <a:solidFill>
                  <a:srgbClr val="000000"/>
                </a:solidFill>
                <a:effectLst/>
                <a:latin typeface="Calibri" panose="020F0502020204030204" pitchFamily="34" charset="0"/>
              </a:rPr>
              <a:t>Provide culturally diverse volunteer opportunities for community members. </a:t>
            </a:r>
          </a:p>
          <a:p>
            <a:pPr algn="l" rtl="0" fontAlgn="base">
              <a:buFont typeface="+mj-lt"/>
              <a:buAutoNum type="arabicPeriod" startAt="11"/>
            </a:pPr>
            <a:r>
              <a:rPr lang="en-US" sz="1800" b="0" i="0" dirty="0">
                <a:solidFill>
                  <a:srgbClr val="000000"/>
                </a:solidFill>
                <a:effectLst/>
                <a:latin typeface="Calibri" panose="020F0502020204030204" pitchFamily="34" charset="0"/>
              </a:rPr>
              <a:t>Additional respite will be offered to parents attending informational meetings.  </a:t>
            </a:r>
          </a:p>
          <a:p>
            <a:pPr algn="l" rtl="0" fontAlgn="base">
              <a:buFont typeface="+mj-lt"/>
              <a:buAutoNum type="arabicPeriod" startAt="12"/>
            </a:pPr>
            <a:r>
              <a:rPr lang="en-US" sz="1800" b="0" i="0" dirty="0">
                <a:solidFill>
                  <a:srgbClr val="000000"/>
                </a:solidFill>
                <a:effectLst/>
                <a:latin typeface="Calibri" panose="020F0502020204030204" pitchFamily="34" charset="0"/>
              </a:rPr>
              <a:t>Provide informational trainings pertaining to cultural understanding. </a:t>
            </a:r>
          </a:p>
          <a:p>
            <a:pPr algn="l" rtl="0" fontAlgn="base">
              <a:buFont typeface="+mj-lt"/>
              <a:buAutoNum type="arabicPeriod" startAt="13"/>
            </a:pPr>
            <a:r>
              <a:rPr lang="en-US" sz="1800" b="0" i="0" dirty="0">
                <a:solidFill>
                  <a:srgbClr val="000000"/>
                </a:solidFill>
                <a:effectLst/>
                <a:latin typeface="Calibri" panose="020F0502020204030204" pitchFamily="34" charset="0"/>
              </a:rPr>
              <a:t>Case distribution will occur for bilingual staff to carry monolingual cases in an effort to further breakdown communication barriers. </a:t>
            </a:r>
          </a:p>
          <a:p>
            <a:endParaRPr lang="en-US" dirty="0"/>
          </a:p>
        </p:txBody>
      </p:sp>
      <p:pic>
        <p:nvPicPr>
          <p:cNvPr id="5" name="Recorded Sound">
            <a:hlinkClick r:id="" action="ppaction://media"/>
            <a:extLst>
              <a:ext uri="{FF2B5EF4-FFF2-40B4-BE49-F238E27FC236}">
                <a16:creationId xmlns:a16="http://schemas.microsoft.com/office/drawing/2014/main" id="{8CF5301E-9E41-4591-A4B3-66A8D3A7A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1954011"/>
      </p:ext>
    </p:extLst>
  </p:cSld>
  <p:clrMapOvr>
    <a:masterClrMapping/>
  </p:clrMapOvr>
  <mc:AlternateContent xmlns:mc="http://schemas.openxmlformats.org/markup-compatibility/2006" xmlns:p14="http://schemas.microsoft.com/office/powerpoint/2010/main">
    <mc:Choice Requires="p14">
      <p:transition spd="slow" p14:dur="2000" advTm="140861"/>
    </mc:Choice>
    <mc:Fallback xmlns="">
      <p:transition spd="slow" advTm="14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E2C2-AAEC-454F-8DD0-7A56C4F9907C}"/>
              </a:ext>
            </a:extLst>
          </p:cNvPr>
          <p:cNvSpPr>
            <a:spLocks noGrp="1"/>
          </p:cNvSpPr>
          <p:nvPr>
            <p:ph type="title"/>
          </p:nvPr>
        </p:nvSpPr>
        <p:spPr/>
        <p:txBody>
          <a:bodyPr>
            <a:normAutofit/>
          </a:bodyPr>
          <a:lstStyle/>
          <a:p>
            <a:r>
              <a:rPr lang="en-US" dirty="0"/>
              <a:t>Public Comments: </a:t>
            </a:r>
            <a:r>
              <a:rPr lang="en-US" sz="4400" b="0" i="0" dirty="0">
                <a:solidFill>
                  <a:srgbClr val="000000"/>
                </a:solidFill>
                <a:effectLst/>
              </a:rPr>
              <a:t>Reducing Disparities and Improving Equity</a:t>
            </a:r>
            <a:endParaRPr lang="en-US" dirty="0"/>
          </a:p>
        </p:txBody>
      </p:sp>
      <p:sp>
        <p:nvSpPr>
          <p:cNvPr id="3" name="Content Placeholder 2">
            <a:extLst>
              <a:ext uri="{FF2B5EF4-FFF2-40B4-BE49-F238E27FC236}">
                <a16:creationId xmlns:a16="http://schemas.microsoft.com/office/drawing/2014/main" id="{4EFB272F-FC60-410E-873B-DB36791D1974}"/>
              </a:ext>
            </a:extLst>
          </p:cNvPr>
          <p:cNvSpPr>
            <a:spLocks noGrp="1"/>
          </p:cNvSpPr>
          <p:nvPr>
            <p:ph idx="1"/>
          </p:nvPr>
        </p:nvSpPr>
        <p:spPr/>
        <p:txBody>
          <a:bodyPr numCol="2">
            <a:normAutofit fontScale="92500" lnSpcReduction="20000"/>
          </a:bodyPr>
          <a:lstStyle/>
          <a:p>
            <a:pPr marL="514350" indent="-514350">
              <a:buFont typeface="+mj-lt"/>
              <a:buAutoNum type="arabicPeriod"/>
            </a:pPr>
            <a:r>
              <a:rPr lang="en-US" dirty="0"/>
              <a:t>All should be equal on ethnicity</a:t>
            </a:r>
          </a:p>
          <a:p>
            <a:pPr marL="514350" indent="-514350">
              <a:buFont typeface="+mj-lt"/>
              <a:buAutoNum type="arabicPeriod"/>
            </a:pPr>
            <a:r>
              <a:rPr lang="en-US" dirty="0"/>
              <a:t>I am not familiar with what disparities are currently present. my experience is that purchases are based on the needs of the client and I have not see ethnicity  affect that</a:t>
            </a:r>
          </a:p>
          <a:p>
            <a:pPr marL="514350" indent="-514350">
              <a:buFont typeface="+mj-lt"/>
              <a:buAutoNum type="arabicPeriod"/>
            </a:pPr>
            <a:r>
              <a:rPr lang="en-US" dirty="0"/>
              <a:t>unsure</a:t>
            </a:r>
          </a:p>
          <a:p>
            <a:pPr marL="514350" indent="-514350">
              <a:buFont typeface="+mj-lt"/>
              <a:buAutoNum type="arabicPeriod"/>
            </a:pPr>
            <a:r>
              <a:rPr lang="en-US" dirty="0"/>
              <a:t>Help with food banks, clothing banks, and respite facilities for caregivers to have time to rejuvenate </a:t>
            </a:r>
          </a:p>
          <a:p>
            <a:pPr marL="514350" indent="-514350">
              <a:buFont typeface="+mj-lt"/>
              <a:buAutoNum type="arabicPeriod"/>
            </a:pPr>
            <a:r>
              <a:rPr lang="en-US" dirty="0"/>
              <a:t>I am not sure</a:t>
            </a:r>
          </a:p>
          <a:p>
            <a:pPr marL="514350" indent="-514350">
              <a:buFont typeface="+mj-lt"/>
              <a:buAutoNum type="arabicPeriod"/>
            </a:pPr>
            <a:r>
              <a:rPr lang="en-US" dirty="0"/>
              <a:t>Increase outreach in lower income areas, as quite a number of families do not hear about the Regional Center until their child is already in school</a:t>
            </a:r>
          </a:p>
          <a:p>
            <a:pPr marL="514350" indent="-514350">
              <a:buFont typeface="+mj-lt"/>
              <a:buAutoNum type="arabicPeriod"/>
            </a:pPr>
            <a:endParaRPr lang="en-US" dirty="0"/>
          </a:p>
          <a:p>
            <a:pPr marL="514350" indent="-514350">
              <a:buFont typeface="+mj-lt"/>
              <a:buAutoNum type="arabicPeriod"/>
            </a:pPr>
            <a:r>
              <a:rPr lang="en-US" dirty="0"/>
              <a:t>no opinion</a:t>
            </a:r>
          </a:p>
          <a:p>
            <a:pPr marL="514350" indent="-514350">
              <a:buFont typeface="+mj-lt"/>
              <a:buAutoNum type="arabicPeriod"/>
            </a:pPr>
            <a:r>
              <a:rPr lang="en-US" dirty="0"/>
              <a:t>Not familiar with this aspect.</a:t>
            </a:r>
          </a:p>
          <a:p>
            <a:pPr marL="514350" indent="-514350">
              <a:buFont typeface="+mj-lt"/>
              <a:buAutoNum type="arabicPeriod"/>
            </a:pPr>
            <a:r>
              <a:rPr lang="en-US" dirty="0"/>
              <a:t>Offer the same exact services or supports to every consumer and not say they don't have that available here.  Its the regional centers responsibility to find the services or supports needed. They may not offer one consumer the same as another but those not offered might just be the best intervention for the consumer and the regional center employee may not know that.</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DB5EC45D-31FC-4185-A7C9-35FF3B18EE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1565391"/>
      </p:ext>
    </p:extLst>
  </p:cSld>
  <p:clrMapOvr>
    <a:masterClrMapping/>
  </p:clrMapOvr>
  <mc:AlternateContent xmlns:mc="http://schemas.openxmlformats.org/markup-compatibility/2006" xmlns:p14="http://schemas.microsoft.com/office/powerpoint/2010/main">
    <mc:Choice Requires="p14">
      <p:transition spd="slow" p14:dur="2000" advTm="92348"/>
    </mc:Choice>
    <mc:Fallback xmlns="">
      <p:transition spd="slow" advTm="9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EA96-4F93-47BD-82FB-1AA25B504387}"/>
              </a:ext>
            </a:extLst>
          </p:cNvPr>
          <p:cNvSpPr>
            <a:spLocks noGrp="1"/>
          </p:cNvSpPr>
          <p:nvPr>
            <p:ph type="title"/>
          </p:nvPr>
        </p:nvSpPr>
        <p:spPr/>
        <p:txBody>
          <a:bodyPr>
            <a:normAutofit fontScale="90000"/>
          </a:bodyPr>
          <a:lstStyle/>
          <a:p>
            <a:r>
              <a:rPr lang="en-US" sz="4400" b="0" i="0" dirty="0">
                <a:solidFill>
                  <a:srgbClr val="000000"/>
                </a:solidFill>
                <a:effectLst/>
                <a:latin typeface="Calibri" panose="020F0502020204030204" pitchFamily="34" charset="0"/>
              </a:rPr>
              <a:t>Number and percent of individuals receiving only case management services by age and ethnicity </a:t>
            </a:r>
            <a:endParaRPr lang="en-US" dirty="0"/>
          </a:p>
        </p:txBody>
      </p:sp>
      <p:sp>
        <p:nvSpPr>
          <p:cNvPr id="3" name="Content Placeholder 2">
            <a:extLst>
              <a:ext uri="{FF2B5EF4-FFF2-40B4-BE49-F238E27FC236}">
                <a16:creationId xmlns:a16="http://schemas.microsoft.com/office/drawing/2014/main" id="{2E68B5CE-B344-41F2-A087-0AAB1B8F93A4}"/>
              </a:ext>
            </a:extLst>
          </p:cNvPr>
          <p:cNvSpPr>
            <a:spLocks noGrp="1"/>
          </p:cNvSpPr>
          <p:nvPr>
            <p:ph idx="1"/>
          </p:nvPr>
        </p:nvSpPr>
        <p:spPr/>
        <p:txBody>
          <a:bodyPr numCol="2">
            <a:normAutofit fontScale="85000" lnSpcReduction="10000"/>
          </a:bodyPr>
          <a:lstStyle/>
          <a:p>
            <a:pPr algn="l" rtl="0" fontAlgn="base">
              <a:buFont typeface="+mj-lt"/>
              <a:buAutoNum type="arabicPeriod"/>
            </a:pPr>
            <a:r>
              <a:rPr lang="en-US" sz="1800" b="0" i="0" dirty="0">
                <a:solidFill>
                  <a:srgbClr val="000000"/>
                </a:solidFill>
                <a:effectLst/>
                <a:latin typeface="Calibri" panose="020F0502020204030204" pitchFamily="34" charset="0"/>
              </a:rPr>
              <a:t>Prior FY Purchase of service data and regional, center caseload data </a:t>
            </a:r>
          </a:p>
          <a:p>
            <a:pPr algn="l" rtl="0" fontAlgn="base">
              <a:buFont typeface="+mj-lt"/>
              <a:buAutoNum type="arabicPeriod" startAt="2"/>
            </a:pPr>
            <a:r>
              <a:rPr lang="en-US" sz="1800" b="0" i="0" dirty="0">
                <a:solidFill>
                  <a:srgbClr val="000000"/>
                </a:solidFill>
                <a:effectLst/>
                <a:latin typeface="Calibri" panose="020F0502020204030204" pitchFamily="34" charset="0"/>
              </a:rPr>
              <a:t>VMRC will work in partnership with local parent and community organizations such as (Catholic Charities, Apsara, Lao Family Community Empowerment, SACAAR, Southeast Asian Agency, LGBTQ+, ICC, Special Needs Connection, </a:t>
            </a:r>
            <a:r>
              <a:rPr lang="en-US" sz="1800" b="0" i="0" dirty="0" err="1">
                <a:solidFill>
                  <a:srgbClr val="000000"/>
                </a:solidFill>
                <a:effectLst/>
                <a:latin typeface="Calibri" panose="020F0502020204030204" pitchFamily="34" charset="0"/>
              </a:rPr>
              <a:t>LaFamilia</a:t>
            </a:r>
            <a:r>
              <a:rPr lang="en-US" sz="1800" b="0" i="0" dirty="0">
                <a:solidFill>
                  <a:srgbClr val="000000"/>
                </a:solidFill>
                <a:effectLst/>
                <a:latin typeface="Calibri" panose="020F0502020204030204" pitchFamily="34" charset="0"/>
              </a:rPr>
              <a:t> Disparity Funds Program, Modesto Collaborative, Families First, and Family Resource Network) to develop and implement a series of information and training activities, </a:t>
            </a:r>
          </a:p>
          <a:p>
            <a:pPr algn="l" rtl="0" fontAlgn="base">
              <a:buFont typeface="+mj-lt"/>
              <a:buAutoNum type="arabicPeriod" startAt="3"/>
            </a:pPr>
            <a:r>
              <a:rPr lang="en-US" sz="1800" b="0" i="0" dirty="0">
                <a:solidFill>
                  <a:srgbClr val="000000"/>
                </a:solidFill>
                <a:effectLst/>
                <a:latin typeface="Calibri" panose="020F0502020204030204" pitchFamily="34" charset="0"/>
              </a:rPr>
              <a:t>Outreach efforts within community to overcome potential cultural barriers when identifying appropriate services. </a:t>
            </a:r>
          </a:p>
          <a:p>
            <a:pPr algn="l" rtl="0" fontAlgn="base">
              <a:buFont typeface="+mj-lt"/>
              <a:buAutoNum type="arabicPeriod" startAt="4"/>
            </a:pPr>
            <a:r>
              <a:rPr lang="en-US" sz="1800" b="0" i="0" dirty="0">
                <a:solidFill>
                  <a:srgbClr val="000000"/>
                </a:solidFill>
                <a:effectLst/>
                <a:latin typeface="Calibri" panose="020F0502020204030204" pitchFamily="34" charset="0"/>
              </a:rPr>
              <a:t>Work with community agencies to increase awareness of regional center services for minority populations served. </a:t>
            </a:r>
          </a:p>
          <a:p>
            <a:pPr algn="l" rtl="0" fontAlgn="base">
              <a:buFont typeface="+mj-lt"/>
              <a:buAutoNum type="arabicPeriod" startAt="5"/>
            </a:pPr>
            <a:r>
              <a:rPr lang="en-US" sz="1800" b="0" i="0" dirty="0">
                <a:solidFill>
                  <a:srgbClr val="000000"/>
                </a:solidFill>
                <a:effectLst/>
                <a:latin typeface="Calibri" panose="020F0502020204030204" pitchFamily="34" charset="0"/>
              </a:rPr>
              <a:t>Ongoing parent training, orientation and informational sessions in participants’ native language, when possible, and with interpretation at mutually agreed upon sites in the community. </a:t>
            </a:r>
          </a:p>
          <a:p>
            <a:pPr algn="l" rtl="0" fontAlgn="base">
              <a:buFont typeface="+mj-lt"/>
              <a:buAutoNum type="arabicPeriod" startAt="6"/>
            </a:pPr>
            <a:r>
              <a:rPr lang="en-US" sz="1800" b="0" i="0" dirty="0">
                <a:solidFill>
                  <a:srgbClr val="000000"/>
                </a:solidFill>
                <a:effectLst/>
                <a:latin typeface="Calibri" panose="020F0502020204030204" pitchFamily="34" charset="0"/>
              </a:rPr>
              <a:t>Respite hours will be offered in order for parents to participate in informational meetings.  </a:t>
            </a:r>
          </a:p>
          <a:p>
            <a:pPr algn="l" rtl="0" fontAlgn="base">
              <a:buFont typeface="+mj-lt"/>
              <a:buAutoNum type="arabicPeriod" startAt="7"/>
            </a:pPr>
            <a:r>
              <a:rPr lang="en-US" sz="1800" b="0" i="0" dirty="0">
                <a:solidFill>
                  <a:srgbClr val="000000"/>
                </a:solidFill>
                <a:effectLst/>
                <a:latin typeface="Calibri" panose="020F0502020204030204" pitchFamily="34" charset="0"/>
              </a:rPr>
              <a:t>Provide informational trainings to staff pertaining to cultural understanding. </a:t>
            </a:r>
          </a:p>
          <a:p>
            <a:pPr algn="l" rtl="0" fontAlgn="base">
              <a:buFont typeface="+mj-lt"/>
              <a:buAutoNum type="arabicPeriod" startAt="8"/>
            </a:pPr>
            <a:r>
              <a:rPr lang="en-US" sz="1800" b="0" i="0" dirty="0">
                <a:solidFill>
                  <a:srgbClr val="000000"/>
                </a:solidFill>
                <a:effectLst/>
                <a:latin typeface="Calibri" panose="020F0502020204030204" pitchFamily="34" charset="0"/>
              </a:rPr>
              <a:t>Ongoing internal review of the quality of documents translated by professional translation services. </a:t>
            </a:r>
          </a:p>
          <a:p>
            <a:pPr algn="l" rtl="0" fontAlgn="base">
              <a:buFont typeface="+mj-lt"/>
              <a:buAutoNum type="arabicPeriod" startAt="9"/>
            </a:pPr>
            <a:r>
              <a:rPr lang="en-US" sz="1800" b="0" i="0" dirty="0">
                <a:solidFill>
                  <a:srgbClr val="000000"/>
                </a:solidFill>
                <a:effectLst/>
                <a:latin typeface="Calibri" panose="020F0502020204030204" pitchFamily="34" charset="0"/>
              </a:rPr>
              <a:t>Cultural Specialist will reach out to those consumers with no POS to discuss integrated resources such as disparity grant options.  Follow up will occur with Service Coordinator.  </a:t>
            </a:r>
          </a:p>
          <a:p>
            <a:pPr algn="l" rtl="0" fontAlgn="base">
              <a:buFont typeface="+mj-lt"/>
              <a:buAutoNum type="arabicPeriod" startAt="10"/>
            </a:pPr>
            <a:r>
              <a:rPr lang="en-US" sz="1800" b="0" i="0" dirty="0">
                <a:solidFill>
                  <a:srgbClr val="000000"/>
                </a:solidFill>
                <a:effectLst/>
                <a:latin typeface="Calibri" panose="020F0502020204030204" pitchFamily="34" charset="0"/>
              </a:rPr>
              <a:t>Case distribution will occur for bilingual staff to carry monolingual cases in an effort to further breakdown communication barriers. </a:t>
            </a:r>
          </a:p>
          <a:p>
            <a:endParaRPr lang="en-US" dirty="0"/>
          </a:p>
        </p:txBody>
      </p:sp>
      <p:pic>
        <p:nvPicPr>
          <p:cNvPr id="5" name="Recorded Sound">
            <a:hlinkClick r:id="" action="ppaction://media"/>
            <a:extLst>
              <a:ext uri="{FF2B5EF4-FFF2-40B4-BE49-F238E27FC236}">
                <a16:creationId xmlns:a16="http://schemas.microsoft.com/office/drawing/2014/main" id="{52E17606-001E-43CD-8644-09071894C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13143414"/>
      </p:ext>
    </p:extLst>
  </p:cSld>
  <p:clrMapOvr>
    <a:masterClrMapping/>
  </p:clrMapOvr>
  <mc:AlternateContent xmlns:mc="http://schemas.openxmlformats.org/markup-compatibility/2006" xmlns:p14="http://schemas.microsoft.com/office/powerpoint/2010/main">
    <mc:Choice Requires="p14">
      <p:transition spd="slow" p14:dur="2000" advTm="149802"/>
    </mc:Choice>
    <mc:Fallback xmlns="">
      <p:transition spd="slow" advTm="14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01ED4-A039-4C29-AE1A-F584DE1C8D92}"/>
              </a:ext>
            </a:extLst>
          </p:cNvPr>
          <p:cNvSpPr>
            <a:spLocks noGrp="1"/>
          </p:cNvSpPr>
          <p:nvPr>
            <p:ph type="title"/>
          </p:nvPr>
        </p:nvSpPr>
        <p:spPr/>
        <p:txBody>
          <a:bodyPr>
            <a:normAutofit fontScale="90000"/>
          </a:bodyPr>
          <a:lstStyle/>
          <a:p>
            <a:r>
              <a:rPr lang="en-US" dirty="0"/>
              <a:t>Public Comments: </a:t>
            </a:r>
            <a:r>
              <a:rPr lang="en-US" sz="4400" b="0" i="0" dirty="0">
                <a:solidFill>
                  <a:srgbClr val="000000"/>
                </a:solidFill>
                <a:effectLst/>
              </a:rPr>
              <a:t>individuals receiving only case management services by age and ethnicity </a:t>
            </a:r>
            <a:r>
              <a:rPr lang="en-US" dirty="0"/>
              <a:t> </a:t>
            </a:r>
          </a:p>
        </p:txBody>
      </p:sp>
      <p:sp>
        <p:nvSpPr>
          <p:cNvPr id="3" name="Content Placeholder 2">
            <a:extLst>
              <a:ext uri="{FF2B5EF4-FFF2-40B4-BE49-F238E27FC236}">
                <a16:creationId xmlns:a16="http://schemas.microsoft.com/office/drawing/2014/main" id="{E56F947B-A487-4599-9456-923DA2610CD3}"/>
              </a:ext>
            </a:extLst>
          </p:cNvPr>
          <p:cNvSpPr>
            <a:spLocks noGrp="1"/>
          </p:cNvSpPr>
          <p:nvPr>
            <p:ph idx="1"/>
          </p:nvPr>
        </p:nvSpPr>
        <p:spPr/>
        <p:txBody>
          <a:bodyPr>
            <a:normAutofit/>
          </a:bodyPr>
          <a:lstStyle/>
          <a:p>
            <a:pPr marL="514350" indent="-514350">
              <a:buFont typeface="+mj-lt"/>
              <a:buAutoNum type="arabicPeriod"/>
            </a:pPr>
            <a:r>
              <a:rPr lang="en-US" dirty="0"/>
              <a:t>Unsure</a:t>
            </a:r>
          </a:p>
          <a:p>
            <a:pPr marL="514350" indent="-514350">
              <a:buFont typeface="+mj-lt"/>
              <a:buAutoNum type="arabicPeriod"/>
            </a:pPr>
            <a:r>
              <a:rPr lang="en-US" dirty="0"/>
              <a:t>Consumer and community education</a:t>
            </a:r>
          </a:p>
          <a:p>
            <a:pPr marL="514350" indent="-514350">
              <a:buFont typeface="+mj-lt"/>
              <a:buAutoNum type="arabicPeriod"/>
            </a:pPr>
            <a:r>
              <a:rPr lang="en-US" dirty="0"/>
              <a:t>unsure</a:t>
            </a:r>
          </a:p>
          <a:p>
            <a:pPr marL="514350" indent="-514350">
              <a:buFont typeface="+mj-lt"/>
              <a:buAutoNum type="arabicPeriod"/>
            </a:pPr>
            <a:r>
              <a:rPr lang="en-US" dirty="0"/>
              <a:t>Hire and train social service externs to assist case managers</a:t>
            </a:r>
          </a:p>
          <a:p>
            <a:pPr marL="514350" indent="-514350">
              <a:buFont typeface="+mj-lt"/>
              <a:buAutoNum type="arabicPeriod"/>
            </a:pPr>
            <a:r>
              <a:rPr lang="en-US" dirty="0"/>
              <a:t>I am not sure</a:t>
            </a:r>
          </a:p>
          <a:p>
            <a:pPr marL="514350" indent="-514350">
              <a:buFont typeface="+mj-lt"/>
              <a:buAutoNum type="arabicPeriod"/>
            </a:pPr>
            <a:r>
              <a:rPr lang="en-US" dirty="0"/>
              <a:t>Outreach and education, possibly working closely with pediatricians/hospitals to disseminate information to families</a:t>
            </a:r>
          </a:p>
          <a:p>
            <a:pPr marL="514350" indent="-514350">
              <a:buFont typeface="+mj-lt"/>
              <a:buAutoNum type="arabicPeriod"/>
            </a:pPr>
            <a:r>
              <a:rPr lang="en-US" dirty="0"/>
              <a:t>offer more services</a:t>
            </a:r>
          </a:p>
          <a:p>
            <a:pPr marL="514350" indent="-514350">
              <a:buFont typeface="+mj-lt"/>
              <a:buAutoNum type="arabicPeriod"/>
            </a:pPr>
            <a:r>
              <a:rPr lang="en-US" dirty="0"/>
              <a:t>Not familiar with this aspect.</a:t>
            </a:r>
          </a:p>
          <a:p>
            <a:pPr marL="514350" indent="-514350">
              <a:buFont typeface="+mj-lt"/>
              <a:buAutoNum type="arabicPeriod"/>
            </a:pPr>
            <a:r>
              <a:rPr lang="en-US" dirty="0"/>
              <a:t>unknown</a:t>
            </a:r>
          </a:p>
          <a:p>
            <a:endParaRPr lang="en-US" dirty="0"/>
          </a:p>
        </p:txBody>
      </p:sp>
      <p:pic>
        <p:nvPicPr>
          <p:cNvPr id="5" name="Recorded Sound">
            <a:hlinkClick r:id="" action="ppaction://media"/>
            <a:extLst>
              <a:ext uri="{FF2B5EF4-FFF2-40B4-BE49-F238E27FC236}">
                <a16:creationId xmlns:a16="http://schemas.microsoft.com/office/drawing/2014/main" id="{8A269299-1124-4618-8341-22C5765A7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3344447"/>
      </p:ext>
    </p:extLst>
  </p:cSld>
  <p:clrMapOvr>
    <a:masterClrMapping/>
  </p:clrMapOvr>
  <mc:AlternateContent xmlns:mc="http://schemas.openxmlformats.org/markup-compatibility/2006" xmlns:p14="http://schemas.microsoft.com/office/powerpoint/2010/main">
    <mc:Choice Requires="p14">
      <p:transition spd="slow" p14:dur="2000" advTm="46005"/>
    </mc:Choice>
    <mc:Fallback xmlns="">
      <p:transition spd="slow" advTm="4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06C1-870E-4440-8F35-9BEF7E59D2A3}"/>
              </a:ext>
            </a:extLst>
          </p:cNvPr>
          <p:cNvSpPr>
            <a:spLocks noGrp="1"/>
          </p:cNvSpPr>
          <p:nvPr>
            <p:ph type="title"/>
          </p:nvPr>
        </p:nvSpPr>
        <p:spPr/>
        <p:txBody>
          <a:bodyPr>
            <a:normAutofit/>
          </a:bodyPr>
          <a:lstStyle/>
          <a:p>
            <a:r>
              <a:rPr lang="en-US" b="0" i="0" dirty="0">
                <a:solidFill>
                  <a:srgbClr val="000000"/>
                </a:solidFill>
                <a:effectLst/>
                <a:latin typeface="Calibri" panose="020F0502020204030204" pitchFamily="34" charset="0"/>
              </a:rPr>
              <a:t>Public Policy Performance Measures Related to Employment </a:t>
            </a:r>
            <a:endParaRPr lang="en-US" dirty="0"/>
          </a:p>
        </p:txBody>
      </p:sp>
      <p:sp>
        <p:nvSpPr>
          <p:cNvPr id="3" name="Content Placeholder 2">
            <a:extLst>
              <a:ext uri="{FF2B5EF4-FFF2-40B4-BE49-F238E27FC236}">
                <a16:creationId xmlns:a16="http://schemas.microsoft.com/office/drawing/2014/main" id="{0527060B-25E2-4A2A-9E4C-56643C0E2301}"/>
              </a:ext>
            </a:extLst>
          </p:cNvPr>
          <p:cNvSpPr>
            <a:spLocks noGrp="1"/>
          </p:cNvSpPr>
          <p:nvPr>
            <p:ph idx="1"/>
          </p:nvPr>
        </p:nvSpPr>
        <p:spPr/>
        <p:txBody>
          <a:bodyPr vert="horz" lIns="91440" tIns="45720" rIns="91440" bIns="45720" rtlCol="0">
            <a:normAutofit lnSpcReduction="10000"/>
          </a:bodyPr>
          <a:lstStyle/>
          <a:p>
            <a:pPr marL="342900" indent="-342900">
              <a:buFont typeface="+mj-lt"/>
              <a:buAutoNum type="arabicPeriod"/>
            </a:pPr>
            <a:r>
              <a:rPr lang="en-US" sz="1700" dirty="0">
                <a:solidFill>
                  <a:srgbClr val="000000"/>
                </a:solidFill>
                <a:latin typeface="WordVisi_MSFontService"/>
              </a:rPr>
              <a:t>Number and percentage of consumers, ages 16-64 with earned income.</a:t>
            </a:r>
          </a:p>
          <a:p>
            <a:pPr marL="342900" indent="-342900">
              <a:buFont typeface="+mj-lt"/>
              <a:buAutoNum type="arabicPeriod"/>
            </a:pPr>
            <a:r>
              <a:rPr lang="en-US" sz="1700" dirty="0">
                <a:solidFill>
                  <a:srgbClr val="000000"/>
                </a:solidFill>
                <a:latin typeface="WordVisi_MSFontService"/>
              </a:rPr>
              <a:t>Average annual wages for consumers ages 16-64.</a:t>
            </a:r>
          </a:p>
          <a:p>
            <a:pPr marL="342900" indent="-342900">
              <a:buFont typeface="+mj-lt"/>
              <a:buAutoNum type="arabicPeriod"/>
            </a:pPr>
            <a:r>
              <a:rPr lang="en-US" sz="1700" dirty="0">
                <a:solidFill>
                  <a:srgbClr val="000000"/>
                </a:solidFill>
                <a:latin typeface="WordVisi_MSFontService"/>
              </a:rPr>
              <a:t>Annual earnings of consumers ages 16-64 compared to people with all disabilities in CA.</a:t>
            </a:r>
          </a:p>
          <a:p>
            <a:pPr marL="342900" indent="-342900">
              <a:buFont typeface="+mj-lt"/>
              <a:buAutoNum type="arabicPeriod"/>
            </a:pPr>
            <a:r>
              <a:rPr lang="en-US" sz="1700" dirty="0">
                <a:solidFill>
                  <a:srgbClr val="000000"/>
                </a:solidFill>
                <a:latin typeface="WordVisi_MSFontService"/>
              </a:rPr>
              <a:t>Number of adults who were placed in competitive, integrated employment following participation in a Paid Internship Program. </a:t>
            </a:r>
          </a:p>
          <a:p>
            <a:pPr marL="342900" indent="-342900">
              <a:buFont typeface="+mj-lt"/>
              <a:buAutoNum type="arabicPeriod"/>
            </a:pPr>
            <a:r>
              <a:rPr lang="en-US" sz="1700" dirty="0">
                <a:solidFill>
                  <a:srgbClr val="000000"/>
                </a:solidFill>
                <a:latin typeface="WordVisi_MSFontService"/>
              </a:rPr>
              <a:t>Percentage of adults who were placed in competitive, integrated employment following participation in a Paid Internship Program. </a:t>
            </a:r>
          </a:p>
          <a:p>
            <a:pPr marL="342900" indent="-342900">
              <a:buFont typeface="+mj-lt"/>
              <a:buAutoNum type="arabicPeriod"/>
            </a:pPr>
            <a:r>
              <a:rPr lang="en-US" sz="1700" dirty="0">
                <a:solidFill>
                  <a:srgbClr val="000000"/>
                </a:solidFill>
                <a:latin typeface="WordVisi_MSFontService"/>
              </a:rPr>
              <a:t>Average hourly or salaried wages and hours worked per week for adults who participated in a Paid Internship Program during the prior fiscal year. </a:t>
            </a:r>
          </a:p>
          <a:p>
            <a:pPr marL="342900" indent="-342900">
              <a:buFont typeface="+mj-lt"/>
              <a:buAutoNum type="arabicPeriod"/>
            </a:pPr>
            <a:r>
              <a:rPr lang="en-US" sz="1700" dirty="0">
                <a:solidFill>
                  <a:srgbClr val="000000"/>
                </a:solidFill>
                <a:latin typeface="WordVisi_MSFontService"/>
              </a:rPr>
              <a:t>Average wages and hours worked for adults engaged in competitive, integrated employment, on behalf of whom Incentive payments have been made. </a:t>
            </a:r>
          </a:p>
          <a:p>
            <a:pPr marL="342900" indent="-342900">
              <a:buFont typeface="+mj-lt"/>
              <a:buAutoNum type="arabicPeriod"/>
            </a:pPr>
            <a:r>
              <a:rPr lang="en-US" sz="1700" dirty="0">
                <a:solidFill>
                  <a:srgbClr val="000000"/>
                </a:solidFill>
                <a:latin typeface="WordVisi_MSFontService"/>
              </a:rPr>
              <a:t>Total number of $1000, $1250 and $1500 incentive payments made for the fiscal year.</a:t>
            </a:r>
          </a:p>
          <a:p>
            <a:pPr marL="342900" indent="-342900">
              <a:buFont typeface="+mj-lt"/>
              <a:buAutoNum type="arabicPeriod"/>
            </a:pPr>
            <a:r>
              <a:rPr lang="en-US" sz="1700" dirty="0">
                <a:solidFill>
                  <a:srgbClr val="000000"/>
                </a:solidFill>
                <a:latin typeface="WordVisi_MSFontService"/>
              </a:rPr>
              <a:t>Percentage of adults who reported having Competitive Integrated Employment as a goal in his/her IPP.</a:t>
            </a:r>
          </a:p>
          <a:p>
            <a:endParaRPr lang="en-US" sz="1700" dirty="0">
              <a:solidFill>
                <a:srgbClr val="000000"/>
              </a:solidFill>
              <a:latin typeface="WordVisi_MSFontService"/>
            </a:endParaRPr>
          </a:p>
          <a:p>
            <a:endParaRPr lang="en-US" sz="1700" dirty="0">
              <a:solidFill>
                <a:srgbClr val="000000"/>
              </a:solidFill>
              <a:latin typeface="WordVisi_MSFontService"/>
            </a:endParaRPr>
          </a:p>
          <a:p>
            <a:endParaRPr lang="en-US" sz="1700" dirty="0">
              <a:solidFill>
                <a:srgbClr val="000000"/>
              </a:solidFill>
              <a:latin typeface="WordVisi_MSFontService"/>
            </a:endParaRPr>
          </a:p>
          <a:p>
            <a:endParaRPr lang="en-US" sz="1700" dirty="0">
              <a:solidFill>
                <a:srgbClr val="000000"/>
              </a:solidFill>
              <a:latin typeface="WordVisi_MSFontService"/>
            </a:endParaRPr>
          </a:p>
          <a:p>
            <a:endParaRPr lang="en-US" sz="1700" dirty="0">
              <a:solidFill>
                <a:srgbClr val="000000"/>
              </a:solidFill>
              <a:latin typeface="WordVisi_MSFontService"/>
            </a:endParaRPr>
          </a:p>
          <a:p>
            <a:endParaRPr lang="en-US" sz="1700" dirty="0">
              <a:solidFill>
                <a:srgbClr val="000000"/>
              </a:solidFill>
              <a:latin typeface="WordVisi_MSFontService"/>
            </a:endParaRPr>
          </a:p>
        </p:txBody>
      </p:sp>
      <p:pic>
        <p:nvPicPr>
          <p:cNvPr id="5" name="Recorded Sound">
            <a:hlinkClick r:id="" action="ppaction://media"/>
            <a:extLst>
              <a:ext uri="{FF2B5EF4-FFF2-40B4-BE49-F238E27FC236}">
                <a16:creationId xmlns:a16="http://schemas.microsoft.com/office/drawing/2014/main" id="{5BC5FF14-4115-4D6D-97D1-407004C0B6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299747"/>
      </p:ext>
    </p:extLst>
  </p:cSld>
  <p:clrMapOvr>
    <a:masterClrMapping/>
  </p:clrMapOvr>
  <mc:AlternateContent xmlns:mc="http://schemas.openxmlformats.org/markup-compatibility/2006" xmlns:p14="http://schemas.microsoft.com/office/powerpoint/2010/main">
    <mc:Choice Requires="p14">
      <p:transition spd="slow" p14:dur="2000" advTm="90150"/>
    </mc:Choice>
    <mc:Fallback xmlns="">
      <p:transition spd="slow" advTm="9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7562-880C-4525-80A0-002C40342B1F}"/>
              </a:ext>
            </a:extLst>
          </p:cNvPr>
          <p:cNvSpPr>
            <a:spLocks noGrp="1"/>
          </p:cNvSpPr>
          <p:nvPr>
            <p:ph type="title"/>
          </p:nvPr>
        </p:nvSpPr>
        <p:spPr/>
        <p:txBody>
          <a:bodyPr>
            <a:normAutofit fontScale="90000"/>
          </a:bodyPr>
          <a:lstStyle/>
          <a:p>
            <a:r>
              <a:rPr lang="en-US" sz="4400" dirty="0">
                <a:solidFill>
                  <a:srgbClr val="000000"/>
                </a:solidFill>
                <a:latin typeface="WordVisi_MSFontService"/>
              </a:rPr>
              <a:t>Number and percentage of consumers, ages 16-64 with earned income.</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6414AEDC-E521-4B5E-A259-89B54F93AB3E}"/>
              </a:ext>
            </a:extLst>
          </p:cNvPr>
          <p:cNvSpPr>
            <a:spLocks noGrp="1"/>
          </p:cNvSpPr>
          <p:nvPr>
            <p:ph idx="1"/>
          </p:nvPr>
        </p:nvSpPr>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Utilize Employment Development Department (EDD) data provided by DDS.</a:t>
            </a:r>
            <a:r>
              <a:rPr lang="en-US" sz="1800" b="0" i="0" dirty="0">
                <a:solidFill>
                  <a:srgbClr val="FF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Review changes in number and percentage of consumers ages 16-64 with earned income as reported to EDD.   </a:t>
            </a:r>
          </a:p>
          <a:p>
            <a:pPr algn="l" rtl="0" fontAlgn="base">
              <a:buFont typeface="+mj-lt"/>
              <a:buAutoNum type="arabicPeriod" startAt="2"/>
            </a:pPr>
            <a:r>
              <a:rPr lang="en-US" sz="1800" b="0" i="0" dirty="0">
                <a:solidFill>
                  <a:srgbClr val="000000"/>
                </a:solidFill>
                <a:effectLst/>
                <a:latin typeface="Calibri" panose="020F0502020204030204" pitchFamily="34" charset="0"/>
              </a:rPr>
              <a:t>Continue to collaborate with EDD, DOE, </a:t>
            </a:r>
            <a:r>
              <a:rPr lang="en-US" sz="1800" b="0" i="0" dirty="0" err="1">
                <a:solidFill>
                  <a:srgbClr val="000000"/>
                </a:solidFill>
                <a:effectLst/>
                <a:latin typeface="Calibri" panose="020F0502020204030204" pitchFamily="34" charset="0"/>
              </a:rPr>
              <a:t>WorkNet</a:t>
            </a:r>
            <a:r>
              <a:rPr lang="en-US" sz="1800" b="0" i="0" dirty="0">
                <a:solidFill>
                  <a:srgbClr val="000000"/>
                </a:solidFill>
                <a:effectLst/>
                <a:latin typeface="Calibri" panose="020F0502020204030204" pitchFamily="34" charset="0"/>
              </a:rPr>
              <a:t>, and DOR through our Local Partnership Agreements</a:t>
            </a:r>
            <a:r>
              <a:rPr lang="en-US" sz="1800" b="1" i="0"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 </a:t>
            </a:r>
          </a:p>
          <a:p>
            <a:pPr algn="l" rtl="0" fontAlgn="base">
              <a:buFont typeface="+mj-lt"/>
              <a:buAutoNum type="arabicPeriod" startAt="3"/>
            </a:pPr>
            <a:r>
              <a:rPr lang="en-US" sz="1800" b="0" i="0" dirty="0">
                <a:solidFill>
                  <a:srgbClr val="000000"/>
                </a:solidFill>
                <a:effectLst/>
                <a:latin typeface="Calibri" panose="020F0502020204030204" pitchFamily="34" charset="0"/>
              </a:rPr>
              <a:t>Finalize and implement strategy to transition WAPs to viable employment skills training programs with CIE goals. </a:t>
            </a:r>
          </a:p>
          <a:p>
            <a:endParaRPr lang="en-US" dirty="0"/>
          </a:p>
        </p:txBody>
      </p:sp>
      <p:pic>
        <p:nvPicPr>
          <p:cNvPr id="5" name="Recorded Sound">
            <a:hlinkClick r:id="" action="ppaction://media"/>
            <a:extLst>
              <a:ext uri="{FF2B5EF4-FFF2-40B4-BE49-F238E27FC236}">
                <a16:creationId xmlns:a16="http://schemas.microsoft.com/office/drawing/2014/main" id="{FAD9B7F6-77B2-4530-89B2-260EFF87A7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53984865"/>
      </p:ext>
    </p:extLst>
  </p:cSld>
  <p:clrMapOvr>
    <a:masterClrMapping/>
  </p:clrMapOvr>
  <mc:AlternateContent xmlns:mc="http://schemas.openxmlformats.org/markup-compatibility/2006" xmlns:p14="http://schemas.microsoft.com/office/powerpoint/2010/main">
    <mc:Choice Requires="p14">
      <p:transition spd="slow" p14:dur="2000" advTm="40396"/>
    </mc:Choice>
    <mc:Fallback xmlns="">
      <p:transition spd="slow" advTm="4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DBDD-8CC6-419A-B933-1D6AB3B4A0ED}"/>
              </a:ext>
            </a:extLst>
          </p:cNvPr>
          <p:cNvSpPr>
            <a:spLocks noGrp="1"/>
          </p:cNvSpPr>
          <p:nvPr>
            <p:ph type="title"/>
          </p:nvPr>
        </p:nvSpPr>
        <p:spPr/>
        <p:txBody>
          <a:bodyPr>
            <a:normAutofit/>
          </a:bodyPr>
          <a:lstStyle/>
          <a:p>
            <a:r>
              <a:rPr lang="en-US" sz="4400" dirty="0">
                <a:solidFill>
                  <a:srgbClr val="000000"/>
                </a:solidFill>
                <a:latin typeface="WordVisi_MSFontService"/>
              </a:rPr>
              <a:t>Average annual wages for consumers ages 16-64.</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1B0DCBC9-1446-4192-973D-5D8B17D1B4CB}"/>
              </a:ext>
            </a:extLst>
          </p:cNvPr>
          <p:cNvSpPr>
            <a:spLocks noGrp="1"/>
          </p:cNvSpPr>
          <p:nvPr>
            <p:ph idx="1"/>
          </p:nvPr>
        </p:nvSpPr>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EDD data,</a:t>
            </a:r>
            <a:r>
              <a:rPr lang="en-US" sz="1800" b="0" i="0" dirty="0">
                <a:solidFill>
                  <a:srgbClr val="FF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provided by DDS, and VMRC data to review/analyze --average annual wages as reported to EDD for consumers ages 16-64. </a:t>
            </a:r>
          </a:p>
          <a:p>
            <a:pPr algn="l" rtl="0" fontAlgn="base">
              <a:buFont typeface="+mj-lt"/>
              <a:buAutoNum type="arabicPeriod" startAt="2"/>
            </a:pPr>
            <a:r>
              <a:rPr lang="en-US" sz="1800" b="0" i="0" dirty="0">
                <a:solidFill>
                  <a:srgbClr val="000000"/>
                </a:solidFill>
                <a:effectLst/>
                <a:latin typeface="Calibri" panose="020F0502020204030204" pitchFamily="34" charset="0"/>
              </a:rPr>
              <a:t>Continue to collaborate with EDD, DOE, </a:t>
            </a:r>
            <a:r>
              <a:rPr lang="en-US" sz="1800" b="0" i="0" dirty="0" err="1">
                <a:solidFill>
                  <a:srgbClr val="000000"/>
                </a:solidFill>
                <a:effectLst/>
                <a:latin typeface="Calibri" panose="020F0502020204030204" pitchFamily="34" charset="0"/>
              </a:rPr>
              <a:t>WorkNet</a:t>
            </a:r>
            <a:r>
              <a:rPr lang="en-US" sz="1800" b="0" i="0" dirty="0">
                <a:solidFill>
                  <a:srgbClr val="000000"/>
                </a:solidFill>
                <a:effectLst/>
                <a:latin typeface="Calibri" panose="020F0502020204030204" pitchFamily="34" charset="0"/>
              </a:rPr>
              <a:t>, and DOR through our Local Partnership Agreements. </a:t>
            </a:r>
          </a:p>
          <a:p>
            <a:endParaRPr lang="en-US" dirty="0"/>
          </a:p>
        </p:txBody>
      </p:sp>
      <p:pic>
        <p:nvPicPr>
          <p:cNvPr id="5" name="Recorded Sound">
            <a:hlinkClick r:id="" action="ppaction://media"/>
            <a:extLst>
              <a:ext uri="{FF2B5EF4-FFF2-40B4-BE49-F238E27FC236}">
                <a16:creationId xmlns:a16="http://schemas.microsoft.com/office/drawing/2014/main" id="{C25B9833-5710-4DC5-B718-B35501482E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7941004"/>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8FB2-28A8-464A-BED2-DB33DAF65AD7}"/>
              </a:ext>
            </a:extLst>
          </p:cNvPr>
          <p:cNvSpPr>
            <a:spLocks noGrp="1"/>
          </p:cNvSpPr>
          <p:nvPr>
            <p:ph type="title"/>
          </p:nvPr>
        </p:nvSpPr>
        <p:spPr/>
        <p:txBody>
          <a:bodyPr/>
          <a:lstStyle/>
          <a:p>
            <a:r>
              <a:rPr lang="en-US" dirty="0"/>
              <a:t>Public Comments: Increase Average Annual Wages</a:t>
            </a:r>
          </a:p>
        </p:txBody>
      </p:sp>
      <p:sp>
        <p:nvSpPr>
          <p:cNvPr id="3" name="Content Placeholder 2">
            <a:extLst>
              <a:ext uri="{FF2B5EF4-FFF2-40B4-BE49-F238E27FC236}">
                <a16:creationId xmlns:a16="http://schemas.microsoft.com/office/drawing/2014/main" id="{B79772BA-CE94-4F78-AC18-98AC10EA6C0E}"/>
              </a:ext>
            </a:extLst>
          </p:cNvPr>
          <p:cNvSpPr>
            <a:spLocks noGrp="1"/>
          </p:cNvSpPr>
          <p:nvPr>
            <p:ph idx="1"/>
          </p:nvPr>
        </p:nvSpPr>
        <p:spPr/>
        <p:txBody>
          <a:bodyPr numCol="2">
            <a:normAutofit fontScale="70000" lnSpcReduction="20000"/>
          </a:bodyPr>
          <a:lstStyle/>
          <a:p>
            <a:r>
              <a:rPr lang="en-US" dirty="0"/>
              <a:t>Strategic planning to line up with labor market</a:t>
            </a:r>
          </a:p>
          <a:p>
            <a:r>
              <a:rPr lang="en-US" dirty="0"/>
              <a:t>continue to foster alliances with community partners willing to employ consumers. Consider the development of grant programs that would give community partners an incentive to employ consumers</a:t>
            </a:r>
          </a:p>
          <a:p>
            <a:r>
              <a:rPr lang="en-US" dirty="0"/>
              <a:t>Minimum wage is a must.  Find more businesses willing to hire small crews instead of relying on one-to-one job coaching</a:t>
            </a:r>
          </a:p>
          <a:p>
            <a:r>
              <a:rPr lang="en-US" dirty="0"/>
              <a:t>Work on building relationships with businesses to hire clients if capable of  working a job daily. </a:t>
            </a:r>
          </a:p>
          <a:p>
            <a:r>
              <a:rPr lang="en-US" dirty="0"/>
              <a:t>Provide necessary job training to consumers</a:t>
            </a:r>
          </a:p>
          <a:p>
            <a:r>
              <a:rPr lang="en-US" dirty="0"/>
              <a:t>Perhaps the Service Coordinator could check in monthly with an employed consumer to make sure they are being offered hours at work and receiving their paychecks on time, for the correct numbers they worked. This would help them screen for appropriateness of another service to work with the employer and advocate for the consumer if needed. More education for Service Coordinators regarding these types of services as well. Additional job fairs hosted by the Regional Center so consumers can learn about various opportunities and make it easier for them too apply.</a:t>
            </a:r>
          </a:p>
          <a:p>
            <a:r>
              <a:rPr lang="en-US" dirty="0"/>
              <a:t>If they just have a part-time job at live in a facility or with family I don’t think this is a very big issue but obviously if they’re living on their own trying to establish a life of their own this would definitely be a bigger challenge that needs to be addressed</a:t>
            </a:r>
          </a:p>
          <a:p>
            <a:r>
              <a:rPr lang="en-US" dirty="0"/>
              <a:t>First and foremost, VMRC and DDS must realize that REAL employment is not a desire for a higher percentage of individuals that can qualify and perform REAL jobs.  All consumers who are performing REAL meaningful work should get paid the appropriate wage that any other individual without disabilities could perform.  The way the system has gone about "pushing" employment has been a priority rather than trying to meet the REAL needs of individuals.</a:t>
            </a:r>
          </a:p>
          <a:p>
            <a:r>
              <a:rPr lang="en-US" dirty="0"/>
              <a:t>I don't see how VMRC could do anything about this.</a:t>
            </a:r>
          </a:p>
          <a:p>
            <a:r>
              <a:rPr lang="en-US" dirty="0"/>
              <a:t>Offer higher pay amounts or  provide better incentives.</a:t>
            </a:r>
          </a:p>
        </p:txBody>
      </p:sp>
      <p:pic>
        <p:nvPicPr>
          <p:cNvPr id="5" name="Recorded Sound">
            <a:hlinkClick r:id="" action="ppaction://media"/>
            <a:extLst>
              <a:ext uri="{FF2B5EF4-FFF2-40B4-BE49-F238E27FC236}">
                <a16:creationId xmlns:a16="http://schemas.microsoft.com/office/drawing/2014/main" id="{ABD483F8-D186-45A4-A4A0-6120212FE8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341143"/>
      </p:ext>
    </p:extLst>
  </p:cSld>
  <p:clrMapOvr>
    <a:masterClrMapping/>
  </p:clrMapOvr>
  <mc:AlternateContent xmlns:mc="http://schemas.openxmlformats.org/markup-compatibility/2006" xmlns:p14="http://schemas.microsoft.com/office/powerpoint/2010/main">
    <mc:Choice Requires="p14">
      <p:transition spd="slow" p14:dur="2000" advTm="159043"/>
    </mc:Choice>
    <mc:Fallback xmlns="">
      <p:transition spd="slow" advTm="15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B658-F197-4CF2-A36C-D5F03001410A}"/>
              </a:ext>
            </a:extLst>
          </p:cNvPr>
          <p:cNvSpPr>
            <a:spLocks noGrp="1"/>
          </p:cNvSpPr>
          <p:nvPr>
            <p:ph type="title"/>
          </p:nvPr>
        </p:nvSpPr>
        <p:spPr/>
        <p:txBody>
          <a:bodyPr>
            <a:normAutofit fontScale="90000"/>
          </a:bodyPr>
          <a:lstStyle/>
          <a:p>
            <a:r>
              <a:rPr lang="en-US" sz="4400" dirty="0">
                <a:solidFill>
                  <a:srgbClr val="000000"/>
                </a:solidFill>
                <a:latin typeface="WordVisi_MSFontService"/>
              </a:rPr>
              <a:t>Annual earnings of consumers ages 16-64 compared to people with all disabilities in CA.</a:t>
            </a:r>
            <a:endParaRPr lang="en-US" dirty="0"/>
          </a:p>
        </p:txBody>
      </p:sp>
      <p:sp>
        <p:nvSpPr>
          <p:cNvPr id="3" name="Content Placeholder 2">
            <a:extLst>
              <a:ext uri="{FF2B5EF4-FFF2-40B4-BE49-F238E27FC236}">
                <a16:creationId xmlns:a16="http://schemas.microsoft.com/office/drawing/2014/main" id="{90C00574-A965-46E6-994A-53C680F61E4C}"/>
              </a:ext>
            </a:extLst>
          </p:cNvPr>
          <p:cNvSpPr>
            <a:spLocks noGrp="1"/>
          </p:cNvSpPr>
          <p:nvPr>
            <p:ph idx="1"/>
          </p:nvPr>
        </p:nvSpPr>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Utilize EDD data provided by DDS to analyze consumer wage data compared to people with all disabilities as reported to EDD.   </a:t>
            </a:r>
          </a:p>
          <a:p>
            <a:pPr algn="l" rtl="0" fontAlgn="base">
              <a:buFont typeface="+mj-lt"/>
              <a:buAutoNum type="arabicPeriod" startAt="2"/>
            </a:pPr>
            <a:r>
              <a:rPr lang="en-US" sz="1800" b="0" i="0" dirty="0">
                <a:solidFill>
                  <a:srgbClr val="000000"/>
                </a:solidFill>
                <a:effectLst/>
                <a:latin typeface="Calibri" panose="020F0502020204030204" pitchFamily="34" charset="0"/>
              </a:rPr>
              <a:t>Continue to collaborate with EDD and DOR through our Local Partnership Agreements</a:t>
            </a:r>
            <a:r>
              <a:rPr lang="en-US" sz="1800" b="1" i="0" dirty="0">
                <a:solidFill>
                  <a:srgbClr val="000000"/>
                </a:solidFill>
                <a:effectLst/>
                <a:latin typeface="Calibri" panose="020F0502020204030204" pitchFamily="34" charset="0"/>
              </a:rPr>
              <a:t>. </a:t>
            </a:r>
            <a:endParaRPr lang="en-US" sz="1800" b="0" i="0" dirty="0">
              <a:solidFill>
                <a:srgbClr val="000000"/>
              </a:solidFill>
              <a:effectLst/>
              <a:latin typeface="Calibri" panose="020F0502020204030204" pitchFamily="34" charset="0"/>
            </a:endParaRPr>
          </a:p>
          <a:p>
            <a:endParaRPr lang="en-US" dirty="0"/>
          </a:p>
        </p:txBody>
      </p:sp>
      <p:pic>
        <p:nvPicPr>
          <p:cNvPr id="5" name="Recorded Sound">
            <a:hlinkClick r:id="" action="ppaction://media"/>
            <a:extLst>
              <a:ext uri="{FF2B5EF4-FFF2-40B4-BE49-F238E27FC236}">
                <a16:creationId xmlns:a16="http://schemas.microsoft.com/office/drawing/2014/main" id="{328F39DC-B7F4-4F4C-9018-1FF3AC8270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68983696"/>
      </p:ext>
    </p:extLst>
  </p:cSld>
  <p:clrMapOvr>
    <a:masterClrMapping/>
  </p:clrMapOvr>
  <mc:AlternateContent xmlns:mc="http://schemas.openxmlformats.org/markup-compatibility/2006" xmlns:p14="http://schemas.microsoft.com/office/powerpoint/2010/main">
    <mc:Choice Requires="p14">
      <p:transition spd="slow" p14:dur="2000" advTm="21093"/>
    </mc:Choice>
    <mc:Fallback xmlns="">
      <p:transition spd="slow" advTm="2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4680-B8F2-4E05-B1F4-36453AFFF9F8}"/>
              </a:ext>
            </a:extLst>
          </p:cNvPr>
          <p:cNvSpPr>
            <a:spLocks noGrp="1"/>
          </p:cNvSpPr>
          <p:nvPr>
            <p:ph type="title"/>
          </p:nvPr>
        </p:nvSpPr>
        <p:spPr/>
        <p:txBody>
          <a:bodyPr>
            <a:normAutofit/>
          </a:bodyPr>
          <a:lstStyle/>
          <a:p>
            <a:r>
              <a:rPr lang="en-US" dirty="0"/>
              <a:t>Public Comments: </a:t>
            </a:r>
            <a:r>
              <a:rPr lang="en-US" sz="4400" dirty="0">
                <a:solidFill>
                  <a:srgbClr val="000000"/>
                </a:solidFill>
              </a:rPr>
              <a:t>Annual earnings of consumers ages 16-64</a:t>
            </a:r>
            <a:r>
              <a:rPr lang="en-US" dirty="0"/>
              <a:t> </a:t>
            </a:r>
          </a:p>
        </p:txBody>
      </p:sp>
      <p:sp>
        <p:nvSpPr>
          <p:cNvPr id="3" name="Content Placeholder 2">
            <a:extLst>
              <a:ext uri="{FF2B5EF4-FFF2-40B4-BE49-F238E27FC236}">
                <a16:creationId xmlns:a16="http://schemas.microsoft.com/office/drawing/2014/main" id="{E653D9D7-963C-4D4F-82FD-199F52F9E2F8}"/>
              </a:ext>
            </a:extLst>
          </p:cNvPr>
          <p:cNvSpPr>
            <a:spLocks noGrp="1"/>
          </p:cNvSpPr>
          <p:nvPr>
            <p:ph idx="1"/>
          </p:nvPr>
        </p:nvSpPr>
        <p:spPr/>
        <p:txBody>
          <a:bodyPr>
            <a:normAutofit fontScale="77500" lnSpcReduction="20000"/>
          </a:bodyPr>
          <a:lstStyle/>
          <a:p>
            <a:r>
              <a:rPr lang="en-US" dirty="0"/>
              <a:t>Unsure</a:t>
            </a:r>
          </a:p>
          <a:p>
            <a:r>
              <a:rPr lang="en-US" dirty="0"/>
              <a:t>This would most likely take political action to ensure equity.  A grant type system may be able to be set up to supplement the earnings of these consumers</a:t>
            </a:r>
          </a:p>
          <a:p>
            <a:r>
              <a:rPr lang="en-US" dirty="0"/>
              <a:t>Find more businesses willing to hire small crews instead of relying on one-to-one job coaching</a:t>
            </a:r>
          </a:p>
          <a:p>
            <a:r>
              <a:rPr lang="en-US" dirty="0"/>
              <a:t>Tax credits exist, but small business people do not know how to apply for it. Train and educate the business community on advantages of hiring disabled clients able to work. </a:t>
            </a:r>
          </a:p>
          <a:p>
            <a:r>
              <a:rPr lang="en-US" dirty="0"/>
              <a:t>Build up their capacity by providing necessary job training.</a:t>
            </a:r>
          </a:p>
          <a:p>
            <a:r>
              <a:rPr lang="en-US" dirty="0"/>
              <a:t>Perhaps the Service Coordinator could check in monthly with an employed consumer to make sure they are being offered hours at work and receiving their paychecks on time, for the correct numbers they worked. This would help them screen for appropriateness of another service to work with the employer and advocate for the consumer if needed. More education for Service Coordinators regarding these types of services as well. Additional job fairs hosted by the Regional Center so consumers can learn about various opportunities and make it easier for them too apply.</a:t>
            </a:r>
          </a:p>
          <a:p>
            <a:r>
              <a:rPr lang="en-US" dirty="0"/>
              <a:t>I don’t think this is a tremendous issue at this time</a:t>
            </a:r>
          </a:p>
          <a:p>
            <a:r>
              <a:rPr lang="en-US" dirty="0"/>
              <a:t>qualify them for REAL work</a:t>
            </a:r>
          </a:p>
          <a:p>
            <a:r>
              <a:rPr lang="en-US" dirty="0"/>
              <a:t>I don't see how VMRC could do anything about this.</a:t>
            </a:r>
          </a:p>
          <a:p>
            <a:r>
              <a:rPr lang="en-US" dirty="0"/>
              <a:t>unknown</a:t>
            </a:r>
          </a:p>
        </p:txBody>
      </p:sp>
      <p:pic>
        <p:nvPicPr>
          <p:cNvPr id="5" name="Recorded Sound">
            <a:hlinkClick r:id="" action="ppaction://media"/>
            <a:extLst>
              <a:ext uri="{FF2B5EF4-FFF2-40B4-BE49-F238E27FC236}">
                <a16:creationId xmlns:a16="http://schemas.microsoft.com/office/drawing/2014/main" id="{AAB84930-D1FF-41FD-80E5-8AD3E0A2E5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6740022"/>
      </p:ext>
    </p:extLst>
  </p:cSld>
  <p:clrMapOvr>
    <a:masterClrMapping/>
  </p:clrMapOvr>
  <mc:AlternateContent xmlns:mc="http://schemas.openxmlformats.org/markup-compatibility/2006" xmlns:p14="http://schemas.microsoft.com/office/powerpoint/2010/main">
    <mc:Choice Requires="p14">
      <p:transition spd="slow" p14:dur="2000" advTm="101945"/>
    </mc:Choice>
    <mc:Fallback xmlns="">
      <p:transition spd="slow" advTm="10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7CE0-9466-4103-8A58-83B4F82F651D}"/>
              </a:ext>
            </a:extLst>
          </p:cNvPr>
          <p:cNvSpPr>
            <a:spLocks noGrp="1"/>
          </p:cNvSpPr>
          <p:nvPr>
            <p:ph type="title"/>
          </p:nvPr>
        </p:nvSpPr>
        <p:spPr/>
        <p:txBody>
          <a:bodyPr>
            <a:normAutofit/>
          </a:bodyPr>
          <a:lstStyle/>
          <a:p>
            <a:r>
              <a:rPr lang="en-US" sz="4400" b="0" i="0" dirty="0">
                <a:solidFill>
                  <a:srgbClr val="000000"/>
                </a:solidFill>
                <a:effectLst/>
                <a:latin typeface="WordVisi_MSFontService"/>
              </a:rPr>
              <a:t>Number and percent of RC caseload in DC </a:t>
            </a:r>
            <a:endParaRPr lang="en-US" dirty="0"/>
          </a:p>
        </p:txBody>
      </p:sp>
      <p:sp>
        <p:nvSpPr>
          <p:cNvPr id="3" name="Content Placeholder 2">
            <a:extLst>
              <a:ext uri="{FF2B5EF4-FFF2-40B4-BE49-F238E27FC236}">
                <a16:creationId xmlns:a16="http://schemas.microsoft.com/office/drawing/2014/main" id="{77419BF4-5239-428A-AFAA-25FF60F2153B}"/>
              </a:ext>
            </a:extLst>
          </p:cNvPr>
          <p:cNvSpPr>
            <a:spLocks noGrp="1"/>
          </p:cNvSpPr>
          <p:nvPr>
            <p:ph idx="1"/>
          </p:nvPr>
        </p:nvSpPr>
        <p:spPr/>
        <p:txBody>
          <a:bodyPr numCol="3">
            <a:normAutofit/>
          </a:bodyPr>
          <a:lstStyle/>
          <a:p>
            <a:pPr algn="l" rtl="0" fontAlgn="base">
              <a:buFont typeface="+mj-lt"/>
              <a:buAutoNum type="arabicPeriod"/>
            </a:pPr>
            <a:r>
              <a:rPr lang="en-US" sz="1800" b="0" i="0" dirty="0">
                <a:solidFill>
                  <a:srgbClr val="000000"/>
                </a:solidFill>
                <a:effectLst/>
                <a:latin typeface="Calibri" panose="020F0502020204030204" pitchFamily="34" charset="0"/>
              </a:rPr>
              <a:t>“Paulson Community”</a:t>
            </a:r>
          </a:p>
          <a:p>
            <a:pPr algn="l" rtl="0" fontAlgn="base">
              <a:buFont typeface="+mj-lt"/>
              <a:buAutoNum type="arabicPeriod"/>
            </a:pPr>
            <a:r>
              <a:rPr lang="en-US" sz="1800" dirty="0">
                <a:solidFill>
                  <a:srgbClr val="000000"/>
                </a:solidFill>
                <a:latin typeface="Calibri" panose="020F0502020204030204" pitchFamily="34" charset="0"/>
              </a:rPr>
              <a:t>Off-Site for “</a:t>
            </a:r>
            <a:r>
              <a:rPr lang="en-US" sz="1800" b="0" i="0" dirty="0">
                <a:solidFill>
                  <a:srgbClr val="000000"/>
                </a:solidFill>
                <a:effectLst/>
                <a:latin typeface="Calibri" panose="020F0502020204030204" pitchFamily="34" charset="0"/>
              </a:rPr>
              <a:t>Paulson Community”.  </a:t>
            </a:r>
          </a:p>
          <a:p>
            <a:pPr algn="l" rtl="0" fontAlgn="base">
              <a:buFont typeface="+mj-lt"/>
              <a:buAutoNum type="arabicPeriod" startAt="3"/>
            </a:pPr>
            <a:r>
              <a:rPr lang="en-US" sz="1800" b="0" i="0" dirty="0">
                <a:solidFill>
                  <a:srgbClr val="000000"/>
                </a:solidFill>
                <a:effectLst/>
                <a:latin typeface="Calibri" panose="020F0502020204030204" pitchFamily="34" charset="0"/>
              </a:rPr>
              <a:t>Ongoing CPP meetings</a:t>
            </a:r>
          </a:p>
          <a:p>
            <a:pPr algn="l" rtl="0" fontAlgn="base">
              <a:buFont typeface="+mj-lt"/>
              <a:buAutoNum type="arabicPeriod" startAt="4"/>
            </a:pPr>
            <a:r>
              <a:rPr lang="en-US" sz="1800" b="0" i="0" dirty="0">
                <a:solidFill>
                  <a:srgbClr val="000000"/>
                </a:solidFill>
                <a:effectLst/>
                <a:latin typeface="Calibri" panose="020F0502020204030204" pitchFamily="34" charset="0"/>
              </a:rPr>
              <a:t>Maintain After-Hours Response System services </a:t>
            </a:r>
          </a:p>
          <a:p>
            <a:pPr algn="l" rtl="0" fontAlgn="base">
              <a:buFont typeface="+mj-lt"/>
              <a:buAutoNum type="arabicPeriod" startAt="4"/>
            </a:pPr>
            <a:r>
              <a:rPr lang="en-US" sz="1800" b="0" i="0" dirty="0">
                <a:solidFill>
                  <a:srgbClr val="000000"/>
                </a:solidFill>
                <a:effectLst/>
                <a:latin typeface="Calibri" panose="020F0502020204030204" pitchFamily="34" charset="0"/>
              </a:rPr>
              <a:t>Increase collaboration with San Joaquin County Mental Health</a:t>
            </a:r>
          </a:p>
          <a:p>
            <a:pPr algn="l" rtl="0" fontAlgn="base">
              <a:buFont typeface="+mj-lt"/>
              <a:buAutoNum type="arabicPeriod" startAt="6"/>
            </a:pPr>
            <a:r>
              <a:rPr lang="en-US" sz="1800" b="0" i="0" dirty="0">
                <a:solidFill>
                  <a:srgbClr val="000000"/>
                </a:solidFill>
                <a:effectLst/>
                <a:latin typeface="Calibri" panose="020F0502020204030204" pitchFamily="34" charset="0"/>
              </a:rPr>
              <a:t>Collaborate with Stanislaus Behavioral Health Recovery Services</a:t>
            </a:r>
          </a:p>
          <a:p>
            <a:pPr algn="l" rtl="0" fontAlgn="base">
              <a:buFont typeface="+mj-lt"/>
              <a:buAutoNum type="arabicPeriod" startAt="6"/>
            </a:pPr>
            <a:r>
              <a:rPr lang="en-US" sz="1800" b="0" i="0" dirty="0">
                <a:solidFill>
                  <a:srgbClr val="000000"/>
                </a:solidFill>
                <a:effectLst/>
                <a:latin typeface="Calibri" panose="020F0502020204030204" pitchFamily="34" charset="0"/>
              </a:rPr>
              <a:t>Legal Services Review Team</a:t>
            </a:r>
          </a:p>
          <a:p>
            <a:pPr algn="l" rtl="0" fontAlgn="base">
              <a:buFont typeface="+mj-lt"/>
              <a:buAutoNum type="arabicPeriod" startAt="9"/>
            </a:pPr>
            <a:r>
              <a:rPr lang="en-US" sz="1800" b="0" i="0" dirty="0">
                <a:solidFill>
                  <a:srgbClr val="000000"/>
                </a:solidFill>
                <a:effectLst/>
                <a:latin typeface="Calibri" panose="020F0502020204030204" pitchFamily="34" charset="0"/>
              </a:rPr>
              <a:t>Perform psychotropic medication reviews </a:t>
            </a:r>
          </a:p>
          <a:p>
            <a:pPr algn="l" rtl="0" fontAlgn="base">
              <a:buFont typeface="+mj-lt"/>
              <a:buAutoNum type="arabicPeriod" startAt="9"/>
            </a:pPr>
            <a:r>
              <a:rPr lang="en-US" sz="1800" b="0" i="0" dirty="0">
                <a:solidFill>
                  <a:srgbClr val="000000"/>
                </a:solidFill>
                <a:effectLst/>
                <a:latin typeface="Calibri" panose="020F0502020204030204" pitchFamily="34" charset="0"/>
              </a:rPr>
              <a:t>Collaborative work with local law enforcement </a:t>
            </a:r>
          </a:p>
          <a:p>
            <a:pPr algn="l" rtl="0" fontAlgn="base">
              <a:buFont typeface="+mj-lt"/>
              <a:buAutoNum type="arabicPeriod" startAt="11"/>
            </a:pPr>
            <a:r>
              <a:rPr lang="en-US" sz="1800" b="0" i="0" dirty="0">
                <a:solidFill>
                  <a:srgbClr val="000000"/>
                </a:solidFill>
                <a:effectLst/>
                <a:latin typeface="Calibri" panose="020F0502020204030204" pitchFamily="34" charset="0"/>
              </a:rPr>
              <a:t>START Services.  </a:t>
            </a:r>
            <a:endParaRPr lang="en-US" sz="1800" b="0" i="0" dirty="0">
              <a:solidFill>
                <a:srgbClr val="000000"/>
              </a:solidFill>
              <a:effectLst/>
              <a:latin typeface="Times New Roman" panose="02020603050405020304" pitchFamily="18" charset="0"/>
            </a:endParaRPr>
          </a:p>
          <a:p>
            <a:pPr algn="l" rtl="0" fontAlgn="base">
              <a:buFont typeface="+mj-lt"/>
              <a:buAutoNum type="arabicPeriod" startAt="12"/>
            </a:pPr>
            <a:r>
              <a:rPr lang="en-US" sz="1800" b="0" i="0" dirty="0">
                <a:solidFill>
                  <a:srgbClr val="000000"/>
                </a:solidFill>
                <a:effectLst/>
                <a:latin typeface="Calibri" panose="020F0502020204030204" pitchFamily="34" charset="0"/>
              </a:rPr>
              <a:t>Develop new residential facilities - adults with behavioral and emotional challenges. </a:t>
            </a:r>
          </a:p>
          <a:p>
            <a:pPr algn="l" rtl="0" fontAlgn="base">
              <a:buFont typeface="+mj-lt"/>
              <a:buAutoNum type="arabicPeriod" startAt="13"/>
            </a:pPr>
            <a:r>
              <a:rPr lang="en-US" sz="1800" b="0" i="0" dirty="0">
                <a:solidFill>
                  <a:srgbClr val="000000"/>
                </a:solidFill>
                <a:effectLst/>
                <a:latin typeface="Calibri" panose="020F0502020204030204" pitchFamily="34" charset="0"/>
              </a:rPr>
              <a:t>Develop more psychiatric services.  </a:t>
            </a:r>
          </a:p>
          <a:p>
            <a:pPr algn="l" rtl="0" fontAlgn="base">
              <a:buFont typeface="+mj-lt"/>
              <a:buAutoNum type="arabicPeriod" startAt="14"/>
            </a:pPr>
            <a:r>
              <a:rPr lang="en-US" sz="1800" b="0" i="0" dirty="0">
                <a:solidFill>
                  <a:srgbClr val="000000"/>
                </a:solidFill>
                <a:effectLst/>
                <a:latin typeface="Calibri" panose="020F0502020204030204" pitchFamily="34" charset="0"/>
              </a:rPr>
              <a:t>Provide training to Service Coordinators in maintaining “high risk” consumers </a:t>
            </a:r>
          </a:p>
          <a:p>
            <a:pPr algn="l" rtl="0" fontAlgn="base">
              <a:buFont typeface="+mj-lt"/>
              <a:buAutoNum type="arabicPeriod" startAt="14"/>
            </a:pPr>
            <a:r>
              <a:rPr lang="en-US" sz="1800" b="0" i="0" dirty="0">
                <a:solidFill>
                  <a:srgbClr val="000000"/>
                </a:solidFill>
                <a:effectLst/>
                <a:latin typeface="Calibri" panose="020F0502020204030204" pitchFamily="34" charset="0"/>
              </a:rPr>
              <a:t>Orientation provided to law enforcement/court.  </a:t>
            </a:r>
          </a:p>
          <a:p>
            <a:pPr algn="l" rtl="0" fontAlgn="base">
              <a:buFont typeface="+mj-lt"/>
              <a:buAutoNum type="arabicPeriod" startAt="16"/>
            </a:pPr>
            <a:r>
              <a:rPr lang="en-US" sz="1800" b="0" i="0" dirty="0">
                <a:solidFill>
                  <a:srgbClr val="000000"/>
                </a:solidFill>
                <a:effectLst/>
                <a:latin typeface="Calibri" panose="020F0502020204030204" pitchFamily="34" charset="0"/>
              </a:rPr>
              <a:t>Enhanced case management to consumers at highest risk for institutionalizations. </a:t>
            </a:r>
          </a:p>
          <a:p>
            <a:pPr algn="l" rtl="0" fontAlgn="base">
              <a:buFont typeface="+mj-lt"/>
              <a:buAutoNum type="arabicPeriod" startAt="17"/>
            </a:pPr>
            <a:r>
              <a:rPr lang="en-US" sz="1800" b="0" i="0" dirty="0">
                <a:solidFill>
                  <a:srgbClr val="000000"/>
                </a:solidFill>
                <a:effectLst/>
                <a:latin typeface="Calibri" panose="020F0502020204030204" pitchFamily="34" charset="0"/>
              </a:rPr>
              <a:t>Comprehensive Assessments for community placement readiness.  </a:t>
            </a:r>
          </a:p>
          <a:p>
            <a:pPr algn="l" rtl="0" fontAlgn="base">
              <a:buFont typeface="+mj-lt"/>
              <a:buAutoNum type="arabicPeriod" startAt="18"/>
            </a:pPr>
            <a:r>
              <a:rPr lang="en-US" sz="1800" b="0" i="0" dirty="0">
                <a:solidFill>
                  <a:srgbClr val="000000"/>
                </a:solidFill>
                <a:effectLst/>
                <a:latin typeface="Calibri" panose="020F0502020204030204" pitchFamily="34" charset="0"/>
              </a:rPr>
              <a:t>Reduce DC placements</a:t>
            </a:r>
            <a:endParaRPr lang="en-US" dirty="0"/>
          </a:p>
        </p:txBody>
      </p:sp>
      <p:pic>
        <p:nvPicPr>
          <p:cNvPr id="6" name="Recorded Sound">
            <a:hlinkClick r:id="" action="ppaction://media"/>
            <a:extLst>
              <a:ext uri="{FF2B5EF4-FFF2-40B4-BE49-F238E27FC236}">
                <a16:creationId xmlns:a16="http://schemas.microsoft.com/office/drawing/2014/main" id="{4883836C-AB98-4148-ABB1-6C4CE2FB9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3216636"/>
      </p:ext>
    </p:extLst>
  </p:cSld>
  <p:clrMapOvr>
    <a:masterClrMapping/>
  </p:clrMapOvr>
  <mc:AlternateContent xmlns:mc="http://schemas.openxmlformats.org/markup-compatibility/2006" xmlns:p14="http://schemas.microsoft.com/office/powerpoint/2010/main">
    <mc:Choice Requires="p14">
      <p:transition spd="slow" p14:dur="2000" advTm="291304"/>
    </mc:Choice>
    <mc:Fallback xmlns="">
      <p:transition spd="slow" advTm="29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7562-880C-4525-80A0-002C40342B1F}"/>
              </a:ext>
            </a:extLst>
          </p:cNvPr>
          <p:cNvSpPr>
            <a:spLocks noGrp="1"/>
          </p:cNvSpPr>
          <p:nvPr>
            <p:ph type="title"/>
          </p:nvPr>
        </p:nvSpPr>
        <p:spPr>
          <a:xfrm>
            <a:off x="761082" y="668011"/>
            <a:ext cx="10515600" cy="1325563"/>
          </a:xfrm>
        </p:spPr>
        <p:txBody>
          <a:bodyPr>
            <a:normAutofit fontScale="90000"/>
          </a:bodyPr>
          <a:lstStyle/>
          <a:p>
            <a:r>
              <a:rPr lang="en-US" sz="4400" dirty="0">
                <a:solidFill>
                  <a:srgbClr val="000000"/>
                </a:solidFill>
                <a:latin typeface="WordVisi_MSFontService"/>
              </a:rPr>
              <a:t>Number and Percentage of adults who were placed in competitive, integrated employment following participation in a Paid Internship Program. </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6414AEDC-E521-4B5E-A259-89B54F93AB3E}"/>
              </a:ext>
            </a:extLst>
          </p:cNvPr>
          <p:cNvSpPr>
            <a:spLocks noGrp="1"/>
          </p:cNvSpPr>
          <p:nvPr>
            <p:ph idx="1"/>
          </p:nvPr>
        </p:nvSpPr>
        <p:spPr>
          <a:xfrm>
            <a:off x="750983" y="2233249"/>
            <a:ext cx="10515600" cy="4351338"/>
          </a:xfrm>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Data collected manually from service providers by regional centers.  </a:t>
            </a:r>
          </a:p>
          <a:p>
            <a:pPr algn="l" rtl="0" fontAlgn="base">
              <a:buFont typeface="+mj-lt"/>
              <a:buAutoNum type="arabicPeriod" startAt="2"/>
            </a:pPr>
            <a:r>
              <a:rPr lang="en-US" sz="1800" b="0" i="0" dirty="0">
                <a:solidFill>
                  <a:srgbClr val="000000"/>
                </a:solidFill>
                <a:effectLst/>
                <a:latin typeface="Calibri" panose="020F0502020204030204" pitchFamily="34" charset="0"/>
              </a:rPr>
              <a:t>Collaborate with employers and vendors to develop new and additional internship programs with the goal of CIE Placement.  Focus on employer/vendor partnerships to increase PIP development and promote the supports that VMRC and vendors can provide for an internship program to an employer.   Additional trainings for vendors and staff on internship benefits and implementation.  </a:t>
            </a:r>
          </a:p>
          <a:p>
            <a:pPr algn="l" rtl="0" fontAlgn="base">
              <a:buFont typeface="+mj-lt"/>
              <a:buAutoNum type="arabicPeriod" startAt="3"/>
            </a:pPr>
            <a:r>
              <a:rPr lang="en-US" sz="1800" b="0" i="0" dirty="0">
                <a:solidFill>
                  <a:srgbClr val="000000"/>
                </a:solidFill>
                <a:effectLst/>
                <a:latin typeface="Calibri" panose="020F0502020204030204" pitchFamily="34" charset="0"/>
              </a:rPr>
              <a:t>Use incentive money to target jobs based on consumer interest.   </a:t>
            </a:r>
          </a:p>
          <a:p>
            <a:endParaRPr lang="en-US" dirty="0"/>
          </a:p>
        </p:txBody>
      </p:sp>
      <p:pic>
        <p:nvPicPr>
          <p:cNvPr id="5" name="Recorded Sound">
            <a:hlinkClick r:id="" action="ppaction://media"/>
            <a:extLst>
              <a:ext uri="{FF2B5EF4-FFF2-40B4-BE49-F238E27FC236}">
                <a16:creationId xmlns:a16="http://schemas.microsoft.com/office/drawing/2014/main" id="{9652F536-D15D-4729-8890-5E17184DDD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86412525"/>
      </p:ext>
    </p:extLst>
  </p:cSld>
  <p:clrMapOvr>
    <a:masterClrMapping/>
  </p:clrMapOvr>
  <mc:AlternateContent xmlns:mc="http://schemas.openxmlformats.org/markup-compatibility/2006" xmlns:p14="http://schemas.microsoft.com/office/powerpoint/2010/main">
    <mc:Choice Requires="p14">
      <p:transition spd="slow" p14:dur="2000" advTm="58477"/>
    </mc:Choice>
    <mc:Fallback xmlns="">
      <p:transition spd="slow" advTm="5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159F-42E7-4475-834D-1D0B2C145337}"/>
              </a:ext>
            </a:extLst>
          </p:cNvPr>
          <p:cNvSpPr>
            <a:spLocks noGrp="1"/>
          </p:cNvSpPr>
          <p:nvPr>
            <p:ph type="title"/>
          </p:nvPr>
        </p:nvSpPr>
        <p:spPr/>
        <p:txBody>
          <a:bodyPr>
            <a:normAutofit fontScale="90000"/>
          </a:bodyPr>
          <a:lstStyle/>
          <a:p>
            <a:r>
              <a:rPr lang="en-US" dirty="0"/>
              <a:t>Public Comments: </a:t>
            </a:r>
            <a:r>
              <a:rPr lang="en-US" sz="4400" dirty="0">
                <a:solidFill>
                  <a:srgbClr val="000000"/>
                </a:solidFill>
              </a:rPr>
              <a:t>placed in competitive, integrated employment following participation in a Paid Internship Program</a:t>
            </a:r>
            <a:r>
              <a:rPr lang="en-US" dirty="0"/>
              <a:t> </a:t>
            </a:r>
          </a:p>
        </p:txBody>
      </p:sp>
      <p:sp>
        <p:nvSpPr>
          <p:cNvPr id="3" name="Content Placeholder 2">
            <a:extLst>
              <a:ext uri="{FF2B5EF4-FFF2-40B4-BE49-F238E27FC236}">
                <a16:creationId xmlns:a16="http://schemas.microsoft.com/office/drawing/2014/main" id="{2A84BA0A-615E-40F1-A50F-FE8EBC67CB6A}"/>
              </a:ext>
            </a:extLst>
          </p:cNvPr>
          <p:cNvSpPr>
            <a:spLocks noGrp="1"/>
          </p:cNvSpPr>
          <p:nvPr>
            <p:ph idx="1"/>
          </p:nvPr>
        </p:nvSpPr>
        <p:spPr/>
        <p:txBody>
          <a:bodyPr numCol="2">
            <a:normAutofit fontScale="92500" lnSpcReduction="20000"/>
          </a:bodyPr>
          <a:lstStyle/>
          <a:p>
            <a:r>
              <a:rPr lang="en-US" dirty="0"/>
              <a:t>Continue following</a:t>
            </a:r>
          </a:p>
          <a:p>
            <a:r>
              <a:rPr lang="en-US" dirty="0"/>
              <a:t>I am not familiar with that program so cannot speak to it </a:t>
            </a:r>
          </a:p>
          <a:p>
            <a:r>
              <a:rPr lang="en-US" dirty="0"/>
              <a:t>Maybe go business by business to educate.  Partner with local non-profits like Third City Coalition in Stockton, Huddle or Downtown Alliance, etc.</a:t>
            </a:r>
          </a:p>
          <a:p>
            <a:r>
              <a:rPr lang="en-US" dirty="0"/>
              <a:t>Excellent idea</a:t>
            </a:r>
          </a:p>
          <a:p>
            <a:r>
              <a:rPr lang="en-US" dirty="0"/>
              <a:t>Provide subsidies to would be employer and adequate training to would be employees</a:t>
            </a:r>
          </a:p>
          <a:p>
            <a:r>
              <a:rPr lang="en-US" dirty="0"/>
              <a:t>Perhaps the Service Coordinator could check in monthly with an employed consumer to make sure they are being offered hours at work and receiving their paychecks on time, for the correct numbers they worked. This would help them screen for appropriateness of another service to work with the employer and advocate for the consumer if needed. More education for Service Coordinators regarding these types of services as well. Additional job fairs hosted by the Regional Center so consumers can learn about various opportunities and make it easier for them too apply.</a:t>
            </a:r>
          </a:p>
          <a:p>
            <a:endParaRPr lang="en-US" dirty="0"/>
          </a:p>
          <a:p>
            <a:r>
              <a:rPr lang="en-US" dirty="0"/>
              <a:t>find more programs - make sure adults have appropriate training and actually qualify for these positions</a:t>
            </a:r>
          </a:p>
          <a:p>
            <a:r>
              <a:rPr lang="en-US" dirty="0"/>
              <a:t>Educate and advocate the community</a:t>
            </a:r>
          </a:p>
          <a:p>
            <a:r>
              <a:rPr lang="en-US" dirty="0"/>
              <a:t>no answer</a:t>
            </a:r>
          </a:p>
          <a:p>
            <a:endParaRPr lang="en-US" dirty="0"/>
          </a:p>
        </p:txBody>
      </p:sp>
      <p:pic>
        <p:nvPicPr>
          <p:cNvPr id="5" name="Recorded Sound">
            <a:hlinkClick r:id="" action="ppaction://media"/>
            <a:extLst>
              <a:ext uri="{FF2B5EF4-FFF2-40B4-BE49-F238E27FC236}">
                <a16:creationId xmlns:a16="http://schemas.microsoft.com/office/drawing/2014/main" id="{E8E0798F-C32F-4B3B-B47C-0235389C4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696"/>
      </p:ext>
    </p:extLst>
  </p:cSld>
  <p:clrMapOvr>
    <a:masterClrMapping/>
  </p:clrMapOvr>
  <mc:AlternateContent xmlns:mc="http://schemas.openxmlformats.org/markup-compatibility/2006" xmlns:p14="http://schemas.microsoft.com/office/powerpoint/2010/main">
    <mc:Choice Requires="p14">
      <p:transition spd="slow" p14:dur="2000" advTm="86405"/>
    </mc:Choice>
    <mc:Fallback xmlns="">
      <p:transition spd="slow" advTm="8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B658-F197-4CF2-A36C-D5F03001410A}"/>
              </a:ext>
            </a:extLst>
          </p:cNvPr>
          <p:cNvSpPr>
            <a:spLocks noGrp="1"/>
          </p:cNvSpPr>
          <p:nvPr>
            <p:ph type="title"/>
          </p:nvPr>
        </p:nvSpPr>
        <p:spPr>
          <a:xfrm>
            <a:off x="728950" y="783766"/>
            <a:ext cx="10515600" cy="1325563"/>
          </a:xfrm>
        </p:spPr>
        <p:txBody>
          <a:bodyPr>
            <a:normAutofit fontScale="90000"/>
          </a:bodyPr>
          <a:lstStyle/>
          <a:p>
            <a:r>
              <a:rPr lang="en-US" sz="4400" dirty="0">
                <a:solidFill>
                  <a:srgbClr val="000000"/>
                </a:solidFill>
                <a:latin typeface="WordVisi_MSFontService"/>
              </a:rPr>
              <a:t>Average hourly or salaried wages and hours worked per week for adults who participated in a Paid Internship Program during the prior fiscal year. </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90C00574-A965-46E6-994A-53C680F61E4C}"/>
              </a:ext>
            </a:extLst>
          </p:cNvPr>
          <p:cNvSpPr>
            <a:spLocks noGrp="1"/>
          </p:cNvSpPr>
          <p:nvPr>
            <p:ph idx="1"/>
          </p:nvPr>
        </p:nvSpPr>
        <p:spPr>
          <a:xfrm>
            <a:off x="761082" y="2506662"/>
            <a:ext cx="10515600" cy="4351338"/>
          </a:xfrm>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Data collected manually from service providers by regional centers.   </a:t>
            </a:r>
          </a:p>
          <a:p>
            <a:pPr algn="l" rtl="0" fontAlgn="base">
              <a:buFont typeface="+mj-lt"/>
              <a:buAutoNum type="arabicPeriod" startAt="2"/>
            </a:pPr>
            <a:r>
              <a:rPr lang="en-US" sz="1800" b="0" i="0" dirty="0">
                <a:solidFill>
                  <a:srgbClr val="000000"/>
                </a:solidFill>
                <a:effectLst/>
                <a:latin typeface="Calibri" panose="020F0502020204030204" pitchFamily="34" charset="0"/>
              </a:rPr>
              <a:t>Target development of Internship Programs that offer more than minimum wage rates.  </a:t>
            </a:r>
          </a:p>
          <a:p>
            <a:endParaRPr lang="en-US" dirty="0"/>
          </a:p>
        </p:txBody>
      </p:sp>
      <p:pic>
        <p:nvPicPr>
          <p:cNvPr id="5" name="Recorded Sound">
            <a:hlinkClick r:id="" action="ppaction://media"/>
            <a:extLst>
              <a:ext uri="{FF2B5EF4-FFF2-40B4-BE49-F238E27FC236}">
                <a16:creationId xmlns:a16="http://schemas.microsoft.com/office/drawing/2014/main" id="{31C71469-657B-4708-8F32-7B7FA6A6EC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8960224"/>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FC4C-8AAB-4C52-95E7-7F50AD5305EB}"/>
              </a:ext>
            </a:extLst>
          </p:cNvPr>
          <p:cNvSpPr>
            <a:spLocks noGrp="1"/>
          </p:cNvSpPr>
          <p:nvPr>
            <p:ph type="title"/>
          </p:nvPr>
        </p:nvSpPr>
        <p:spPr/>
        <p:txBody>
          <a:bodyPr>
            <a:normAutofit fontScale="90000"/>
          </a:bodyPr>
          <a:lstStyle/>
          <a:p>
            <a:r>
              <a:rPr lang="en-US" dirty="0"/>
              <a:t>Public Comments: </a:t>
            </a:r>
            <a:r>
              <a:rPr lang="en-US" sz="4400" dirty="0">
                <a:solidFill>
                  <a:srgbClr val="000000"/>
                </a:solidFill>
              </a:rPr>
              <a:t>Average hourly or salaried wages and hours worked per week </a:t>
            </a:r>
            <a:r>
              <a:rPr lang="en-US" dirty="0"/>
              <a:t> </a:t>
            </a:r>
          </a:p>
        </p:txBody>
      </p:sp>
      <p:sp>
        <p:nvSpPr>
          <p:cNvPr id="3" name="Content Placeholder 2">
            <a:extLst>
              <a:ext uri="{FF2B5EF4-FFF2-40B4-BE49-F238E27FC236}">
                <a16:creationId xmlns:a16="http://schemas.microsoft.com/office/drawing/2014/main" id="{A7F304BC-674C-4198-84B1-5169271FFEE8}"/>
              </a:ext>
            </a:extLst>
          </p:cNvPr>
          <p:cNvSpPr>
            <a:spLocks noGrp="1"/>
          </p:cNvSpPr>
          <p:nvPr>
            <p:ph idx="1"/>
          </p:nvPr>
        </p:nvSpPr>
        <p:spPr/>
        <p:txBody>
          <a:bodyPr>
            <a:normAutofit fontScale="85000" lnSpcReduction="20000"/>
          </a:bodyPr>
          <a:lstStyle/>
          <a:p>
            <a:r>
              <a:rPr lang="en-US" dirty="0"/>
              <a:t>Unsure</a:t>
            </a:r>
          </a:p>
          <a:p>
            <a:r>
              <a:rPr lang="en-US" dirty="0"/>
              <a:t>see #16</a:t>
            </a:r>
          </a:p>
          <a:p>
            <a:r>
              <a:rPr lang="en-US" dirty="0"/>
              <a:t>unsure</a:t>
            </a:r>
          </a:p>
          <a:p>
            <a:r>
              <a:rPr lang="en-US" dirty="0"/>
              <a:t>Make wages minimum wage and again educate the business community on the advantages of each individual. Externships work</a:t>
            </a:r>
          </a:p>
          <a:p>
            <a:r>
              <a:rPr lang="en-US" dirty="0"/>
              <a:t> Commensuration of training with good pay .</a:t>
            </a:r>
          </a:p>
          <a:p>
            <a:r>
              <a:rPr lang="en-US" dirty="0"/>
              <a:t>Perhaps the Service Coordinator could check in monthly with an employed consumer to make sure they are being offered hours at work and receiving their paychecks on time, for the correct numbers they worked. This would help them screen for appropriateness of another service to work with the employer and advocate for the consumer if needed. More education for Service Coordinators regarding these types of services as well. Additional job fairs hosted by the Regional Center so consumers can learn about various opportunities and make it easier for them too apply.</a:t>
            </a:r>
          </a:p>
          <a:p>
            <a:endParaRPr lang="en-US" dirty="0"/>
          </a:p>
          <a:p>
            <a:r>
              <a:rPr lang="en-US" dirty="0"/>
              <a:t>This is a legal issue and not VMRC's responsibility but rather our governments issue</a:t>
            </a:r>
          </a:p>
          <a:p>
            <a:r>
              <a:rPr lang="en-US" dirty="0"/>
              <a:t>I don't see how VMRC could do anything about this.</a:t>
            </a:r>
          </a:p>
          <a:p>
            <a:r>
              <a:rPr lang="en-US" dirty="0"/>
              <a:t>no answer</a:t>
            </a:r>
          </a:p>
          <a:p>
            <a:endParaRPr lang="en-US" dirty="0"/>
          </a:p>
        </p:txBody>
      </p:sp>
      <p:pic>
        <p:nvPicPr>
          <p:cNvPr id="5" name="Recorded Sound">
            <a:hlinkClick r:id="" action="ppaction://media"/>
            <a:extLst>
              <a:ext uri="{FF2B5EF4-FFF2-40B4-BE49-F238E27FC236}">
                <a16:creationId xmlns:a16="http://schemas.microsoft.com/office/drawing/2014/main" id="{732DD439-5F95-4FFE-9415-818E3DBE6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7045529"/>
      </p:ext>
    </p:extLst>
  </p:cSld>
  <p:clrMapOvr>
    <a:masterClrMapping/>
  </p:clrMapOvr>
  <mc:AlternateContent xmlns:mc="http://schemas.openxmlformats.org/markup-compatibility/2006" xmlns:p14="http://schemas.microsoft.com/office/powerpoint/2010/main">
    <mc:Choice Requires="p14">
      <p:transition spd="slow" p14:dur="2000" advTm="80402"/>
    </mc:Choice>
    <mc:Fallback xmlns="">
      <p:transition spd="slow" advTm="8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7562-880C-4525-80A0-002C40342B1F}"/>
              </a:ext>
            </a:extLst>
          </p:cNvPr>
          <p:cNvSpPr>
            <a:spLocks noGrp="1"/>
          </p:cNvSpPr>
          <p:nvPr>
            <p:ph type="title"/>
          </p:nvPr>
        </p:nvSpPr>
        <p:spPr>
          <a:xfrm>
            <a:off x="838200" y="971053"/>
            <a:ext cx="10515600" cy="1325563"/>
          </a:xfrm>
        </p:spPr>
        <p:txBody>
          <a:bodyPr>
            <a:normAutofit fontScale="90000"/>
          </a:bodyPr>
          <a:lstStyle/>
          <a:p>
            <a:r>
              <a:rPr lang="en-US" sz="4400" dirty="0">
                <a:solidFill>
                  <a:srgbClr val="000000"/>
                </a:solidFill>
                <a:latin typeface="WordVisi_MSFontService"/>
              </a:rPr>
              <a:t>Average wages and hours worked for adults engaged in competitive, integrated employment, on behalf of whom Incentive payments have been made. </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6414AEDC-E521-4B5E-A259-89B54F93AB3E}"/>
              </a:ext>
            </a:extLst>
          </p:cNvPr>
          <p:cNvSpPr>
            <a:spLocks noGrp="1"/>
          </p:cNvSpPr>
          <p:nvPr>
            <p:ph idx="1"/>
          </p:nvPr>
        </p:nvSpPr>
        <p:spPr>
          <a:xfrm>
            <a:off x="838200" y="2729008"/>
            <a:ext cx="10515600" cy="4351338"/>
          </a:xfrm>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Data collected manually from service providers by regional centers. </a:t>
            </a:r>
          </a:p>
          <a:p>
            <a:pPr algn="l" rtl="0" fontAlgn="base">
              <a:buFont typeface="+mj-lt"/>
              <a:buAutoNum type="arabicPeriod" startAt="2"/>
            </a:pPr>
            <a:r>
              <a:rPr lang="en-US" sz="1800" b="0" i="0" dirty="0">
                <a:solidFill>
                  <a:srgbClr val="000000"/>
                </a:solidFill>
                <a:effectLst/>
                <a:latin typeface="Calibri" panose="020F0502020204030204" pitchFamily="34" charset="0"/>
              </a:rPr>
              <a:t>Increase the percent of adults, age 22 and above, who are working in Supported Employment/Competitive Employment. Utilize CDER personal outcomes data and refine the definition of each Day Program Types (DAYP) in SANDIS and continue to update annually.   </a:t>
            </a:r>
          </a:p>
          <a:p>
            <a:pPr algn="l" rtl="0" fontAlgn="base">
              <a:buFont typeface="+mj-lt"/>
              <a:buAutoNum type="arabicPeriod" startAt="3"/>
            </a:pPr>
            <a:r>
              <a:rPr lang="en-US" sz="1800" b="0" i="0" dirty="0">
                <a:solidFill>
                  <a:srgbClr val="000000"/>
                </a:solidFill>
                <a:effectLst/>
                <a:latin typeface="Calibri" panose="020F0502020204030204" pitchFamily="34" charset="0"/>
              </a:rPr>
              <a:t>Continue coordinated trainings for staff and vendors that pertains to Employment First and WIOA concepts and concerns with impact of income to SSI to encourage job exploration.  </a:t>
            </a:r>
          </a:p>
          <a:p>
            <a:endParaRPr lang="en-US" dirty="0"/>
          </a:p>
        </p:txBody>
      </p:sp>
      <p:pic>
        <p:nvPicPr>
          <p:cNvPr id="5" name="Recorded Sound">
            <a:hlinkClick r:id="" action="ppaction://media"/>
            <a:extLst>
              <a:ext uri="{FF2B5EF4-FFF2-40B4-BE49-F238E27FC236}">
                <a16:creationId xmlns:a16="http://schemas.microsoft.com/office/drawing/2014/main" id="{C0149803-0153-43DC-9CD2-8EBB780F8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1365128"/>
      </p:ext>
    </p:extLst>
  </p:cSld>
  <p:clrMapOvr>
    <a:masterClrMapping/>
  </p:clrMapOvr>
  <mc:AlternateContent xmlns:mc="http://schemas.openxmlformats.org/markup-compatibility/2006" xmlns:p14="http://schemas.microsoft.com/office/powerpoint/2010/main">
    <mc:Choice Requires="p14">
      <p:transition spd="slow" p14:dur="2000" advTm="51030"/>
    </mc:Choice>
    <mc:Fallback xmlns="">
      <p:transition spd="slow" advTm="5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8971-D4E6-4075-B9CB-E8AF11C5591A}"/>
              </a:ext>
            </a:extLst>
          </p:cNvPr>
          <p:cNvSpPr>
            <a:spLocks noGrp="1"/>
          </p:cNvSpPr>
          <p:nvPr>
            <p:ph type="title"/>
          </p:nvPr>
        </p:nvSpPr>
        <p:spPr/>
        <p:txBody>
          <a:bodyPr>
            <a:normAutofit fontScale="90000"/>
          </a:bodyPr>
          <a:lstStyle/>
          <a:p>
            <a:r>
              <a:rPr lang="en-US" sz="4400" dirty="0">
                <a:solidFill>
                  <a:srgbClr val="000000"/>
                </a:solidFill>
                <a:latin typeface="WordVisi_MSFontService"/>
              </a:rPr>
              <a:t>Public Comments: Average wages and hours worked for adults engaged in CIE, on behalf of whom Incentive payments have been made. </a:t>
            </a:r>
            <a:endParaRPr lang="en-US" dirty="0"/>
          </a:p>
        </p:txBody>
      </p:sp>
      <p:sp>
        <p:nvSpPr>
          <p:cNvPr id="3" name="Content Placeholder 2">
            <a:extLst>
              <a:ext uri="{FF2B5EF4-FFF2-40B4-BE49-F238E27FC236}">
                <a16:creationId xmlns:a16="http://schemas.microsoft.com/office/drawing/2014/main" id="{46EF692A-AF1D-480C-BE98-7D9156C76DC4}"/>
              </a:ext>
            </a:extLst>
          </p:cNvPr>
          <p:cNvSpPr>
            <a:spLocks noGrp="1"/>
          </p:cNvSpPr>
          <p:nvPr>
            <p:ph idx="1"/>
          </p:nvPr>
        </p:nvSpPr>
        <p:spPr>
          <a:xfrm>
            <a:off x="838200" y="2141537"/>
            <a:ext cx="10515600" cy="4351338"/>
          </a:xfrm>
        </p:spPr>
        <p:txBody>
          <a:bodyPr numCol="2">
            <a:normAutofit lnSpcReduction="10000"/>
          </a:bodyPr>
          <a:lstStyle/>
          <a:p>
            <a:r>
              <a:rPr lang="en-US" dirty="0"/>
              <a:t>Unsure</a:t>
            </a:r>
          </a:p>
          <a:p>
            <a:r>
              <a:rPr lang="en-US" dirty="0"/>
              <a:t>Maybe go business by business to educate.  Partner with local non-profits like Third City Coalition in Stockton, Huddle or Downtown Alliance, etc.</a:t>
            </a:r>
          </a:p>
          <a:p>
            <a:r>
              <a:rPr lang="en-US" dirty="0"/>
              <a:t>That is individual analysis of each clients abilities, health, and willingness </a:t>
            </a:r>
          </a:p>
          <a:p>
            <a:r>
              <a:rPr lang="en-US" dirty="0"/>
              <a:t>Provide more training</a:t>
            </a:r>
          </a:p>
          <a:p>
            <a:r>
              <a:rPr lang="en-US" dirty="0"/>
              <a:t>Perhaps the Service Coordinator could check in monthly with an employed consumer to make sure they are being offered hours at work and receiving their paychecks on time, for the correct numbers they worked. This would help them screen for appropriateness of another service to work with the employer and advocate for the consumer if needed. More education for Service Coordinators regarding these types of services as well. Additional job fairs hosted by the Regional Center so consumers can learn about various opportunities and make it easier for them too apply.</a:t>
            </a:r>
          </a:p>
          <a:p>
            <a:endParaRPr lang="en-US" dirty="0"/>
          </a:p>
          <a:p>
            <a:r>
              <a:rPr lang="en-US" dirty="0"/>
              <a:t>no aware of this</a:t>
            </a:r>
          </a:p>
          <a:p>
            <a:r>
              <a:rPr lang="en-US" dirty="0"/>
              <a:t>I don't see how VMRC could do anything about this.</a:t>
            </a:r>
          </a:p>
          <a:p>
            <a:r>
              <a:rPr lang="en-US" dirty="0"/>
              <a:t>no answer</a:t>
            </a:r>
          </a:p>
          <a:p>
            <a:endParaRPr lang="en-US" dirty="0"/>
          </a:p>
        </p:txBody>
      </p:sp>
      <p:pic>
        <p:nvPicPr>
          <p:cNvPr id="5" name="Recorded Sound">
            <a:hlinkClick r:id="" action="ppaction://media"/>
            <a:extLst>
              <a:ext uri="{FF2B5EF4-FFF2-40B4-BE49-F238E27FC236}">
                <a16:creationId xmlns:a16="http://schemas.microsoft.com/office/drawing/2014/main" id="{38630F15-BD5C-4923-8F03-DB397CF20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9315433"/>
      </p:ext>
    </p:extLst>
  </p:cSld>
  <p:clrMapOvr>
    <a:masterClrMapping/>
  </p:clrMapOvr>
  <mc:AlternateContent xmlns:mc="http://schemas.openxmlformats.org/markup-compatibility/2006" xmlns:p14="http://schemas.microsoft.com/office/powerpoint/2010/main">
    <mc:Choice Requires="p14">
      <p:transition spd="slow" p14:dur="2000" advTm="34877"/>
    </mc:Choice>
    <mc:Fallback xmlns="">
      <p:transition spd="slow" advTm="3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DBDD-8CC6-419A-B933-1D6AB3B4A0ED}"/>
              </a:ext>
            </a:extLst>
          </p:cNvPr>
          <p:cNvSpPr>
            <a:spLocks noGrp="1"/>
          </p:cNvSpPr>
          <p:nvPr>
            <p:ph type="title"/>
          </p:nvPr>
        </p:nvSpPr>
        <p:spPr/>
        <p:txBody>
          <a:bodyPr>
            <a:normAutofit fontScale="90000"/>
          </a:bodyPr>
          <a:lstStyle/>
          <a:p>
            <a:r>
              <a:rPr lang="en-US" sz="4400" dirty="0">
                <a:solidFill>
                  <a:srgbClr val="000000"/>
                </a:solidFill>
                <a:latin typeface="WordVisi_MSFontService"/>
              </a:rPr>
              <a:t>Total number of $1000, $1250 and $1500 incentive payments made for the fiscal year.</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1B0DCBC9-1446-4192-973D-5D8B17D1B4CB}"/>
              </a:ext>
            </a:extLst>
          </p:cNvPr>
          <p:cNvSpPr>
            <a:spLocks noGrp="1"/>
          </p:cNvSpPr>
          <p:nvPr>
            <p:ph idx="1"/>
          </p:nvPr>
        </p:nvSpPr>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Data collected manually from service providers by regional centers. </a:t>
            </a:r>
          </a:p>
          <a:p>
            <a:pPr algn="l" rtl="0" fontAlgn="base">
              <a:buFont typeface="+mj-lt"/>
              <a:buAutoNum type="arabicPeriod" startAt="2"/>
            </a:pPr>
            <a:r>
              <a:rPr lang="en-US" sz="1800" b="0" i="0" dirty="0">
                <a:solidFill>
                  <a:srgbClr val="000000"/>
                </a:solidFill>
                <a:effectLst/>
                <a:latin typeface="Calibri" panose="020F0502020204030204" pitchFamily="34" charset="0"/>
              </a:rPr>
              <a:t>Develop new, or enhance existing employment opportunities </a:t>
            </a:r>
          </a:p>
          <a:p>
            <a:pPr algn="l" rtl="0" fontAlgn="base"/>
            <a:r>
              <a:rPr lang="en-US" sz="1800" b="0" i="0" dirty="0">
                <a:solidFill>
                  <a:srgbClr val="000000"/>
                </a:solidFill>
                <a:effectLst/>
                <a:latin typeface="Calibri" panose="020F0502020204030204" pitchFamily="34" charset="0"/>
              </a:rPr>
              <a:t>with employers for job placement and job coaching. Facilitate employer-vendor partnerships to increase CIE placements. </a:t>
            </a:r>
            <a:endParaRPr lang="en-US" b="0" i="0" dirty="0">
              <a:solidFill>
                <a:srgbClr val="000000"/>
              </a:solidFill>
              <a:effectLst/>
              <a:latin typeface="Calibri" panose="020F0502020204030204" pitchFamily="34" charset="0"/>
            </a:endParaRPr>
          </a:p>
          <a:p>
            <a:pPr algn="l" rtl="0" fontAlgn="base">
              <a:buFont typeface="+mj-lt"/>
              <a:buAutoNum type="arabicPeriod" startAt="3"/>
            </a:pPr>
            <a:r>
              <a:rPr lang="en-US" sz="1800" b="0" i="0" dirty="0">
                <a:solidFill>
                  <a:srgbClr val="000000"/>
                </a:solidFill>
                <a:effectLst/>
                <a:latin typeface="Calibri" panose="020F0502020204030204" pitchFamily="34" charset="0"/>
              </a:rPr>
              <a:t>Develop additional Internship Programs with employers.  </a:t>
            </a:r>
          </a:p>
          <a:p>
            <a:pPr algn="l" rtl="0" fontAlgn="base">
              <a:buFont typeface="+mj-lt"/>
              <a:buAutoNum type="arabicPeriod" startAt="4"/>
            </a:pPr>
            <a:r>
              <a:rPr lang="en-US" sz="1800" b="0" i="0" dirty="0">
                <a:solidFill>
                  <a:srgbClr val="000000"/>
                </a:solidFill>
                <a:effectLst/>
                <a:latin typeface="Calibri" panose="020F0502020204030204" pitchFamily="34" charset="0"/>
              </a:rPr>
              <a:t>Increase vendor participation with the goal of CIE Placement. </a:t>
            </a:r>
          </a:p>
          <a:p>
            <a:pPr algn="l" rtl="0" fontAlgn="base">
              <a:buFont typeface="+mj-lt"/>
              <a:buAutoNum type="arabicPeriod" startAt="5"/>
            </a:pPr>
            <a:r>
              <a:rPr lang="en-US" sz="1800" b="0" i="0" dirty="0">
                <a:solidFill>
                  <a:srgbClr val="000000"/>
                </a:solidFill>
                <a:effectLst/>
                <a:latin typeface="Calibri" panose="020F0502020204030204" pitchFamily="34" charset="0"/>
              </a:rPr>
              <a:t>Develop Local Partnership Agreement model and establish agreement. </a:t>
            </a:r>
          </a:p>
          <a:p>
            <a:endParaRPr lang="en-US" dirty="0"/>
          </a:p>
        </p:txBody>
      </p:sp>
      <p:pic>
        <p:nvPicPr>
          <p:cNvPr id="5" name="Recorded Sound">
            <a:hlinkClick r:id="" action="ppaction://media"/>
            <a:extLst>
              <a:ext uri="{FF2B5EF4-FFF2-40B4-BE49-F238E27FC236}">
                <a16:creationId xmlns:a16="http://schemas.microsoft.com/office/drawing/2014/main" id="{234DB083-245E-4870-9BBD-8CDE82BDC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1880456"/>
      </p:ext>
    </p:extLst>
  </p:cSld>
  <p:clrMapOvr>
    <a:masterClrMapping/>
  </p:clrMapOvr>
  <mc:AlternateContent xmlns:mc="http://schemas.openxmlformats.org/markup-compatibility/2006" xmlns:p14="http://schemas.microsoft.com/office/powerpoint/2010/main">
    <mc:Choice Requires="p14">
      <p:transition spd="slow" p14:dur="2000" advTm="47982"/>
    </mc:Choice>
    <mc:Fallback xmlns="">
      <p:transition spd="slow" advTm="4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9B31-F766-46DB-837F-45F59583E075}"/>
              </a:ext>
            </a:extLst>
          </p:cNvPr>
          <p:cNvSpPr>
            <a:spLocks noGrp="1"/>
          </p:cNvSpPr>
          <p:nvPr>
            <p:ph type="title"/>
          </p:nvPr>
        </p:nvSpPr>
        <p:spPr/>
        <p:txBody>
          <a:bodyPr>
            <a:normAutofit fontScale="90000"/>
          </a:bodyPr>
          <a:lstStyle/>
          <a:p>
            <a:r>
              <a:rPr lang="en-US" dirty="0"/>
              <a:t>Public Comments: </a:t>
            </a:r>
            <a:r>
              <a:rPr lang="en-US" sz="4400" dirty="0">
                <a:solidFill>
                  <a:srgbClr val="000000"/>
                </a:solidFill>
              </a:rPr>
              <a:t>Total number of $1000, $1250 and $1500 incentive payments </a:t>
            </a:r>
            <a:endParaRPr lang="en-US" dirty="0"/>
          </a:p>
        </p:txBody>
      </p:sp>
      <p:sp>
        <p:nvSpPr>
          <p:cNvPr id="3" name="Content Placeholder 2">
            <a:extLst>
              <a:ext uri="{FF2B5EF4-FFF2-40B4-BE49-F238E27FC236}">
                <a16:creationId xmlns:a16="http://schemas.microsoft.com/office/drawing/2014/main" id="{7C0B42A6-8945-4622-AFA0-097C78259209}"/>
              </a:ext>
            </a:extLst>
          </p:cNvPr>
          <p:cNvSpPr>
            <a:spLocks noGrp="1"/>
          </p:cNvSpPr>
          <p:nvPr>
            <p:ph idx="1"/>
          </p:nvPr>
        </p:nvSpPr>
        <p:spPr/>
        <p:txBody>
          <a:bodyPr>
            <a:normAutofit/>
          </a:bodyPr>
          <a:lstStyle/>
          <a:p>
            <a:r>
              <a:rPr lang="en-US" dirty="0"/>
              <a:t>Not aware of incentive</a:t>
            </a:r>
          </a:p>
          <a:p>
            <a:endParaRPr lang="en-US" dirty="0"/>
          </a:p>
          <a:p>
            <a:r>
              <a:rPr lang="en-US" dirty="0"/>
              <a:t>Get rid of respite hours that are not being used</a:t>
            </a:r>
          </a:p>
          <a:p>
            <a:r>
              <a:rPr lang="en-US" dirty="0"/>
              <a:t>Write for grants, talk to big corporate business to support these clients. </a:t>
            </a:r>
          </a:p>
          <a:p>
            <a:r>
              <a:rPr lang="en-US" dirty="0"/>
              <a:t>I am not sure</a:t>
            </a:r>
          </a:p>
          <a:p>
            <a:r>
              <a:rPr lang="en-US" dirty="0"/>
              <a:t>Don't know.</a:t>
            </a:r>
          </a:p>
          <a:p>
            <a:endParaRPr lang="en-US" dirty="0"/>
          </a:p>
          <a:p>
            <a:r>
              <a:rPr lang="en-US" dirty="0"/>
              <a:t>not aware of this program</a:t>
            </a:r>
          </a:p>
          <a:p>
            <a:r>
              <a:rPr lang="en-US" dirty="0"/>
              <a:t>Encourage more vendors to participate.</a:t>
            </a:r>
          </a:p>
          <a:p>
            <a:r>
              <a:rPr lang="en-US" dirty="0"/>
              <a:t>don't know</a:t>
            </a:r>
          </a:p>
          <a:p>
            <a:endParaRPr lang="en-US" dirty="0"/>
          </a:p>
        </p:txBody>
      </p:sp>
      <p:pic>
        <p:nvPicPr>
          <p:cNvPr id="5" name="Recorded Sound">
            <a:hlinkClick r:id="" action="ppaction://media"/>
            <a:extLst>
              <a:ext uri="{FF2B5EF4-FFF2-40B4-BE49-F238E27FC236}">
                <a16:creationId xmlns:a16="http://schemas.microsoft.com/office/drawing/2014/main" id="{96D69BF5-986C-4216-9B28-0B162687D9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6198622"/>
      </p:ext>
    </p:extLst>
  </p:cSld>
  <p:clrMapOvr>
    <a:masterClrMapping/>
  </p:clrMapOvr>
  <mc:AlternateContent xmlns:mc="http://schemas.openxmlformats.org/markup-compatibility/2006" xmlns:p14="http://schemas.microsoft.com/office/powerpoint/2010/main">
    <mc:Choice Requires="p14">
      <p:transition spd="slow" p14:dur="2000" advTm="30195"/>
    </mc:Choice>
    <mc:Fallback xmlns="">
      <p:transition spd="slow" advTm="3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B658-F197-4CF2-A36C-D5F03001410A}"/>
              </a:ext>
            </a:extLst>
          </p:cNvPr>
          <p:cNvSpPr>
            <a:spLocks noGrp="1"/>
          </p:cNvSpPr>
          <p:nvPr>
            <p:ph type="title"/>
          </p:nvPr>
        </p:nvSpPr>
        <p:spPr>
          <a:xfrm>
            <a:off x="838200" y="772749"/>
            <a:ext cx="10515600" cy="1325563"/>
          </a:xfrm>
        </p:spPr>
        <p:txBody>
          <a:bodyPr>
            <a:normAutofit fontScale="90000"/>
          </a:bodyPr>
          <a:lstStyle/>
          <a:p>
            <a:r>
              <a:rPr lang="en-US" sz="4400" dirty="0">
                <a:solidFill>
                  <a:srgbClr val="000000"/>
                </a:solidFill>
                <a:latin typeface="WordVisi_MSFontService"/>
              </a:rPr>
              <a:t>Percentage of adults who reported having Competitive Integrated Employment as a goal in his/her IPP.</a:t>
            </a:r>
            <a:br>
              <a:rPr lang="en-US" sz="4400" dirty="0">
                <a:solidFill>
                  <a:srgbClr val="000000"/>
                </a:solidFill>
                <a:latin typeface="WordVisi_MSFontService"/>
              </a:rPr>
            </a:br>
            <a:endParaRPr lang="en-US" dirty="0"/>
          </a:p>
        </p:txBody>
      </p:sp>
      <p:sp>
        <p:nvSpPr>
          <p:cNvPr id="3" name="Content Placeholder 2">
            <a:extLst>
              <a:ext uri="{FF2B5EF4-FFF2-40B4-BE49-F238E27FC236}">
                <a16:creationId xmlns:a16="http://schemas.microsoft.com/office/drawing/2014/main" id="{90C00574-A965-46E6-994A-53C680F61E4C}"/>
              </a:ext>
            </a:extLst>
          </p:cNvPr>
          <p:cNvSpPr>
            <a:spLocks noGrp="1"/>
          </p:cNvSpPr>
          <p:nvPr>
            <p:ph idx="1"/>
          </p:nvPr>
        </p:nvSpPr>
        <p:spPr>
          <a:xfrm>
            <a:off x="838200" y="2354435"/>
            <a:ext cx="10515600" cy="4351338"/>
          </a:xfrm>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National Core Indicators Survey data—3 year cycle. </a:t>
            </a:r>
          </a:p>
          <a:p>
            <a:pPr algn="l" rtl="0" fontAlgn="base">
              <a:buFont typeface="+mj-lt"/>
              <a:buAutoNum type="arabicPeriod" startAt="2"/>
            </a:pPr>
            <a:r>
              <a:rPr lang="en-US" sz="1800" b="0" i="0" dirty="0">
                <a:solidFill>
                  <a:srgbClr val="000000"/>
                </a:solidFill>
                <a:effectLst/>
                <a:latin typeface="Calibri" panose="020F0502020204030204" pitchFamily="34" charset="0"/>
              </a:rPr>
              <a:t>VMRC will encourage discussion at IPP meetings and ensure documentation.  </a:t>
            </a:r>
          </a:p>
          <a:p>
            <a:endParaRPr lang="en-US" dirty="0"/>
          </a:p>
        </p:txBody>
      </p:sp>
      <p:pic>
        <p:nvPicPr>
          <p:cNvPr id="5" name="Recorded Sound">
            <a:hlinkClick r:id="" action="ppaction://media"/>
            <a:extLst>
              <a:ext uri="{FF2B5EF4-FFF2-40B4-BE49-F238E27FC236}">
                <a16:creationId xmlns:a16="http://schemas.microsoft.com/office/drawing/2014/main" id="{544C69FC-2ABB-41F0-AB82-A94F9AC780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23946052"/>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4DE6-3E8F-489D-8A75-91F5F27D6701}"/>
              </a:ext>
            </a:extLst>
          </p:cNvPr>
          <p:cNvSpPr>
            <a:spLocks noGrp="1"/>
          </p:cNvSpPr>
          <p:nvPr>
            <p:ph type="title"/>
          </p:nvPr>
        </p:nvSpPr>
        <p:spPr>
          <a:xfrm>
            <a:off x="838200" y="750715"/>
            <a:ext cx="10515600" cy="1325563"/>
          </a:xfrm>
        </p:spPr>
        <p:txBody>
          <a:bodyPr>
            <a:normAutofit fontScale="90000"/>
          </a:bodyPr>
          <a:lstStyle/>
          <a:p>
            <a:r>
              <a:rPr lang="en-US" dirty="0"/>
              <a:t>Public Comments: </a:t>
            </a:r>
            <a:r>
              <a:rPr lang="en-US" sz="4400" dirty="0">
                <a:solidFill>
                  <a:srgbClr val="000000"/>
                </a:solidFill>
              </a:rPr>
              <a:t>adults who reported having Competitive Integrated Employment as a goal in his/her IPP.</a:t>
            </a:r>
            <a:br>
              <a:rPr lang="en-US" sz="4400" dirty="0">
                <a:solidFill>
                  <a:srgbClr val="000000"/>
                </a:solidFill>
                <a:latin typeface="WordVisi_MSFontService"/>
              </a:rPr>
            </a:br>
            <a:r>
              <a:rPr lang="en-US" dirty="0"/>
              <a:t> </a:t>
            </a:r>
          </a:p>
        </p:txBody>
      </p:sp>
      <p:sp>
        <p:nvSpPr>
          <p:cNvPr id="3" name="Content Placeholder 2">
            <a:extLst>
              <a:ext uri="{FF2B5EF4-FFF2-40B4-BE49-F238E27FC236}">
                <a16:creationId xmlns:a16="http://schemas.microsoft.com/office/drawing/2014/main" id="{C7988EEE-ADB6-4AF6-A1CA-B8A051AEEBB0}"/>
              </a:ext>
            </a:extLst>
          </p:cNvPr>
          <p:cNvSpPr>
            <a:spLocks noGrp="1"/>
          </p:cNvSpPr>
          <p:nvPr>
            <p:ph idx="1"/>
          </p:nvPr>
        </p:nvSpPr>
        <p:spPr>
          <a:xfrm>
            <a:off x="838200" y="2244266"/>
            <a:ext cx="10515600" cy="4351338"/>
          </a:xfrm>
        </p:spPr>
        <p:txBody>
          <a:bodyPr numCol="2">
            <a:normAutofit/>
          </a:bodyPr>
          <a:lstStyle/>
          <a:p>
            <a:r>
              <a:rPr lang="en-US" dirty="0"/>
              <a:t>Make consumers aware of incentives</a:t>
            </a:r>
          </a:p>
          <a:p>
            <a:r>
              <a:rPr lang="en-US" dirty="0"/>
              <a:t>Maybe go business by business to educate and get more companies involved.  Partner with local non-profits like Third City Coalition in Stockton, Huddle or Downtown Alliance, etc.</a:t>
            </a:r>
          </a:p>
          <a:p>
            <a:r>
              <a:rPr lang="en-US" dirty="0"/>
              <a:t>Be realistic if clients abilities and set goals clients can meet</a:t>
            </a:r>
          </a:p>
          <a:p>
            <a:r>
              <a:rPr lang="en-US" dirty="0"/>
              <a:t>Provide them with the necessary training to make them more competitive</a:t>
            </a:r>
          </a:p>
          <a:p>
            <a:r>
              <a:rPr lang="en-US" dirty="0"/>
              <a:t>Don't know.</a:t>
            </a:r>
          </a:p>
          <a:p>
            <a:endParaRPr lang="en-US" dirty="0"/>
          </a:p>
          <a:p>
            <a:r>
              <a:rPr lang="en-US" dirty="0"/>
              <a:t>You can't set this as a goal as you end up "pushing" employment on individuals whom employment is not a reality.</a:t>
            </a:r>
          </a:p>
          <a:p>
            <a:r>
              <a:rPr lang="en-US" dirty="0"/>
              <a:t>Train SC's to talk about this at IPP meetings, offer training for vendors on actual ways to help with this not just tell them it's required.  Vendors need direction, which is never given.</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4CB86CD1-B30D-41CF-B6B6-0412372A59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15424972"/>
      </p:ext>
    </p:extLst>
  </p:cSld>
  <p:clrMapOvr>
    <a:masterClrMapping/>
  </p:clrMapOvr>
  <mc:AlternateContent xmlns:mc="http://schemas.openxmlformats.org/markup-compatibility/2006" xmlns:p14="http://schemas.microsoft.com/office/powerpoint/2010/main">
    <mc:Choice Requires="p14">
      <p:transition spd="slow" p14:dur="2000" advTm="62471"/>
    </mc:Choice>
    <mc:Fallback xmlns="">
      <p:transition spd="slow" advTm="6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487B-45AE-4C4B-8608-0A27691D85DC}"/>
              </a:ext>
            </a:extLst>
          </p:cNvPr>
          <p:cNvSpPr>
            <a:spLocks noGrp="1"/>
          </p:cNvSpPr>
          <p:nvPr>
            <p:ph type="title"/>
          </p:nvPr>
        </p:nvSpPr>
        <p:spPr/>
        <p:txBody>
          <a:bodyPr/>
          <a:lstStyle/>
          <a:p>
            <a:r>
              <a:rPr lang="en-US" dirty="0"/>
              <a:t>Public Comments: Institutional Settings </a:t>
            </a:r>
          </a:p>
        </p:txBody>
      </p:sp>
      <p:sp>
        <p:nvSpPr>
          <p:cNvPr id="3" name="Content Placeholder 2">
            <a:extLst>
              <a:ext uri="{FF2B5EF4-FFF2-40B4-BE49-F238E27FC236}">
                <a16:creationId xmlns:a16="http://schemas.microsoft.com/office/drawing/2014/main" id="{FB59B1C2-A93D-472B-8499-8B4BFD55CB17}"/>
              </a:ext>
            </a:extLst>
          </p:cNvPr>
          <p:cNvSpPr>
            <a:spLocks noGrp="1"/>
          </p:cNvSpPr>
          <p:nvPr>
            <p:ph idx="1"/>
          </p:nvPr>
        </p:nvSpPr>
        <p:spPr/>
        <p:txBody>
          <a:bodyPr numCol="2">
            <a:normAutofit/>
          </a:bodyPr>
          <a:lstStyle/>
          <a:p>
            <a:r>
              <a:rPr lang="en-US" dirty="0"/>
              <a:t>Be more supportive to families.</a:t>
            </a:r>
          </a:p>
          <a:p>
            <a:r>
              <a:rPr lang="en-US" dirty="0"/>
              <a:t>ensure that appropriate respite and support services are available organize protests</a:t>
            </a:r>
          </a:p>
          <a:p>
            <a:r>
              <a:rPr lang="en-US" dirty="0"/>
              <a:t>More respite for live-in caregivers. Maybe license more respite facilities.   </a:t>
            </a:r>
          </a:p>
          <a:p>
            <a:r>
              <a:rPr lang="en-US" dirty="0"/>
              <a:t>Better pay for caregivers </a:t>
            </a:r>
          </a:p>
          <a:p>
            <a:r>
              <a:rPr lang="en-US" dirty="0"/>
              <a:t>For children with mild developmental disabilities, a lot of developmental structure should be put in place while they're in children's home. </a:t>
            </a:r>
          </a:p>
          <a:p>
            <a:r>
              <a:rPr lang="en-US" dirty="0"/>
              <a:t>Increased funding for service providers in order to attract more staff, </a:t>
            </a:r>
          </a:p>
          <a:p>
            <a:r>
              <a:rPr lang="en-US" dirty="0"/>
              <a:t>Make family more responsible for providing care </a:t>
            </a:r>
          </a:p>
          <a:p>
            <a:r>
              <a:rPr lang="en-US" dirty="0"/>
              <a:t>some of the placements are appropriate for individuals' health and safety</a:t>
            </a:r>
          </a:p>
          <a:p>
            <a:r>
              <a:rPr lang="en-US" dirty="0"/>
              <a:t>This is difficult with more and more care homes closing. </a:t>
            </a:r>
          </a:p>
          <a:p>
            <a:r>
              <a:rPr lang="en-US" dirty="0"/>
              <a:t>Possibly find vendors in other areas.</a:t>
            </a:r>
          </a:p>
          <a:p>
            <a:r>
              <a:rPr lang="en-US" dirty="0"/>
              <a:t>Offer consumers more available intervention services. </a:t>
            </a:r>
          </a:p>
        </p:txBody>
      </p:sp>
      <p:pic>
        <p:nvPicPr>
          <p:cNvPr id="5" name="Recorded Sound">
            <a:hlinkClick r:id="" action="ppaction://media"/>
            <a:extLst>
              <a:ext uri="{FF2B5EF4-FFF2-40B4-BE49-F238E27FC236}">
                <a16:creationId xmlns:a16="http://schemas.microsoft.com/office/drawing/2014/main" id="{777DFBF2-6979-4135-9C1B-043F3A8096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09118104"/>
      </p:ext>
    </p:extLst>
  </p:cSld>
  <p:clrMapOvr>
    <a:masterClrMapping/>
  </p:clrMapOvr>
  <mc:AlternateContent xmlns:mc="http://schemas.openxmlformats.org/markup-compatibility/2006" xmlns:p14="http://schemas.microsoft.com/office/powerpoint/2010/main">
    <mc:Choice Requires="p14">
      <p:transition spd="slow" p14:dur="2000" advTm="104871"/>
    </mc:Choice>
    <mc:Fallback xmlns="">
      <p:transition spd="slow" advTm="10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8D47-C9B5-4B0F-8B0F-89C56F04267A}"/>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minors residing with families </a:t>
            </a:r>
            <a:endParaRPr lang="en-US" dirty="0"/>
          </a:p>
        </p:txBody>
      </p:sp>
      <p:sp>
        <p:nvSpPr>
          <p:cNvPr id="3" name="Content Placeholder 2">
            <a:extLst>
              <a:ext uri="{FF2B5EF4-FFF2-40B4-BE49-F238E27FC236}">
                <a16:creationId xmlns:a16="http://schemas.microsoft.com/office/drawing/2014/main" id="{861A18FB-C277-4577-8BE6-7D68E21E7C84}"/>
              </a:ext>
            </a:extLst>
          </p:cNvPr>
          <p:cNvSpPr>
            <a:spLocks noGrp="1"/>
          </p:cNvSpPr>
          <p:nvPr>
            <p:ph idx="1"/>
          </p:nvPr>
        </p:nvSpPr>
        <p:spPr/>
        <p:txBody>
          <a:bodyPr numCol="2">
            <a:normAutofit fontScale="62500" lnSpcReduction="20000"/>
          </a:bodyPr>
          <a:lstStyle/>
          <a:p>
            <a:pPr algn="l" rtl="0" fontAlgn="base">
              <a:buFont typeface="+mj-lt"/>
              <a:buAutoNum type="arabicPeriod"/>
            </a:pPr>
            <a:r>
              <a:rPr lang="en-US" sz="1800" b="0" i="0" dirty="0">
                <a:solidFill>
                  <a:srgbClr val="000000"/>
                </a:solidFill>
                <a:effectLst/>
                <a:latin typeface="Calibri" panose="020F0502020204030204" pitchFamily="34" charset="0"/>
              </a:rPr>
              <a:t>Provide family education and counseling through collaborative efforts with Family Resource Network, county Behavioral Health and Recovery Services, El </a:t>
            </a:r>
            <a:r>
              <a:rPr lang="en-US" sz="1800" b="0" i="0" dirty="0" err="1">
                <a:solidFill>
                  <a:srgbClr val="000000"/>
                </a:solidFill>
                <a:effectLst/>
                <a:latin typeface="Calibri" panose="020F0502020204030204" pitchFamily="34" charset="0"/>
              </a:rPr>
              <a:t>Concilio</a:t>
            </a:r>
            <a:r>
              <a:rPr lang="en-US" sz="1800" b="0" i="0" dirty="0">
                <a:solidFill>
                  <a:srgbClr val="000000"/>
                </a:solidFill>
                <a:effectLst/>
                <a:latin typeface="Calibri" panose="020F0502020204030204" pitchFamily="34" charset="0"/>
              </a:rPr>
              <a:t>, county SELPAs, Housing Authorities, and Managed Care Medi-Cal providers.  </a:t>
            </a:r>
          </a:p>
          <a:p>
            <a:pPr algn="l" rtl="0" fontAlgn="base">
              <a:buFont typeface="+mj-lt"/>
              <a:buAutoNum type="arabicPeriod" startAt="2"/>
            </a:pPr>
            <a:r>
              <a:rPr lang="en-US" sz="1800" b="0" i="0" dirty="0">
                <a:solidFill>
                  <a:srgbClr val="000000"/>
                </a:solidFill>
                <a:effectLst/>
                <a:latin typeface="Calibri" panose="020F0502020204030204" pitchFamily="34" charset="0"/>
              </a:rPr>
              <a:t>Participation in county interagency meetings to address the needs of children in our service area. </a:t>
            </a:r>
          </a:p>
          <a:p>
            <a:pPr algn="l" rtl="0" fontAlgn="base">
              <a:buFont typeface="+mj-lt"/>
              <a:buAutoNum type="arabicPeriod" startAt="3"/>
            </a:pPr>
            <a:r>
              <a:rPr lang="en-US" sz="1800" b="0" i="0" u="sng" dirty="0">
                <a:solidFill>
                  <a:srgbClr val="D13438"/>
                </a:solidFill>
                <a:effectLst/>
                <a:latin typeface="Calibri" panose="020F0502020204030204" pitchFamily="34" charset="0"/>
              </a:rPr>
              <a:t>We are now actively involved in the San Joaquin County ACEs (Adverse Childhood Experiences) Aware </a:t>
            </a:r>
            <a:r>
              <a:rPr lang="en-US" sz="1800" b="0" i="0" dirty="0">
                <a:solidFill>
                  <a:srgbClr val="000000"/>
                </a:solidFill>
                <a:effectLst/>
                <a:latin typeface="Calibri" panose="020F0502020204030204" pitchFamily="34" charset="0"/>
              </a:rPr>
              <a:t> </a:t>
            </a:r>
            <a:endParaRPr lang="en-US" sz="1800" b="0" i="0" dirty="0">
              <a:solidFill>
                <a:srgbClr val="000000"/>
              </a:solidFill>
              <a:effectLst/>
              <a:latin typeface="Arial" panose="020B0604020202020204" pitchFamily="34" charset="0"/>
            </a:endParaRPr>
          </a:p>
          <a:p>
            <a:pPr algn="l" rtl="0" fontAlgn="base">
              <a:buFont typeface="+mj-lt"/>
              <a:buAutoNum type="arabicPeriod" startAt="4"/>
            </a:pPr>
            <a:r>
              <a:rPr lang="en-US" sz="1800" b="0" i="0" dirty="0">
                <a:solidFill>
                  <a:srgbClr val="000000"/>
                </a:solidFill>
                <a:effectLst/>
                <a:latin typeface="Calibri" panose="020F0502020204030204" pitchFamily="34" charset="0"/>
              </a:rPr>
              <a:t>Participation in sessions Person-Centered Planning and assistance in developing meaningful IPPs.  </a:t>
            </a:r>
          </a:p>
          <a:p>
            <a:pPr algn="l" rtl="0" fontAlgn="base">
              <a:buFont typeface="+mj-lt"/>
              <a:buAutoNum type="arabicPeriod" startAt="5"/>
            </a:pPr>
            <a:r>
              <a:rPr lang="en-US" sz="1800" b="0" i="0" dirty="0">
                <a:solidFill>
                  <a:srgbClr val="000000"/>
                </a:solidFill>
                <a:effectLst/>
                <a:latin typeface="Calibri" panose="020F0502020204030204" pitchFamily="34" charset="0"/>
              </a:rPr>
              <a:t>Meet and coordinate services with individual families and foster parents caring for minor consumers. </a:t>
            </a:r>
          </a:p>
          <a:p>
            <a:pPr algn="l" rtl="0" fontAlgn="base">
              <a:buFont typeface="+mj-lt"/>
              <a:buAutoNum type="arabicPeriod" startAt="6"/>
            </a:pPr>
            <a:r>
              <a:rPr lang="en-US" sz="1800" b="0" i="0" dirty="0">
                <a:solidFill>
                  <a:srgbClr val="000000"/>
                </a:solidFill>
                <a:effectLst/>
                <a:latin typeface="Calibri" panose="020F0502020204030204" pitchFamily="34" charset="0"/>
              </a:rPr>
              <a:t>Work with county CPS and community children’s service agencies. </a:t>
            </a:r>
          </a:p>
          <a:p>
            <a:pPr algn="l" rtl="0" fontAlgn="base">
              <a:buFont typeface="+mj-lt"/>
              <a:buAutoNum type="arabicPeriod" startAt="7"/>
            </a:pPr>
            <a:r>
              <a:rPr lang="en-US" sz="1800" b="0" i="0" dirty="0">
                <a:solidFill>
                  <a:srgbClr val="000000"/>
                </a:solidFill>
                <a:effectLst/>
                <a:latin typeface="Calibri" panose="020F0502020204030204" pitchFamily="34" charset="0"/>
              </a:rPr>
              <a:t>Assess for respite, daycare, personal assistance, and behavioral needs, as well as other supports. </a:t>
            </a:r>
          </a:p>
          <a:p>
            <a:pPr algn="l" rtl="0" fontAlgn="base">
              <a:buFont typeface="+mj-lt"/>
              <a:buAutoNum type="arabicPeriod" startAt="8"/>
            </a:pPr>
            <a:r>
              <a:rPr lang="en-US" sz="1800" b="0" i="0" dirty="0">
                <a:solidFill>
                  <a:srgbClr val="000000"/>
                </a:solidFill>
                <a:effectLst/>
                <a:latin typeface="Calibri" panose="020F0502020204030204" pitchFamily="34" charset="0"/>
              </a:rPr>
              <a:t>Develop ILS resources to provide service to minors (16 and 17 year olds) </a:t>
            </a:r>
          </a:p>
          <a:p>
            <a:pPr algn="l" rtl="0" fontAlgn="base">
              <a:buFont typeface="+mj-lt"/>
              <a:buAutoNum type="arabicPeriod" startAt="9"/>
            </a:pPr>
            <a:r>
              <a:rPr lang="en-US" sz="1800" b="0" i="0" dirty="0">
                <a:solidFill>
                  <a:srgbClr val="000000"/>
                </a:solidFill>
                <a:effectLst/>
                <a:latin typeface="Calibri" panose="020F0502020204030204" pitchFamily="34" charset="0"/>
              </a:rPr>
              <a:t>Encourage the use of Independent Living Services (ILS) in an effort to promote individual independence.  </a:t>
            </a:r>
          </a:p>
          <a:p>
            <a:pPr algn="l" rtl="0" fontAlgn="base">
              <a:buFont typeface="+mj-lt"/>
              <a:buAutoNum type="arabicPeriod" startAt="10"/>
            </a:pPr>
            <a:r>
              <a:rPr lang="en-US" sz="1800" b="0" i="0" dirty="0">
                <a:solidFill>
                  <a:srgbClr val="000000"/>
                </a:solidFill>
                <a:effectLst/>
                <a:latin typeface="Calibri" panose="020F0502020204030204" pitchFamily="34" charset="0"/>
              </a:rPr>
              <a:t>Provide nursing care/respite to families with medically fragile children. VMRC will pursue EPSDT </a:t>
            </a:r>
            <a:r>
              <a:rPr lang="en-US" sz="1800" b="0" i="0" u="sng" dirty="0">
                <a:solidFill>
                  <a:srgbClr val="D13438"/>
                </a:solidFill>
                <a:effectLst/>
                <a:latin typeface="Calibri" panose="020F0502020204030204" pitchFamily="34" charset="0"/>
              </a:rPr>
              <a:t>(Early and Periodic Screening Diagnostic and Treatment) </a:t>
            </a:r>
            <a:r>
              <a:rPr lang="en-US" sz="1800" b="0" i="0" dirty="0">
                <a:solidFill>
                  <a:srgbClr val="000000"/>
                </a:solidFill>
                <a:effectLst/>
                <a:latin typeface="Calibri" panose="020F0502020204030204" pitchFamily="34" charset="0"/>
              </a:rPr>
              <a:t>funding for these children.  </a:t>
            </a:r>
          </a:p>
          <a:p>
            <a:pPr algn="l" rtl="0" fontAlgn="base">
              <a:buFont typeface="+mj-lt"/>
              <a:buAutoNum type="arabicPeriod" startAt="11"/>
            </a:pPr>
            <a:r>
              <a:rPr lang="en-US" sz="1800" b="0" i="0" dirty="0">
                <a:solidFill>
                  <a:srgbClr val="000000"/>
                </a:solidFill>
                <a:effectLst/>
                <a:latin typeface="Calibri" panose="020F0502020204030204" pitchFamily="34" charset="0"/>
              </a:rPr>
              <a:t>Co-sponsor annual Early Start Symposium. </a:t>
            </a:r>
          </a:p>
          <a:p>
            <a:pPr algn="l" rtl="0" fontAlgn="base">
              <a:buFont typeface="+mj-lt"/>
              <a:buAutoNum type="arabicPeriod" startAt="12"/>
            </a:pPr>
            <a:r>
              <a:rPr lang="en-US" sz="1800" b="0" i="0" dirty="0">
                <a:solidFill>
                  <a:srgbClr val="000000"/>
                </a:solidFill>
                <a:effectLst/>
                <a:latin typeface="Calibri" panose="020F0502020204030204" pitchFamily="34" charset="0"/>
              </a:rPr>
              <a:t>Refer siblings of consumers to Sib Shops offered by Family Resource Network.   </a:t>
            </a:r>
          </a:p>
          <a:p>
            <a:pPr algn="l" rtl="0" fontAlgn="base">
              <a:buFont typeface="+mj-lt"/>
              <a:buAutoNum type="arabicPeriod" startAt="13"/>
            </a:pPr>
            <a:r>
              <a:rPr lang="en-US" sz="1800" b="0" i="0" dirty="0">
                <a:solidFill>
                  <a:srgbClr val="000000"/>
                </a:solidFill>
                <a:effectLst/>
                <a:latin typeface="Calibri" panose="020F0502020204030204" pitchFamily="34" charset="0"/>
              </a:rPr>
              <a:t>Offer environmental assessments and appropriate mobility equipment</a:t>
            </a:r>
          </a:p>
          <a:p>
            <a:pPr algn="l" rtl="0" fontAlgn="base">
              <a:buFont typeface="+mj-lt"/>
              <a:buAutoNum type="arabicPeriod" startAt="14"/>
            </a:pPr>
            <a:r>
              <a:rPr lang="en-US" sz="1800" b="0" i="0" dirty="0">
                <a:solidFill>
                  <a:srgbClr val="000000"/>
                </a:solidFill>
                <a:effectLst/>
                <a:latin typeface="Calibri" panose="020F0502020204030204" pitchFamily="34" charset="0"/>
              </a:rPr>
              <a:t>Offer child/adolescent psychiatric services. </a:t>
            </a:r>
          </a:p>
          <a:p>
            <a:pPr algn="l" rtl="0" fontAlgn="base">
              <a:buFont typeface="+mj-lt"/>
              <a:buAutoNum type="arabicPeriod" startAt="15"/>
            </a:pPr>
            <a:r>
              <a:rPr lang="en-US" sz="1800" b="0" i="0" dirty="0">
                <a:solidFill>
                  <a:srgbClr val="000000"/>
                </a:solidFill>
                <a:effectLst/>
                <a:latin typeface="Calibri" panose="020F0502020204030204" pitchFamily="34" charset="0"/>
              </a:rPr>
              <a:t>Offer group Parent Behavioral Training classes and Behavioral Instructional Services in English and Spanish. </a:t>
            </a:r>
          </a:p>
          <a:p>
            <a:pPr algn="l" rtl="0" fontAlgn="base">
              <a:buFont typeface="+mj-lt"/>
              <a:buAutoNum type="arabicPeriod" startAt="16"/>
            </a:pPr>
            <a:r>
              <a:rPr lang="en-US" sz="1800" b="0" i="0" dirty="0">
                <a:solidFill>
                  <a:srgbClr val="000000"/>
                </a:solidFill>
                <a:effectLst/>
                <a:latin typeface="Calibri" panose="020F0502020204030204" pitchFamily="34" charset="0"/>
              </a:rPr>
              <a:t>Increase wrap-around services for children living with families</a:t>
            </a:r>
            <a:r>
              <a:rPr lang="en-US" sz="1800" dirty="0">
                <a:solidFill>
                  <a:srgbClr val="000000"/>
                </a:solidFill>
                <a:latin typeface="Calibri" panose="020F0502020204030204" pitchFamily="34" charset="0"/>
              </a:rPr>
              <a:t>.</a:t>
            </a:r>
            <a:r>
              <a:rPr lang="en-US" sz="1800" b="0" i="0" dirty="0">
                <a:solidFill>
                  <a:srgbClr val="000000"/>
                </a:solidFill>
                <a:effectLst/>
                <a:latin typeface="Calibri" panose="020F0502020204030204" pitchFamily="34" charset="0"/>
              </a:rPr>
              <a:t> </a:t>
            </a:r>
          </a:p>
          <a:p>
            <a:pPr algn="l" rtl="0" fontAlgn="base">
              <a:buFont typeface="+mj-lt"/>
              <a:buAutoNum type="arabicPeriod" startAt="18"/>
            </a:pPr>
            <a:r>
              <a:rPr lang="en-US" sz="1800" b="0" i="0" dirty="0">
                <a:solidFill>
                  <a:srgbClr val="000000"/>
                </a:solidFill>
                <a:effectLst/>
                <a:latin typeface="Calibri" panose="020F0502020204030204" pitchFamily="34" charset="0"/>
              </a:rPr>
              <a:t>VMRC Clinical Staff will continue to provide support and problem solving consultation to service coordinators, and work with Resource Development.  </a:t>
            </a:r>
          </a:p>
          <a:p>
            <a:pPr algn="l" rtl="0" fontAlgn="base">
              <a:buFont typeface="+mj-lt"/>
              <a:buAutoNum type="arabicPeriod" startAt="19"/>
            </a:pPr>
            <a:r>
              <a:rPr lang="en-US" sz="1800" b="0" i="0" dirty="0">
                <a:solidFill>
                  <a:srgbClr val="000000"/>
                </a:solidFill>
                <a:effectLst/>
                <a:latin typeface="Calibri" panose="020F0502020204030204" pitchFamily="34" charset="0"/>
              </a:rPr>
              <a:t>Identify potential homelessness and provide necessary resources. </a:t>
            </a:r>
          </a:p>
          <a:p>
            <a:pPr algn="l" rtl="0" fontAlgn="base">
              <a:buFont typeface="+mj-lt"/>
              <a:buAutoNum type="arabicPeriod" startAt="19"/>
            </a:pPr>
            <a:r>
              <a:rPr lang="en-US" sz="1800" b="0" i="0" dirty="0">
                <a:solidFill>
                  <a:srgbClr val="000000"/>
                </a:solidFill>
                <a:effectLst/>
                <a:latin typeface="Calibri" panose="020F0502020204030204" pitchFamily="34" charset="0"/>
              </a:rPr>
              <a:t>Incorporate emergency preparedness into planning team discussion. </a:t>
            </a:r>
          </a:p>
          <a:p>
            <a:pPr algn="l" rtl="0" fontAlgn="base">
              <a:buFont typeface="+mj-lt"/>
              <a:buAutoNum type="arabicPeriod" startAt="21"/>
            </a:pPr>
            <a:r>
              <a:rPr lang="en-US" sz="1800" b="0" i="0" dirty="0">
                <a:solidFill>
                  <a:srgbClr val="000000"/>
                </a:solidFill>
                <a:effectLst/>
                <a:latin typeface="Calibri" panose="020F0502020204030204" pitchFamily="34" charset="0"/>
              </a:rPr>
              <a:t>Implement Everbridge Notification system for information and follow up, as needed. </a:t>
            </a:r>
            <a:endParaRPr lang="en-US" b="0" i="0" dirty="0">
              <a:solidFill>
                <a:srgbClr val="000000"/>
              </a:solidFill>
              <a:effectLst/>
              <a:latin typeface="Calibri" panose="020F0502020204030204" pitchFamily="34" charset="0"/>
            </a:endParaRPr>
          </a:p>
          <a:p>
            <a:pPr algn="l" rtl="0" fontAlgn="base">
              <a:buFont typeface="+mj-lt"/>
              <a:buAutoNum type="arabicPeriod" startAt="22"/>
            </a:pPr>
            <a:r>
              <a:rPr lang="en-US" sz="1800" b="0" i="0" dirty="0">
                <a:solidFill>
                  <a:srgbClr val="000000"/>
                </a:solidFill>
                <a:effectLst/>
                <a:latin typeface="Calibri" panose="020F0502020204030204" pitchFamily="34" charset="0"/>
              </a:rPr>
              <a:t>Assist consumers and families when transitioning to the Self Determination Program .</a:t>
            </a:r>
          </a:p>
          <a:p>
            <a:endParaRPr lang="en-US" dirty="0"/>
          </a:p>
        </p:txBody>
      </p:sp>
      <p:pic>
        <p:nvPicPr>
          <p:cNvPr id="5" name="Recorded Sound">
            <a:hlinkClick r:id="" action="ppaction://media"/>
            <a:extLst>
              <a:ext uri="{FF2B5EF4-FFF2-40B4-BE49-F238E27FC236}">
                <a16:creationId xmlns:a16="http://schemas.microsoft.com/office/drawing/2014/main" id="{29698E51-62C0-4CE9-9B23-E24F5A27FD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75398602"/>
      </p:ext>
    </p:extLst>
  </p:cSld>
  <p:clrMapOvr>
    <a:masterClrMapping/>
  </p:clrMapOvr>
  <mc:AlternateContent xmlns:mc="http://schemas.openxmlformats.org/markup-compatibility/2006" xmlns:p14="http://schemas.microsoft.com/office/powerpoint/2010/main">
    <mc:Choice Requires="p14">
      <p:transition spd="slow" p14:dur="2000" advTm="328619"/>
    </mc:Choice>
    <mc:Fallback xmlns="">
      <p:transition spd="slow" advTm="32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84DE-ED4B-4BE0-9145-A3667229989A}"/>
              </a:ext>
            </a:extLst>
          </p:cNvPr>
          <p:cNvSpPr>
            <a:spLocks noGrp="1"/>
          </p:cNvSpPr>
          <p:nvPr>
            <p:ph type="title"/>
          </p:nvPr>
        </p:nvSpPr>
        <p:spPr/>
        <p:txBody>
          <a:bodyPr/>
          <a:lstStyle/>
          <a:p>
            <a:r>
              <a:rPr lang="en-US" dirty="0"/>
              <a:t>Public Comments: Minors in Families</a:t>
            </a:r>
          </a:p>
        </p:txBody>
      </p:sp>
      <p:sp>
        <p:nvSpPr>
          <p:cNvPr id="3" name="Content Placeholder 2">
            <a:extLst>
              <a:ext uri="{FF2B5EF4-FFF2-40B4-BE49-F238E27FC236}">
                <a16:creationId xmlns:a16="http://schemas.microsoft.com/office/drawing/2014/main" id="{EFF73F3A-B9F0-4ACE-94B3-0863EEB5490A}"/>
              </a:ext>
            </a:extLst>
          </p:cNvPr>
          <p:cNvSpPr>
            <a:spLocks noGrp="1"/>
          </p:cNvSpPr>
          <p:nvPr>
            <p:ph idx="1"/>
          </p:nvPr>
        </p:nvSpPr>
        <p:spPr/>
        <p:txBody>
          <a:bodyPr numCol="2">
            <a:normAutofit fontScale="92500" lnSpcReduction="20000"/>
          </a:bodyPr>
          <a:lstStyle/>
          <a:p>
            <a:r>
              <a:rPr lang="en-US" dirty="0"/>
              <a:t>Continue or increase supports for families</a:t>
            </a:r>
          </a:p>
          <a:p>
            <a:r>
              <a:rPr lang="en-US" dirty="0"/>
              <a:t>see answer to number 2, but also make sure that short term out of home respite services are accessible.</a:t>
            </a:r>
          </a:p>
          <a:p>
            <a:r>
              <a:rPr lang="en-US" dirty="0"/>
              <a:t>provide wrap around services that promote this</a:t>
            </a:r>
          </a:p>
          <a:p>
            <a:r>
              <a:rPr lang="en-US" dirty="0"/>
              <a:t>More training for family members on the care of these special children and adults. </a:t>
            </a:r>
          </a:p>
          <a:p>
            <a:r>
              <a:rPr lang="en-US" dirty="0"/>
              <a:t>Help with medical and dental referrals for these children. </a:t>
            </a:r>
          </a:p>
          <a:p>
            <a:r>
              <a:rPr lang="en-US" dirty="0"/>
              <a:t>Increase incentive to families (financial)</a:t>
            </a:r>
          </a:p>
          <a:p>
            <a:r>
              <a:rPr lang="en-US" dirty="0"/>
              <a:t>Increased funding for service providers to limit high staff turnover due to burnout and finding higher paying jobs in other fields. </a:t>
            </a:r>
          </a:p>
          <a:p>
            <a:r>
              <a:rPr lang="en-US" dirty="0"/>
              <a:t>Increased education for families regarding diagnoses, behavior, puberty, sexuality, and consumer rights.</a:t>
            </a:r>
          </a:p>
          <a:p>
            <a:r>
              <a:rPr lang="en-US" dirty="0"/>
              <a:t>I think family should care for the children.</a:t>
            </a:r>
          </a:p>
          <a:p>
            <a:r>
              <a:rPr lang="en-US" dirty="0"/>
              <a:t>Offer REAL support - more in home behavioral and educational help beyond what is expected from the school districts.</a:t>
            </a:r>
          </a:p>
          <a:p>
            <a:r>
              <a:rPr lang="en-US" dirty="0"/>
              <a:t>It is never easy on  parent to make the choice to have their child live in a care home. </a:t>
            </a:r>
          </a:p>
          <a:p>
            <a:r>
              <a:rPr lang="en-US" dirty="0"/>
              <a:t>Have more supports available for intervention.</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EFDFE403-DEFF-41AF-B2F0-895CA4856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2365292"/>
      </p:ext>
    </p:extLst>
  </p:cSld>
  <p:clrMapOvr>
    <a:masterClrMapping/>
  </p:clrMapOvr>
  <mc:AlternateContent xmlns:mc="http://schemas.openxmlformats.org/markup-compatibility/2006" xmlns:p14="http://schemas.microsoft.com/office/powerpoint/2010/main">
    <mc:Choice Requires="p14">
      <p:transition spd="slow" p14:dur="2000" advTm="114757"/>
    </mc:Choice>
    <mc:Fallback xmlns="">
      <p:transition spd="slow" advTm="11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8D247-924E-445E-8ADE-037334A5C048}"/>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adults residing in independent living</a:t>
            </a:r>
            <a:endParaRPr lang="en-US" dirty="0"/>
          </a:p>
        </p:txBody>
      </p:sp>
      <p:sp>
        <p:nvSpPr>
          <p:cNvPr id="3" name="Content Placeholder 2">
            <a:extLst>
              <a:ext uri="{FF2B5EF4-FFF2-40B4-BE49-F238E27FC236}">
                <a16:creationId xmlns:a16="http://schemas.microsoft.com/office/drawing/2014/main" id="{EDA27C42-72AD-475C-B94B-13CC6D060670}"/>
              </a:ext>
            </a:extLst>
          </p:cNvPr>
          <p:cNvSpPr>
            <a:spLocks noGrp="1"/>
          </p:cNvSpPr>
          <p:nvPr>
            <p:ph idx="1"/>
          </p:nvPr>
        </p:nvSpPr>
        <p:spPr/>
        <p:txBody>
          <a:bodyPr numCol="2">
            <a:normAutofit fontScale="92500" lnSpcReduction="10000"/>
          </a:bodyPr>
          <a:lstStyle/>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Survey case carrying staff to determine housing needs, followed by focus groups to discuss the survey findings in order to devise a plan for collaborative efforts with community partners in developing affordable and/or  alternative housing options for consumers who choose to live on their own.  </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Offer Self-Advocacy support to consumers to promote their preferred living arrangement.  </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Participation in Person-Centered Planning sessions and assistance in developing meaningful IPPs.</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Offer environmental assessments and appropriate mobility equipment to enable consumers to live independently.</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Continue to offer psychiatric services.</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Automated calling for emergency notification.</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Maintain quality services by ensuring ILS/SLS providers have objectives and expectations as reflected in the IPP.</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Ensure utilization of community generic resources…</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Use of public transportation and mobility training where offered to optimize independence.</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Incorporate emergency preparedness into planning team discussion.</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Implement Everbridge Notification system.</a:t>
            </a:r>
          </a:p>
          <a:p>
            <a:pPr marL="342900" indent="-342900">
              <a:lnSpc>
                <a:spcPct val="100000"/>
              </a:lnSpc>
              <a:spcBef>
                <a:spcPts val="0"/>
              </a:spcBef>
              <a:buFont typeface="+mj-lt"/>
              <a:buAutoNum type="arabicPeriod"/>
              <a:tabLst>
                <a:tab pos="457200" algn="l"/>
              </a:tabLst>
            </a:pPr>
            <a:r>
              <a:rPr lang="en-US" sz="1800" dirty="0">
                <a:solidFill>
                  <a:srgbClr val="000000"/>
                </a:solidFill>
                <a:latin typeface="Calibri" panose="020F0502020204030204" pitchFamily="34" charset="0"/>
              </a:rPr>
              <a:t>Assist consumers and families if transitioning to the Self Determination Program.</a:t>
            </a:r>
          </a:p>
        </p:txBody>
      </p:sp>
      <p:pic>
        <p:nvPicPr>
          <p:cNvPr id="5" name="Recorded Sound">
            <a:hlinkClick r:id="" action="ppaction://media"/>
            <a:extLst>
              <a:ext uri="{FF2B5EF4-FFF2-40B4-BE49-F238E27FC236}">
                <a16:creationId xmlns:a16="http://schemas.microsoft.com/office/drawing/2014/main" id="{C68B3FF2-E6B6-46E8-B01C-311920202C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7929158"/>
      </p:ext>
    </p:extLst>
  </p:cSld>
  <p:clrMapOvr>
    <a:masterClrMapping/>
  </p:clrMapOvr>
  <mc:AlternateContent xmlns:mc="http://schemas.openxmlformats.org/markup-compatibility/2006" xmlns:p14="http://schemas.microsoft.com/office/powerpoint/2010/main">
    <mc:Choice Requires="p14">
      <p:transition spd="slow" p14:dur="2000" advTm="147796"/>
    </mc:Choice>
    <mc:Fallback xmlns="">
      <p:transition spd="slow" advTm="14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84DE-ED4B-4BE0-9145-A3667229989A}"/>
              </a:ext>
            </a:extLst>
          </p:cNvPr>
          <p:cNvSpPr>
            <a:spLocks noGrp="1"/>
          </p:cNvSpPr>
          <p:nvPr>
            <p:ph type="title"/>
          </p:nvPr>
        </p:nvSpPr>
        <p:spPr/>
        <p:txBody>
          <a:bodyPr/>
          <a:lstStyle/>
          <a:p>
            <a:r>
              <a:rPr lang="en-US" dirty="0"/>
              <a:t>Public Comments: Adults in Independent Living</a:t>
            </a:r>
          </a:p>
        </p:txBody>
      </p:sp>
      <p:sp>
        <p:nvSpPr>
          <p:cNvPr id="3" name="Content Placeholder 2">
            <a:extLst>
              <a:ext uri="{FF2B5EF4-FFF2-40B4-BE49-F238E27FC236}">
                <a16:creationId xmlns:a16="http://schemas.microsoft.com/office/drawing/2014/main" id="{EFF73F3A-B9F0-4ACE-94B3-0863EEB5490A}"/>
              </a:ext>
            </a:extLst>
          </p:cNvPr>
          <p:cNvSpPr>
            <a:spLocks noGrp="1"/>
          </p:cNvSpPr>
          <p:nvPr>
            <p:ph idx="1"/>
          </p:nvPr>
        </p:nvSpPr>
        <p:spPr/>
        <p:txBody>
          <a:bodyPr numCol="2">
            <a:normAutofit fontScale="85000" lnSpcReduction="10000"/>
          </a:bodyPr>
          <a:lstStyle/>
          <a:p>
            <a:pPr marL="514350" indent="-514350">
              <a:buFont typeface="+mj-lt"/>
              <a:buAutoNum type="arabicPeriod"/>
            </a:pPr>
            <a:r>
              <a:rPr lang="en-US" dirty="0"/>
              <a:t>Offer safer areas of town to offer housing</a:t>
            </a:r>
          </a:p>
          <a:p>
            <a:pPr marL="514350" indent="-514350">
              <a:buFont typeface="+mj-lt"/>
              <a:buAutoNum type="arabicPeriod"/>
            </a:pPr>
            <a:r>
              <a:rPr lang="en-US" dirty="0"/>
              <a:t>look into centralized services, say a 4 plex or small apartment building( less that 10 units) where there is a support person on site( living in one of the units) and the other units are available to consumers that need less support. </a:t>
            </a:r>
          </a:p>
          <a:p>
            <a:pPr marL="514350" indent="-514350">
              <a:buFont typeface="+mj-lt"/>
              <a:buAutoNum type="arabicPeriod"/>
            </a:pPr>
            <a:r>
              <a:rPr lang="en-US" dirty="0"/>
              <a:t>Provide more transportation services with SLS, educate parents that their child would be fully supported</a:t>
            </a:r>
          </a:p>
          <a:p>
            <a:pPr marL="514350" indent="-514350">
              <a:buFont typeface="+mj-lt"/>
              <a:buAutoNum type="arabicPeriod"/>
            </a:pPr>
            <a:r>
              <a:rPr lang="en-US" dirty="0"/>
              <a:t>It is hard to make it financially</a:t>
            </a:r>
          </a:p>
          <a:p>
            <a:pPr marL="514350" indent="-514350">
              <a:buFont typeface="+mj-lt"/>
              <a:buAutoNum type="arabicPeriod"/>
            </a:pPr>
            <a:r>
              <a:rPr lang="en-US" dirty="0"/>
              <a:t>It’s according to their level of abilities. </a:t>
            </a:r>
          </a:p>
          <a:p>
            <a:pPr marL="514350" indent="-514350">
              <a:buFont typeface="+mj-lt"/>
              <a:buAutoNum type="arabicPeriod"/>
            </a:pPr>
            <a:r>
              <a:rPr lang="en-US" dirty="0"/>
              <a:t>Developmental structures for kids that would enable them acquire the necessary skills for daily living at an early stage</a:t>
            </a:r>
          </a:p>
          <a:p>
            <a:pPr marL="514350" indent="-514350">
              <a:buFont typeface="+mj-lt"/>
              <a:buAutoNum type="arabicPeriod"/>
            </a:pPr>
            <a:r>
              <a:rPr lang="en-US" dirty="0"/>
              <a:t>Increased funding for vendors that support individuals in their own homes. </a:t>
            </a:r>
          </a:p>
          <a:p>
            <a:pPr marL="514350" indent="-514350">
              <a:buFont typeface="+mj-lt"/>
              <a:buAutoNum type="arabicPeriod"/>
            </a:pPr>
            <a:r>
              <a:rPr lang="en-US" dirty="0"/>
              <a:t>I feel those that can and WANT to live on their own should. It is a collective decision but it is an important step</a:t>
            </a:r>
          </a:p>
          <a:p>
            <a:pPr marL="514350" indent="-514350">
              <a:buFont typeface="+mj-lt"/>
              <a:buAutoNum type="arabicPeriod"/>
            </a:pPr>
            <a:r>
              <a:rPr lang="en-US" dirty="0"/>
              <a:t>Find affordable housing.  Provide funding for their utilities.</a:t>
            </a:r>
          </a:p>
          <a:p>
            <a:pPr marL="514350" indent="-514350">
              <a:buFont typeface="+mj-lt"/>
              <a:buAutoNum type="arabicPeriod"/>
            </a:pPr>
            <a:r>
              <a:rPr lang="en-US" dirty="0"/>
              <a:t>With the decrease of DSP's in the field, this is near impossible.  Without being able to properly pay a person. </a:t>
            </a:r>
          </a:p>
          <a:p>
            <a:pPr marL="514350" indent="-514350">
              <a:buFont typeface="+mj-lt"/>
              <a:buAutoNum type="arabicPeriod"/>
            </a:pPr>
            <a:r>
              <a:rPr lang="en-US" dirty="0"/>
              <a:t>Offer trainings and have more services available that teach life skills.</a:t>
            </a:r>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419CADC4-7979-4824-9300-0EB02F4126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4583007"/>
      </p:ext>
    </p:extLst>
  </p:cSld>
  <p:clrMapOvr>
    <a:masterClrMapping/>
  </p:clrMapOvr>
  <mc:AlternateContent xmlns:mc="http://schemas.openxmlformats.org/markup-compatibility/2006" xmlns:p14="http://schemas.microsoft.com/office/powerpoint/2010/main">
    <mc:Choice Requires="p14">
      <p:transition spd="slow" p14:dur="2000" advTm="150405"/>
    </mc:Choice>
    <mc:Fallback xmlns="">
      <p:transition spd="slow" advTm="15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8D247-924E-445E-8ADE-037334A5C048}"/>
              </a:ext>
            </a:extLst>
          </p:cNvPr>
          <p:cNvSpPr>
            <a:spLocks noGrp="1"/>
          </p:cNvSpPr>
          <p:nvPr>
            <p:ph type="title"/>
          </p:nvPr>
        </p:nvSpPr>
        <p:spPr/>
        <p:txBody>
          <a:bodyPr>
            <a:normAutofit/>
          </a:bodyPr>
          <a:lstStyle/>
          <a:p>
            <a:r>
              <a:rPr lang="en-US" sz="4400" b="0" i="0" dirty="0">
                <a:solidFill>
                  <a:srgbClr val="000000"/>
                </a:solidFill>
                <a:effectLst/>
                <a:latin typeface="Calibri" panose="020F0502020204030204" pitchFamily="34" charset="0"/>
              </a:rPr>
              <a:t>Number and percent of adults residing in supported living</a:t>
            </a:r>
            <a:endParaRPr lang="en-US" dirty="0"/>
          </a:p>
        </p:txBody>
      </p:sp>
      <p:sp>
        <p:nvSpPr>
          <p:cNvPr id="3" name="Content Placeholder 2">
            <a:extLst>
              <a:ext uri="{FF2B5EF4-FFF2-40B4-BE49-F238E27FC236}">
                <a16:creationId xmlns:a16="http://schemas.microsoft.com/office/drawing/2014/main" id="{EDA27C42-72AD-475C-B94B-13CC6D060670}"/>
              </a:ext>
            </a:extLst>
          </p:cNvPr>
          <p:cNvSpPr>
            <a:spLocks noGrp="1"/>
          </p:cNvSpPr>
          <p:nvPr>
            <p:ph idx="1"/>
          </p:nvPr>
        </p:nvSpPr>
        <p:spPr/>
        <p:txBody>
          <a:bodyPr numCol="2">
            <a:normAutofit lnSpcReduction="10000"/>
          </a:bodyPr>
          <a:lstStyle/>
          <a:p>
            <a:pPr algn="l" rtl="0" fontAlgn="base">
              <a:buFont typeface="+mj-lt"/>
              <a:buAutoNum type="arabicPeriod"/>
            </a:pPr>
            <a:r>
              <a:rPr lang="en-US" sz="1800" b="0" i="0" dirty="0">
                <a:solidFill>
                  <a:srgbClr val="000000"/>
                </a:solidFill>
                <a:effectLst/>
                <a:latin typeface="Calibri" panose="020F0502020204030204" pitchFamily="34" charset="0"/>
              </a:rPr>
              <a:t>Survey case carrying staff to determine housing needs, followed by focus groups.</a:t>
            </a:r>
          </a:p>
          <a:p>
            <a:pPr algn="l" rtl="0" fontAlgn="base">
              <a:buFont typeface="+mj-lt"/>
              <a:buAutoNum type="arabicPeriod"/>
            </a:pPr>
            <a:r>
              <a:rPr lang="en-US" sz="1800" b="0" i="0" dirty="0">
                <a:solidFill>
                  <a:srgbClr val="000000"/>
                </a:solidFill>
                <a:effectLst/>
                <a:latin typeface="Calibri" panose="020F0502020204030204" pitchFamily="34" charset="0"/>
              </a:rPr>
              <a:t>Offer Self-Advocacy support </a:t>
            </a:r>
            <a:r>
              <a:rPr lang="en-US" sz="1800" b="0" i="0" u="sng" dirty="0">
                <a:solidFill>
                  <a:srgbClr val="0078D4"/>
                </a:solidFill>
                <a:effectLst/>
                <a:latin typeface="Calibri" panose="020F0502020204030204" pitchFamily="34" charset="0"/>
              </a:rPr>
              <a:t>to consumers to promote their preferred living arrangement.  </a:t>
            </a:r>
          </a:p>
          <a:p>
            <a:pPr algn="l" rtl="0" fontAlgn="base">
              <a:buFont typeface="+mj-lt"/>
              <a:buAutoNum type="arabicPeriod" startAt="2"/>
            </a:pPr>
            <a:r>
              <a:rPr lang="en-US" sz="1800" b="0" i="0" dirty="0">
                <a:solidFill>
                  <a:srgbClr val="000000"/>
                </a:solidFill>
                <a:effectLst/>
                <a:latin typeface="Calibri" panose="020F0502020204030204" pitchFamily="34" charset="0"/>
              </a:rPr>
              <a:t>Participation in Person-Centered Planning sessions and assistance in developing meaningful IPPs. </a:t>
            </a:r>
          </a:p>
          <a:p>
            <a:pPr algn="l" rtl="0" fontAlgn="base">
              <a:buFont typeface="+mj-lt"/>
              <a:buAutoNum type="arabicPeriod" startAt="4"/>
            </a:pPr>
            <a:r>
              <a:rPr lang="en-US" sz="1800" b="0" i="0" dirty="0">
                <a:solidFill>
                  <a:srgbClr val="000000"/>
                </a:solidFill>
                <a:effectLst/>
                <a:latin typeface="Calibri" panose="020F0502020204030204" pitchFamily="34" charset="0"/>
              </a:rPr>
              <a:t>Continue to offer environmental assessments and appropriate mobility equipment to enable consumers to live independently. </a:t>
            </a:r>
          </a:p>
          <a:p>
            <a:pPr algn="l" rtl="0" fontAlgn="base">
              <a:buFont typeface="+mj-lt"/>
              <a:buAutoNum type="arabicPeriod" startAt="5"/>
            </a:pPr>
            <a:r>
              <a:rPr lang="en-US" sz="1800" b="0" i="0" dirty="0">
                <a:solidFill>
                  <a:srgbClr val="000000"/>
                </a:solidFill>
                <a:effectLst/>
                <a:latin typeface="Calibri" panose="020F0502020204030204" pitchFamily="34" charset="0"/>
              </a:rPr>
              <a:t>Continue to offer psychiatric services that are not provided by mental health generic resource to adult consumers in need for stabilization purposes. </a:t>
            </a:r>
          </a:p>
          <a:p>
            <a:pPr algn="l" rtl="0" fontAlgn="base">
              <a:buFont typeface="+mj-lt"/>
              <a:buAutoNum type="arabicPeriod" startAt="6"/>
            </a:pPr>
            <a:r>
              <a:rPr lang="en-US" sz="1800" b="0" i="0" dirty="0">
                <a:solidFill>
                  <a:srgbClr val="000000"/>
                </a:solidFill>
                <a:effectLst/>
                <a:latin typeface="Calibri" panose="020F0502020204030204" pitchFamily="34" charset="0"/>
              </a:rPr>
              <a:t>Automated calling for emergency notification. </a:t>
            </a:r>
          </a:p>
          <a:p>
            <a:pPr algn="l" rtl="0" fontAlgn="base">
              <a:buFont typeface="+mj-lt"/>
              <a:buAutoNum type="arabicPeriod" startAt="7"/>
            </a:pPr>
            <a:r>
              <a:rPr lang="en-US" sz="1800" b="0" i="0" dirty="0">
                <a:solidFill>
                  <a:srgbClr val="000000"/>
                </a:solidFill>
                <a:effectLst/>
                <a:latin typeface="Calibri" panose="020F0502020204030204" pitchFamily="34" charset="0"/>
              </a:rPr>
              <a:t>Maintain quality services by ensuring ILS/SLS providers have objectives and expectations as reflected in the IPP. </a:t>
            </a:r>
          </a:p>
          <a:p>
            <a:pPr algn="l" rtl="0" fontAlgn="base">
              <a:buFont typeface="+mj-lt"/>
              <a:buAutoNum type="arabicPeriod" startAt="8"/>
            </a:pPr>
            <a:r>
              <a:rPr lang="en-US" sz="1800" b="0" i="0" dirty="0">
                <a:solidFill>
                  <a:srgbClr val="000000"/>
                </a:solidFill>
                <a:effectLst/>
                <a:latin typeface="Calibri" panose="020F0502020204030204" pitchFamily="34" charset="0"/>
              </a:rPr>
              <a:t>Ensure utilization of community generic resources. </a:t>
            </a:r>
          </a:p>
          <a:p>
            <a:pPr algn="l" rtl="0" fontAlgn="base">
              <a:buFont typeface="+mj-lt"/>
              <a:buAutoNum type="arabicPeriod" startAt="9"/>
            </a:pPr>
            <a:r>
              <a:rPr lang="en-US" sz="1800" b="0" i="0" dirty="0">
                <a:solidFill>
                  <a:srgbClr val="000000"/>
                </a:solidFill>
                <a:effectLst/>
                <a:latin typeface="Calibri" panose="020F0502020204030204" pitchFamily="34" charset="0"/>
              </a:rPr>
              <a:t>Use of public transportation and mobility training. </a:t>
            </a:r>
          </a:p>
          <a:p>
            <a:pPr algn="l" rtl="0" fontAlgn="base">
              <a:buFont typeface="+mj-lt"/>
              <a:buAutoNum type="arabicPeriod" startAt="10"/>
            </a:pPr>
            <a:r>
              <a:rPr lang="en-US" sz="1800" b="0" i="0" dirty="0">
                <a:solidFill>
                  <a:srgbClr val="000000"/>
                </a:solidFill>
                <a:effectLst/>
                <a:latin typeface="Calibri" panose="020F0502020204030204" pitchFamily="34" charset="0"/>
              </a:rPr>
              <a:t>Emergency preparedness into planning team discussion. </a:t>
            </a:r>
          </a:p>
          <a:p>
            <a:pPr algn="l" rtl="0" fontAlgn="base">
              <a:buFont typeface="+mj-lt"/>
              <a:buAutoNum type="arabicPeriod" startAt="11"/>
            </a:pPr>
            <a:r>
              <a:rPr lang="en-US" sz="1800" b="0" i="0" dirty="0">
                <a:solidFill>
                  <a:srgbClr val="000000"/>
                </a:solidFill>
                <a:effectLst/>
                <a:latin typeface="Calibri" panose="020F0502020204030204" pitchFamily="34" charset="0"/>
              </a:rPr>
              <a:t>Implement Everbridge Notification </a:t>
            </a:r>
          </a:p>
          <a:p>
            <a:pPr algn="l" rtl="0" fontAlgn="base">
              <a:buFont typeface="+mj-lt"/>
              <a:buAutoNum type="arabicPeriod" startAt="11"/>
            </a:pPr>
            <a:r>
              <a:rPr lang="en-US" sz="1800" b="0" i="0" dirty="0">
                <a:solidFill>
                  <a:srgbClr val="000000"/>
                </a:solidFill>
                <a:effectLst/>
                <a:latin typeface="Calibri" panose="020F0502020204030204" pitchFamily="34" charset="0"/>
              </a:rPr>
              <a:t>Assist consumers and families if transitioning to the Self-Determination Program </a:t>
            </a:r>
          </a:p>
        </p:txBody>
      </p:sp>
      <p:pic>
        <p:nvPicPr>
          <p:cNvPr id="5" name="Recorded Sound">
            <a:hlinkClick r:id="" action="ppaction://media"/>
            <a:extLst>
              <a:ext uri="{FF2B5EF4-FFF2-40B4-BE49-F238E27FC236}">
                <a16:creationId xmlns:a16="http://schemas.microsoft.com/office/drawing/2014/main" id="{1BE15B41-E83C-4382-84F6-9A95569255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9102189"/>
      </p:ext>
    </p:extLst>
  </p:cSld>
  <p:clrMapOvr>
    <a:masterClrMapping/>
  </p:clrMapOvr>
  <mc:AlternateContent xmlns:mc="http://schemas.openxmlformats.org/markup-compatibility/2006" xmlns:p14="http://schemas.microsoft.com/office/powerpoint/2010/main">
    <mc:Choice Requires="p14">
      <p:transition spd="slow" p14:dur="2000" advTm="130791"/>
    </mc:Choice>
    <mc:Fallback xmlns="">
      <p:transition spd="slow" advTm="13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977</TotalTime>
  <Words>5846</Words>
  <Application>Microsoft Office PowerPoint</Application>
  <PresentationFormat>Widescreen</PresentationFormat>
  <Paragraphs>390</Paragraphs>
  <Slides>39</Slides>
  <Notes>0</Notes>
  <HiddenSlides>0</HiddenSlides>
  <MMClips>39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Corbel</vt:lpstr>
      <vt:lpstr>Segoe UI</vt:lpstr>
      <vt:lpstr>Times New Roman</vt:lpstr>
      <vt:lpstr>Wingdings 2</vt:lpstr>
      <vt:lpstr>WordVisi_MSFontService</vt:lpstr>
      <vt:lpstr>Frame</vt:lpstr>
      <vt:lpstr>Valley Mountain Regional Center Performance Contract</vt:lpstr>
      <vt:lpstr>Community Living and Family Supports</vt:lpstr>
      <vt:lpstr>Number and percent of RC caseload in DC </vt:lpstr>
      <vt:lpstr>Public Comments: Institutional Settings </vt:lpstr>
      <vt:lpstr>Number and percent of minors residing with families </vt:lpstr>
      <vt:lpstr>Public Comments: Minors in Families</vt:lpstr>
      <vt:lpstr>Number and percent of adults residing in independent living</vt:lpstr>
      <vt:lpstr>Public Comments: Adults in Independent Living</vt:lpstr>
      <vt:lpstr>Number and percent of adults residing in supported living</vt:lpstr>
      <vt:lpstr>Public Comments: adults residing in supported living</vt:lpstr>
      <vt:lpstr>Number and percent of adults residing in Adult Family Home Agency homes </vt:lpstr>
      <vt:lpstr>Public Comment: adults residing in Adult Family Home Agency homes  </vt:lpstr>
      <vt:lpstr>Number and percent of adults residing in family homes (home of parent or guardian) </vt:lpstr>
      <vt:lpstr>Public Comments: adults residing in family homes (home of parent or guardian) </vt:lpstr>
      <vt:lpstr>Number and percent of minors living in facilities serving &gt; 6 </vt:lpstr>
      <vt:lpstr>Public Comments: Minors in Smaller in Homes with less than 6 kids</vt:lpstr>
      <vt:lpstr>Number and percent of adults living in facilities serving &gt; 6</vt:lpstr>
      <vt:lpstr>Public Comments: Adults in Smaller in Homes with less than 6 People</vt:lpstr>
      <vt:lpstr>Reducing Disparities</vt:lpstr>
      <vt:lpstr>Measures Related to Reducing Disparities and Improving Equity in Purchase of Services Expenditures </vt:lpstr>
      <vt:lpstr>Public Comments: Reducing Disparities and Improving Equity</vt:lpstr>
      <vt:lpstr>Number and percent of individuals receiving only case management services by age and ethnicity </vt:lpstr>
      <vt:lpstr>Public Comments: individuals receiving only case management services by age and ethnicity  </vt:lpstr>
      <vt:lpstr>Public Policy Performance Measures Related to Employment </vt:lpstr>
      <vt:lpstr>Number and percentage of consumers, ages 16-64 with earned income. </vt:lpstr>
      <vt:lpstr>Average annual wages for consumers ages 16-64. </vt:lpstr>
      <vt:lpstr>Public Comments: Increase Average Annual Wages</vt:lpstr>
      <vt:lpstr>Annual earnings of consumers ages 16-64 compared to people with all disabilities in CA.</vt:lpstr>
      <vt:lpstr>Public Comments: Annual earnings of consumers ages 16-64 </vt:lpstr>
      <vt:lpstr>Number and Percentage of adults who were placed in competitive, integrated employment following participation in a Paid Internship Program.  </vt:lpstr>
      <vt:lpstr>Public Comments: placed in competitive, integrated employment following participation in a Paid Internship Program </vt:lpstr>
      <vt:lpstr>Average hourly or salaried wages and hours worked per week for adults who participated in a Paid Internship Program during the prior fiscal year.  </vt:lpstr>
      <vt:lpstr>Public Comments: Average hourly or salaried wages and hours worked per week  </vt:lpstr>
      <vt:lpstr>Average wages and hours worked for adults engaged in competitive, integrated employment, on behalf of whom Incentive payments have been made.  </vt:lpstr>
      <vt:lpstr>Public Comments: Average wages and hours worked for adults engaged in CIE, on behalf of whom Incentive payments have been made. </vt:lpstr>
      <vt:lpstr>Total number of $1000, $1250 and $1500 incentive payments made for the fiscal year. </vt:lpstr>
      <vt:lpstr>Public Comments: Total number of $1000, $1250 and $1500 incentive payments </vt:lpstr>
      <vt:lpstr>Percentage of adults who reported having Competitive Integrated Employment as a goal in his/her IPP. </vt:lpstr>
      <vt:lpstr>Public Comments: adults who reported having Competitive Integrated Employment as a goal in his/her IPP.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Tony Anderson</cp:lastModifiedBy>
  <cp:revision>3</cp:revision>
  <dcterms:created xsi:type="dcterms:W3CDTF">2021-12-07T03:34:53Z</dcterms:created>
  <dcterms:modified xsi:type="dcterms:W3CDTF">2021-12-09T22:56:16Z</dcterms:modified>
</cp:coreProperties>
</file>