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84" r:id="rId3"/>
    <p:sldId id="257" r:id="rId4"/>
    <p:sldId id="276" r:id="rId5"/>
    <p:sldId id="277" r:id="rId6"/>
    <p:sldId id="258" r:id="rId7"/>
    <p:sldId id="259" r:id="rId8"/>
    <p:sldId id="260" r:id="rId9"/>
    <p:sldId id="280" r:id="rId10"/>
    <p:sldId id="278" r:id="rId11"/>
    <p:sldId id="279" r:id="rId12"/>
    <p:sldId id="281" r:id="rId13"/>
    <p:sldId id="282" r:id="rId14"/>
    <p:sldId id="283" r:id="rId15"/>
    <p:sldId id="285" r:id="rId16"/>
  </p:sldIdLst>
  <p:sldSz cx="9144000" cy="5143500" type="screen16x9"/>
  <p:notesSz cx="6858000" cy="9144000"/>
  <p:embeddedFontLst>
    <p:embeddedFont>
      <p:font typeface="Calibri" panose="020F0502020204030204" pitchFamily="34" charset="0"/>
      <p:regular r:id="rId18"/>
      <p:bold r:id="rId19"/>
      <p:italic r:id="rId20"/>
      <p:boldItalic r:id="rId21"/>
    </p:embeddedFont>
    <p:embeddedFont>
      <p:font typeface="Roboto" panose="02000000000000000000" pitchFamily="2" charset="0"/>
      <p:regular r:id="rId22"/>
      <p:bold r:id="rId23"/>
      <p:italic r:id="rId24"/>
      <p:boldItalic r:id="rId25"/>
    </p:embeddedFont>
    <p:embeddedFont>
      <p:font typeface="Roboto Slab" panose="020B0604020202020204" charset="0"/>
      <p:regular r:id="rId26"/>
      <p:bold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7.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6.fntdata"/><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 Id="rId27" Type="http://schemas.openxmlformats.org/officeDocument/2006/relationships/font" Target="fonts/font10.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9942164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71866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8ec8f719b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8ec8f719b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086415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8ec8f719b9_0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8ec8f719b9_0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165511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8ec8f719b9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8ec8f719b9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1802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8ec8f719b9_0_1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8ec8f719b9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78687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0" y="1866452"/>
            <a:ext cx="5783400" cy="18288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400" dirty="0"/>
              <a:t>VMRC</a:t>
            </a:r>
            <a:br>
              <a:rPr lang="en" sz="5400" dirty="0"/>
            </a:br>
            <a:r>
              <a:rPr lang="en" sz="5400" dirty="0"/>
              <a:t>CPP/CRDP PLAN 2021-2022 </a:t>
            </a:r>
            <a:endParaRPr sz="5400" dirty="0"/>
          </a:p>
        </p:txBody>
      </p:sp>
      <p:sp>
        <p:nvSpPr>
          <p:cNvPr id="64" name="Google Shape;64;p13"/>
          <p:cNvSpPr txBox="1">
            <a:spLocks noGrp="1"/>
          </p:cNvSpPr>
          <p:nvPr>
            <p:ph type="subTitle" idx="1"/>
          </p:nvPr>
        </p:nvSpPr>
        <p:spPr>
          <a:xfrm>
            <a:off x="1680300" y="3695252"/>
            <a:ext cx="5783400" cy="653481"/>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a:t>AUGUST 25, 2021</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8EF52-3BDF-4B62-A629-C3DADEAE36D4}"/>
              </a:ext>
            </a:extLst>
          </p:cNvPr>
          <p:cNvSpPr>
            <a:spLocks noGrp="1"/>
          </p:cNvSpPr>
          <p:nvPr>
            <p:ph type="title"/>
          </p:nvPr>
        </p:nvSpPr>
        <p:spPr/>
        <p:txBody>
          <a:bodyPr/>
          <a:lstStyle/>
          <a:p>
            <a:r>
              <a:rPr lang="en-US" dirty="0">
                <a:solidFill>
                  <a:srgbClr val="92D050"/>
                </a:solidFill>
              </a:rPr>
              <a:t>PROPOSAL #3 	</a:t>
            </a:r>
          </a:p>
        </p:txBody>
      </p:sp>
      <p:sp>
        <p:nvSpPr>
          <p:cNvPr id="3" name="Text Placeholder 2">
            <a:extLst>
              <a:ext uri="{FF2B5EF4-FFF2-40B4-BE49-F238E27FC236}">
                <a16:creationId xmlns:a16="http://schemas.microsoft.com/office/drawing/2014/main" id="{4F6B1FC4-2ED3-458F-B35E-6D00FF01AF0E}"/>
              </a:ext>
            </a:extLst>
          </p:cNvPr>
          <p:cNvSpPr>
            <a:spLocks noGrp="1"/>
          </p:cNvSpPr>
          <p:nvPr>
            <p:ph type="body" idx="1"/>
          </p:nvPr>
        </p:nvSpPr>
        <p:spPr>
          <a:xfrm>
            <a:off x="387900" y="1489824"/>
            <a:ext cx="8368200" cy="3433050"/>
          </a:xfrm>
        </p:spPr>
        <p:txBody>
          <a:bodyPr/>
          <a:lstStyle/>
          <a:p>
            <a:pPr marL="114300" indent="0">
              <a:buNone/>
            </a:pPr>
            <a:r>
              <a:rPr lang="en-US" sz="2000" u="sng" dirty="0">
                <a:latin typeface="Calibri" panose="020F0502020204030204" pitchFamily="34" charset="0"/>
                <a:cs typeface="Calibri" panose="020F0502020204030204" pitchFamily="34" charset="0"/>
              </a:rPr>
              <a:t>Housing Specialist</a:t>
            </a:r>
            <a:r>
              <a:rPr lang="en-US" sz="2000" dirty="0">
                <a:latin typeface="Calibri" panose="020F0502020204030204" pitchFamily="34" charset="0"/>
                <a:cs typeface="Calibri" panose="020F0502020204030204" pitchFamily="34" charset="0"/>
              </a:rPr>
              <a:t> (CPP-Operations position)</a:t>
            </a:r>
          </a:p>
          <a:p>
            <a:pPr marL="114300" indent="0">
              <a:buNone/>
            </a:pPr>
            <a:r>
              <a:rPr lang="en-US" sz="2000" dirty="0">
                <a:latin typeface="Calibri" panose="020F0502020204030204" pitchFamily="34" charset="0"/>
                <a:cs typeface="Calibri" panose="020F0502020204030204" pitchFamily="34" charset="0"/>
              </a:rPr>
              <a:t>This position would be under the supervision of the Director of Community Services. The housing specialist would support the regional center consumers and case management staff with identifying local , federal and state housing opportunities; work with local housing agencies to develop MOU’s and to develop RFP’s for multi family housing projects. The Housing Specialist would identify and coordinate the agencies unmet housing needs plan. </a:t>
            </a:r>
          </a:p>
          <a:p>
            <a:pPr marL="114300" indent="0">
              <a:buNone/>
            </a:pPr>
            <a:r>
              <a:rPr lang="en-US" sz="2000" dirty="0">
                <a:latin typeface="Calibri" panose="020F0502020204030204" pitchFamily="34" charset="0"/>
                <a:cs typeface="Calibri" panose="020F0502020204030204" pitchFamily="34" charset="0"/>
              </a:rPr>
              <a:t> </a:t>
            </a:r>
          </a:p>
          <a:p>
            <a:pPr marL="114300" indent="0">
              <a:buNone/>
            </a:pPr>
            <a:r>
              <a:rPr lang="en-US" sz="2000" dirty="0">
                <a:latin typeface="Calibri" panose="020F0502020204030204" pitchFamily="34" charset="0"/>
                <a:cs typeface="Calibri" panose="020F0502020204030204" pitchFamily="34" charset="0"/>
              </a:rPr>
              <a:t>CPP Operations: Total Request $65,000</a:t>
            </a:r>
          </a:p>
        </p:txBody>
      </p:sp>
    </p:spTree>
    <p:extLst>
      <p:ext uri="{BB962C8B-B14F-4D97-AF65-F5344CB8AC3E}">
        <p14:creationId xmlns:p14="http://schemas.microsoft.com/office/powerpoint/2010/main" val="240690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8498A-98DF-444B-98BF-0A17FF581BDC}"/>
              </a:ext>
            </a:extLst>
          </p:cNvPr>
          <p:cNvSpPr>
            <a:spLocks noGrp="1"/>
          </p:cNvSpPr>
          <p:nvPr>
            <p:ph type="title"/>
          </p:nvPr>
        </p:nvSpPr>
        <p:spPr/>
        <p:txBody>
          <a:bodyPr/>
          <a:lstStyle/>
          <a:p>
            <a:r>
              <a:rPr lang="en-US" dirty="0">
                <a:solidFill>
                  <a:srgbClr val="92D050"/>
                </a:solidFill>
              </a:rPr>
              <a:t>PROPOSAL #4</a:t>
            </a:r>
          </a:p>
        </p:txBody>
      </p:sp>
      <p:sp>
        <p:nvSpPr>
          <p:cNvPr id="3" name="Text Placeholder 2">
            <a:extLst>
              <a:ext uri="{FF2B5EF4-FFF2-40B4-BE49-F238E27FC236}">
                <a16:creationId xmlns:a16="http://schemas.microsoft.com/office/drawing/2014/main" id="{5236DBFC-E5C7-4154-8D3E-9C28D5C26433}"/>
              </a:ext>
            </a:extLst>
          </p:cNvPr>
          <p:cNvSpPr>
            <a:spLocks noGrp="1"/>
          </p:cNvSpPr>
          <p:nvPr>
            <p:ph type="body" idx="1"/>
          </p:nvPr>
        </p:nvSpPr>
        <p:spPr>
          <a:xfrm>
            <a:off x="387900" y="1351595"/>
            <a:ext cx="8368200" cy="3347990"/>
          </a:xfrm>
        </p:spPr>
        <p:txBody>
          <a:bodyPr/>
          <a:lstStyle/>
          <a:p>
            <a:r>
              <a:rPr lang="en-US" sz="2000" dirty="0">
                <a:latin typeface="Calibri" panose="020F0502020204030204" pitchFamily="34" charset="0"/>
                <a:cs typeface="Calibri" panose="020F0502020204030204" pitchFamily="34" charset="0"/>
              </a:rPr>
              <a:t>Specialized Children’s Residential Home</a:t>
            </a:r>
          </a:p>
          <a:p>
            <a:pPr lvl="1"/>
            <a:r>
              <a:rPr lang="en-US" sz="2000" dirty="0">
                <a:latin typeface="Calibri" panose="020F0502020204030204" pitchFamily="34" charset="0"/>
                <a:cs typeface="Calibri" panose="020F0502020204030204" pitchFamily="34" charset="0"/>
              </a:rPr>
              <a:t>3 Bed</a:t>
            </a:r>
          </a:p>
          <a:p>
            <a:pPr lvl="1"/>
            <a:r>
              <a:rPr lang="en-US" sz="2000" dirty="0">
                <a:latin typeface="Calibri" panose="020F0502020204030204" pitchFamily="34" charset="0"/>
                <a:cs typeface="Calibri" panose="020F0502020204030204" pitchFamily="34" charset="0"/>
              </a:rPr>
              <a:t> 15-18 yrs. old</a:t>
            </a:r>
          </a:p>
          <a:p>
            <a:pPr lvl="1"/>
            <a:r>
              <a:rPr lang="en-US" sz="2000" dirty="0">
                <a:latin typeface="Calibri" panose="020F0502020204030204" pitchFamily="34" charset="0"/>
                <a:cs typeface="Calibri" panose="020F0502020204030204" pitchFamily="34" charset="0"/>
              </a:rPr>
              <a:t>Stanislaus or Tuolumne County</a:t>
            </a:r>
          </a:p>
          <a:p>
            <a:pPr marL="114300" indent="0">
              <a:buNone/>
            </a:pPr>
            <a:endParaRPr lang="en-US" sz="2000" dirty="0">
              <a:latin typeface="Calibri" panose="020F0502020204030204" pitchFamily="34" charset="0"/>
              <a:cs typeface="Calibri" panose="020F0502020204030204" pitchFamily="34" charset="0"/>
            </a:endParaRPr>
          </a:p>
          <a:p>
            <a:pPr marL="114300" indent="0">
              <a:buNone/>
            </a:pPr>
            <a:endParaRPr lang="en-US" sz="2000" dirty="0">
              <a:latin typeface="Calibri" panose="020F0502020204030204" pitchFamily="34" charset="0"/>
              <a:cs typeface="Calibri" panose="020F0502020204030204" pitchFamily="34" charset="0"/>
            </a:endParaRPr>
          </a:p>
          <a:p>
            <a:pPr marL="114300" indent="0">
              <a:buNone/>
            </a:pPr>
            <a:r>
              <a:rPr lang="en-US" sz="2000" dirty="0">
                <a:latin typeface="Calibri" panose="020F0502020204030204" pitchFamily="34" charset="0"/>
                <a:cs typeface="Calibri" panose="020F0502020204030204" pitchFamily="34" charset="0"/>
              </a:rPr>
              <a:t>CRDP : $ 150,000</a:t>
            </a:r>
          </a:p>
          <a:p>
            <a:pPr marL="114300" indent="0">
              <a:buNone/>
            </a:pPr>
            <a:endParaRPr lang="en-US" dirty="0"/>
          </a:p>
        </p:txBody>
      </p:sp>
    </p:spTree>
    <p:extLst>
      <p:ext uri="{BB962C8B-B14F-4D97-AF65-F5344CB8AC3E}">
        <p14:creationId xmlns:p14="http://schemas.microsoft.com/office/powerpoint/2010/main" val="3879254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7908-CE56-4547-BFEB-F6795FE53F8F}"/>
              </a:ext>
            </a:extLst>
          </p:cNvPr>
          <p:cNvSpPr>
            <a:spLocks noGrp="1"/>
          </p:cNvSpPr>
          <p:nvPr>
            <p:ph type="title"/>
          </p:nvPr>
        </p:nvSpPr>
        <p:spPr/>
        <p:txBody>
          <a:bodyPr/>
          <a:lstStyle/>
          <a:p>
            <a:r>
              <a:rPr lang="en-US" dirty="0">
                <a:solidFill>
                  <a:srgbClr val="92D050"/>
                </a:solidFill>
              </a:rPr>
              <a:t>PROPOSAL #5</a:t>
            </a:r>
          </a:p>
        </p:txBody>
      </p:sp>
      <p:sp>
        <p:nvSpPr>
          <p:cNvPr id="3" name="Text Placeholder 2">
            <a:extLst>
              <a:ext uri="{FF2B5EF4-FFF2-40B4-BE49-F238E27FC236}">
                <a16:creationId xmlns:a16="http://schemas.microsoft.com/office/drawing/2014/main" id="{1A906547-BEAF-4137-9B5E-0136027147D5}"/>
              </a:ext>
            </a:extLst>
          </p:cNvPr>
          <p:cNvSpPr>
            <a:spLocks noGrp="1"/>
          </p:cNvSpPr>
          <p:nvPr>
            <p:ph type="body" idx="1"/>
          </p:nvPr>
        </p:nvSpPr>
        <p:spPr/>
        <p:txBody>
          <a:bodyPr/>
          <a:lstStyle/>
          <a:p>
            <a:pPr>
              <a:buClr>
                <a:srgbClr val="FFFFFF"/>
              </a:buClr>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Specialized Children’s Residential Home</a:t>
            </a:r>
          </a:p>
          <a:p>
            <a:pPr lvl="1">
              <a:buClr>
                <a:srgbClr val="FFFFFF"/>
              </a:buClr>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3 Bed</a:t>
            </a:r>
          </a:p>
          <a:p>
            <a:pPr lvl="1">
              <a:buClr>
                <a:srgbClr val="FFFFFF"/>
              </a:buClr>
              <a:defRPr/>
            </a:pPr>
            <a:r>
              <a:rPr lang="en-US" sz="2000" dirty="0">
                <a:solidFill>
                  <a:srgbClr val="FFFFFF"/>
                </a:solidFill>
                <a:latin typeface="Calibri" panose="020F0502020204030204" pitchFamily="34" charset="0"/>
                <a:cs typeface="Calibri" panose="020F0502020204030204" pitchFamily="34" charset="0"/>
              </a:rPr>
              <a:t> </a:t>
            </a: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15-18 yrs.</a:t>
            </a:r>
            <a:endParaRPr lang="en-US" sz="2000" dirty="0">
              <a:solidFill>
                <a:srgbClr val="FFFFFF"/>
              </a:solidFill>
              <a:latin typeface="Calibri" panose="020F0502020204030204" pitchFamily="34" charset="0"/>
              <a:cs typeface="Calibri" panose="020F0502020204030204" pitchFamily="34" charset="0"/>
            </a:endParaRPr>
          </a:p>
          <a:p>
            <a:pPr lvl="1">
              <a:buClr>
                <a:srgbClr val="FFFFFF"/>
              </a:buClr>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San Joaquin or Tuolumne County</a:t>
            </a: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CRDP : $ 150,000</a:t>
            </a:r>
          </a:p>
          <a:p>
            <a:endParaRPr lang="en-US" dirty="0"/>
          </a:p>
        </p:txBody>
      </p:sp>
    </p:spTree>
    <p:extLst>
      <p:ext uri="{BB962C8B-B14F-4D97-AF65-F5344CB8AC3E}">
        <p14:creationId xmlns:p14="http://schemas.microsoft.com/office/powerpoint/2010/main" val="351273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86D4D-535C-4C21-A195-B799D41A590E}"/>
              </a:ext>
            </a:extLst>
          </p:cNvPr>
          <p:cNvSpPr>
            <a:spLocks noGrp="1"/>
          </p:cNvSpPr>
          <p:nvPr>
            <p:ph type="title"/>
          </p:nvPr>
        </p:nvSpPr>
        <p:spPr/>
        <p:txBody>
          <a:bodyPr/>
          <a:lstStyle/>
          <a:p>
            <a:r>
              <a:rPr lang="en-US" dirty="0">
                <a:solidFill>
                  <a:srgbClr val="92D050"/>
                </a:solidFill>
              </a:rPr>
              <a:t>PROPOSAL #6</a:t>
            </a:r>
          </a:p>
        </p:txBody>
      </p:sp>
      <p:sp>
        <p:nvSpPr>
          <p:cNvPr id="3" name="Text Placeholder 2">
            <a:extLst>
              <a:ext uri="{FF2B5EF4-FFF2-40B4-BE49-F238E27FC236}">
                <a16:creationId xmlns:a16="http://schemas.microsoft.com/office/drawing/2014/main" id="{86B3F8D4-9977-4D0A-924D-D0805BF32533}"/>
              </a:ext>
            </a:extLst>
          </p:cNvPr>
          <p:cNvSpPr>
            <a:spLocks noGrp="1"/>
          </p:cNvSpPr>
          <p:nvPr>
            <p:ph type="body" idx="1"/>
          </p:nvPr>
        </p:nvSpPr>
        <p:spPr/>
        <p:txBody>
          <a:bodyPr/>
          <a:lstStyle/>
          <a:p>
            <a:r>
              <a:rPr lang="en-US" sz="2000" dirty="0">
                <a:latin typeface="Calibri" panose="020F0502020204030204" pitchFamily="34" charset="0"/>
                <a:cs typeface="Calibri" panose="020F0502020204030204" pitchFamily="34" charset="0"/>
              </a:rPr>
              <a:t>RESIDENTIAL CARE FACILITY FOR THE ELDERLY (RCFE)</a:t>
            </a:r>
          </a:p>
          <a:p>
            <a:pPr lvl="1"/>
            <a:r>
              <a:rPr lang="en-US" sz="2000" dirty="0">
                <a:latin typeface="Calibri" panose="020F0502020204030204" pitchFamily="34" charset="0"/>
                <a:cs typeface="Calibri" panose="020F0502020204030204" pitchFamily="34" charset="0"/>
              </a:rPr>
              <a:t>4 Bed</a:t>
            </a:r>
          </a:p>
          <a:p>
            <a:pPr lvl="1"/>
            <a:r>
              <a:rPr lang="en-US" sz="2000" dirty="0">
                <a:latin typeface="Calibri" panose="020F0502020204030204" pitchFamily="34" charset="0"/>
                <a:cs typeface="Calibri" panose="020F0502020204030204" pitchFamily="34" charset="0"/>
              </a:rPr>
              <a:t>Calaveras County </a:t>
            </a:r>
          </a:p>
          <a:p>
            <a:pPr lvl="1"/>
            <a:r>
              <a:rPr lang="en-US" sz="2000" dirty="0">
                <a:latin typeface="Calibri" panose="020F0502020204030204" pitchFamily="34" charset="0"/>
                <a:cs typeface="Calibri" panose="020F0502020204030204" pitchFamily="34" charset="0"/>
              </a:rPr>
              <a:t>Non-Ambulatory</a:t>
            </a:r>
          </a:p>
          <a:p>
            <a:pPr marL="114300" indent="0">
              <a:buNone/>
            </a:pPr>
            <a:endParaRPr lang="en-US" sz="2000" dirty="0">
              <a:latin typeface="Calibri" panose="020F0502020204030204" pitchFamily="34" charset="0"/>
              <a:cs typeface="Calibri" panose="020F0502020204030204" pitchFamily="34" charset="0"/>
            </a:endParaRPr>
          </a:p>
          <a:p>
            <a:pPr marL="114300" indent="0">
              <a:buNone/>
            </a:pPr>
            <a:r>
              <a:rPr lang="en-US" sz="2000" dirty="0">
                <a:latin typeface="Calibri" panose="020F0502020204030204" pitchFamily="34" charset="0"/>
                <a:cs typeface="Calibri" panose="020F0502020204030204" pitchFamily="34" charset="0"/>
              </a:rPr>
              <a:t>         CRDP $ 150,000 </a:t>
            </a:r>
          </a:p>
        </p:txBody>
      </p:sp>
    </p:spTree>
    <p:extLst>
      <p:ext uri="{BB962C8B-B14F-4D97-AF65-F5344CB8AC3E}">
        <p14:creationId xmlns:p14="http://schemas.microsoft.com/office/powerpoint/2010/main" val="4134814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425D3-DA2C-476F-A675-A648A29AE1DC}"/>
              </a:ext>
            </a:extLst>
          </p:cNvPr>
          <p:cNvSpPr>
            <a:spLocks noGrp="1"/>
          </p:cNvSpPr>
          <p:nvPr>
            <p:ph type="title"/>
          </p:nvPr>
        </p:nvSpPr>
        <p:spPr/>
        <p:txBody>
          <a:bodyPr/>
          <a:lstStyle/>
          <a:p>
            <a:r>
              <a:rPr lang="en-US" dirty="0">
                <a:solidFill>
                  <a:srgbClr val="92D050"/>
                </a:solidFill>
              </a:rPr>
              <a:t>PROPOSAL #7</a:t>
            </a:r>
          </a:p>
        </p:txBody>
      </p:sp>
      <p:sp>
        <p:nvSpPr>
          <p:cNvPr id="3" name="Text Placeholder 2">
            <a:extLst>
              <a:ext uri="{FF2B5EF4-FFF2-40B4-BE49-F238E27FC236}">
                <a16:creationId xmlns:a16="http://schemas.microsoft.com/office/drawing/2014/main" id="{083FF7C1-B83E-408F-9150-8F4C5C7A57B7}"/>
              </a:ext>
            </a:extLst>
          </p:cNvPr>
          <p:cNvSpPr>
            <a:spLocks noGrp="1"/>
          </p:cNvSpPr>
          <p:nvPr>
            <p:ph type="body" idx="1"/>
          </p:nvPr>
        </p:nvSpPr>
        <p:spPr/>
        <p:txBody>
          <a:bodyPr/>
          <a:lstStyle/>
          <a:p>
            <a:pPr marL="457200" marR="0" lvl="0" indent="-342900" algn="l" defTabSz="914400" rtl="0" eaLnBrk="1" fontAlgn="auto" latinLnBrk="0" hangingPunct="1">
              <a:lnSpc>
                <a:spcPct val="115000"/>
              </a:lnSpc>
              <a:spcBef>
                <a:spcPts val="0"/>
              </a:spcBef>
              <a:spcAft>
                <a:spcPts val="0"/>
              </a:spcAft>
              <a:buClr>
                <a:srgbClr val="FFFFFF"/>
              </a:buClr>
              <a:buSzPts val="1800"/>
              <a:buFont typeface="Roboto"/>
              <a:buChar char="●"/>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RESIDENTIAL CARE FACILITY FOR THE ELDERLY (RCFE)</a:t>
            </a:r>
          </a:p>
          <a:p>
            <a:pPr lvl="1" indent="-342900">
              <a:spcBef>
                <a:spcPts val="0"/>
              </a:spcBef>
              <a:buClr>
                <a:srgbClr val="FFFFFF"/>
              </a:buClr>
              <a:buSzPts val="1800"/>
              <a:buFont typeface="Courier New" panose="02070309020205020404" pitchFamily="49" charset="0"/>
              <a:buChar char="o"/>
              <a:defRPr/>
            </a:pPr>
            <a:r>
              <a:rPr lang="en-US" sz="2000" dirty="0">
                <a:solidFill>
                  <a:srgbClr val="FFFFFF"/>
                </a:solidFill>
                <a:latin typeface="Calibri" panose="020F0502020204030204" pitchFamily="34" charset="0"/>
                <a:cs typeface="Calibri" panose="020F0502020204030204" pitchFamily="34" charset="0"/>
              </a:rPr>
              <a:t>4 Bed</a:t>
            </a:r>
          </a:p>
          <a:p>
            <a:pPr lvl="1" indent="-342900">
              <a:spcBef>
                <a:spcPts val="0"/>
              </a:spcBef>
              <a:buClr>
                <a:srgbClr val="FFFFFF"/>
              </a:buClr>
              <a:buSzPts val="1800"/>
              <a:buFont typeface="Courier New" panose="02070309020205020404" pitchFamily="49" charset="0"/>
              <a:buChar char="o"/>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Tuolumne County</a:t>
            </a:r>
          </a:p>
          <a:p>
            <a:pPr lvl="1" indent="-342900">
              <a:spcBef>
                <a:spcPts val="0"/>
              </a:spcBef>
              <a:buClr>
                <a:srgbClr val="FFFFFF"/>
              </a:buClr>
              <a:buSzPts val="1800"/>
              <a:buFont typeface="Courier New" panose="02070309020205020404" pitchFamily="49" charset="0"/>
              <a:buChar char="o"/>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Non-Ambulatory</a:t>
            </a: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endPar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Roboto"/>
              <a:buNone/>
              <a:tabLst/>
              <a:defRPr/>
            </a:pPr>
            <a:r>
              <a:rPr kumimoji="0" lang="en-US" sz="2000" b="0" i="0" u="none" strike="noStrike" kern="0" cap="none" spc="0" normalizeH="0" baseline="0" noProof="0" dirty="0">
                <a:ln>
                  <a:noFill/>
                </a:ln>
                <a:solidFill>
                  <a:srgbClr val="FFFFFF"/>
                </a:solidFill>
                <a:effectLst/>
                <a:uLnTx/>
                <a:uFillTx/>
                <a:latin typeface="Calibri" panose="020F0502020204030204" pitchFamily="34" charset="0"/>
                <a:cs typeface="Calibri" panose="020F0502020204030204" pitchFamily="34" charset="0"/>
                <a:sym typeface="Roboto"/>
              </a:rPr>
              <a:t>         CRDP $ 150,000 </a:t>
            </a:r>
          </a:p>
          <a:p>
            <a:endParaRPr lang="en-US" dirty="0"/>
          </a:p>
        </p:txBody>
      </p:sp>
    </p:spTree>
    <p:extLst>
      <p:ext uri="{BB962C8B-B14F-4D97-AF65-F5344CB8AC3E}">
        <p14:creationId xmlns:p14="http://schemas.microsoft.com/office/powerpoint/2010/main" val="411997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0375A-A362-430A-99FB-7911526DC6A3}"/>
              </a:ext>
            </a:extLst>
          </p:cNvPr>
          <p:cNvSpPr>
            <a:spLocks noGrp="1"/>
          </p:cNvSpPr>
          <p:nvPr>
            <p:ph type="title"/>
          </p:nvPr>
        </p:nvSpPr>
        <p:spPr/>
        <p:txBody>
          <a:bodyPr/>
          <a:lstStyle/>
          <a:p>
            <a:r>
              <a:rPr lang="en-US" dirty="0">
                <a:solidFill>
                  <a:srgbClr val="92D050"/>
                </a:solidFill>
              </a:rPr>
              <a:t>PROPOSAL #8 (CONTINUATION)</a:t>
            </a:r>
          </a:p>
        </p:txBody>
      </p:sp>
      <p:sp>
        <p:nvSpPr>
          <p:cNvPr id="3" name="Text Placeholder 2">
            <a:extLst>
              <a:ext uri="{FF2B5EF4-FFF2-40B4-BE49-F238E27FC236}">
                <a16:creationId xmlns:a16="http://schemas.microsoft.com/office/drawing/2014/main" id="{88C24413-9D52-499D-908D-A426D25F0759}"/>
              </a:ext>
            </a:extLst>
          </p:cNvPr>
          <p:cNvSpPr>
            <a:spLocks noGrp="1"/>
          </p:cNvSpPr>
          <p:nvPr>
            <p:ph type="body" idx="1"/>
          </p:nvPr>
        </p:nvSpPr>
        <p:spPr>
          <a:xfrm>
            <a:off x="600551" y="1324878"/>
            <a:ext cx="8368200" cy="3906341"/>
          </a:xfrm>
        </p:spPr>
        <p:txBody>
          <a:bodyPr/>
          <a:lstStyle/>
          <a:p>
            <a:pPr marL="114300" indent="0">
              <a:buNone/>
            </a:pPr>
            <a:r>
              <a:rPr lang="en-US" dirty="0">
                <a:latin typeface="Calibri" panose="020F0502020204030204" pitchFamily="34" charset="0"/>
                <a:ea typeface="Roboto" panose="02000000000000000000" pitchFamily="2" charset="0"/>
                <a:cs typeface="Calibri" panose="020F0502020204030204" pitchFamily="34" charset="0"/>
              </a:rPr>
              <a:t>DUE TO SUBSTANTIAL DELAYS in development due to (COVID-19)</a:t>
            </a:r>
          </a:p>
          <a:p>
            <a:pPr marL="114300" indent="0">
              <a:buNone/>
            </a:pPr>
            <a:r>
              <a:rPr lang="en-US" dirty="0">
                <a:latin typeface="Calibri" panose="020F0502020204030204" pitchFamily="34" charset="0"/>
                <a:ea typeface="Roboto" panose="02000000000000000000" pitchFamily="2" charset="0"/>
                <a:cs typeface="Calibri" panose="020F0502020204030204" pitchFamily="34" charset="0"/>
              </a:rPr>
              <a:t>Additional funding is needed for the renovation of the following projects currently in development:</a:t>
            </a:r>
          </a:p>
          <a:p>
            <a:pPr marL="114300" indent="0">
              <a:buNone/>
            </a:pPr>
            <a:endParaRPr lang="en-US" dirty="0">
              <a:latin typeface="Calibri" panose="020F0502020204030204" pitchFamily="34" charset="0"/>
              <a:ea typeface="Roboto" panose="02000000000000000000" pitchFamily="2" charset="0"/>
              <a:cs typeface="Calibri" panose="020F0502020204030204" pitchFamily="34" charset="0"/>
            </a:endParaRPr>
          </a:p>
          <a:p>
            <a:pPr marL="285750" indent="-285750"/>
            <a:r>
              <a:rPr lang="en-US" sz="1800" u="sng" dirty="0">
                <a:solidFill>
                  <a:schemeClr val="tx1"/>
                </a:solidFill>
                <a:effectLst/>
                <a:latin typeface="Calibri" panose="020F0502020204030204" pitchFamily="34" charset="0"/>
                <a:ea typeface="Roboto" panose="02000000000000000000" pitchFamily="2" charset="0"/>
                <a:cs typeface="Calibri" panose="020F0502020204030204" pitchFamily="34" charset="0"/>
              </a:rPr>
              <a:t>VMRC CRDP 1920 #5</a:t>
            </a:r>
            <a:r>
              <a:rPr lang="en-US" sz="1800" dirty="0">
                <a:solidFill>
                  <a:schemeClr val="tx1"/>
                </a:solidFill>
                <a:effectLst/>
                <a:latin typeface="Calibri" panose="020F0502020204030204" pitchFamily="34" charset="0"/>
                <a:ea typeface="Roboto" panose="02000000000000000000" pitchFamily="2" charset="0"/>
                <a:cs typeface="Calibri" panose="020F0502020204030204" pitchFamily="34" charset="0"/>
              </a:rPr>
              <a:t> EBSH Adults/Autism (Enhanced </a:t>
            </a:r>
            <a:r>
              <a:rPr lang="en-US" dirty="0">
                <a:solidFill>
                  <a:schemeClr val="tx1"/>
                </a:solidFill>
                <a:latin typeface="Calibri" panose="020F0502020204030204" pitchFamily="34" charset="0"/>
                <a:ea typeface="Roboto" panose="02000000000000000000" pitchFamily="2" charset="0"/>
                <a:cs typeface="Calibri" panose="020F0502020204030204" pitchFamily="34" charset="0"/>
              </a:rPr>
              <a:t>Behavior Supports Home) </a:t>
            </a:r>
            <a:r>
              <a:rPr lang="en-US" sz="1800" dirty="0">
                <a:solidFill>
                  <a:schemeClr val="tx1"/>
                </a:solidFill>
                <a:effectLst/>
                <a:latin typeface="Calibri" panose="020F0502020204030204" pitchFamily="34" charset="0"/>
                <a:ea typeface="Roboto" panose="02000000000000000000" pitchFamily="2" charset="0"/>
                <a:cs typeface="Calibri" panose="020F0502020204030204" pitchFamily="34" charset="0"/>
              </a:rPr>
              <a:t>additional $102,668</a:t>
            </a:r>
          </a:p>
          <a:p>
            <a:pPr marL="285750" indent="-285750"/>
            <a:endParaRPr lang="en-US" sz="1800" u="sng" dirty="0">
              <a:solidFill>
                <a:schemeClr val="tx1"/>
              </a:solidFill>
              <a:effectLst/>
              <a:latin typeface="Calibri" panose="020F0502020204030204" pitchFamily="34" charset="0"/>
              <a:ea typeface="Roboto" panose="02000000000000000000" pitchFamily="2" charset="0"/>
              <a:cs typeface="Calibri" panose="020F0502020204030204" pitchFamily="34" charset="0"/>
            </a:endParaRPr>
          </a:p>
          <a:p>
            <a:pPr marL="285750" indent="-285750"/>
            <a:r>
              <a:rPr lang="en-US" u="sng" dirty="0">
                <a:solidFill>
                  <a:schemeClr val="tx1"/>
                </a:solidFill>
                <a:latin typeface="Calibri" panose="020F0502020204030204" pitchFamily="34" charset="0"/>
                <a:ea typeface="Roboto" panose="02000000000000000000" pitchFamily="2" charset="0"/>
                <a:cs typeface="Calibri" panose="020F0502020204030204" pitchFamily="34" charset="0"/>
              </a:rPr>
              <a:t>VMRC CRDP 1920 #6</a:t>
            </a:r>
            <a:r>
              <a:rPr lang="en-US" dirty="0">
                <a:solidFill>
                  <a:schemeClr val="tx1"/>
                </a:solidFill>
                <a:latin typeface="Calibri" panose="020F0502020204030204" pitchFamily="34" charset="0"/>
                <a:ea typeface="Roboto" panose="02000000000000000000" pitchFamily="2" charset="0"/>
                <a:cs typeface="Calibri" panose="020F0502020204030204" pitchFamily="34" charset="0"/>
              </a:rPr>
              <a:t> CCH Children (Community Crisis Home) additional </a:t>
            </a:r>
            <a:r>
              <a:rPr lang="en-US" sz="1800" dirty="0">
                <a:solidFill>
                  <a:schemeClr val="tx1"/>
                </a:solidFill>
                <a:effectLst/>
                <a:latin typeface="Calibri" panose="020F0502020204030204" pitchFamily="34" charset="0"/>
                <a:ea typeface="Roboto" panose="02000000000000000000" pitchFamily="2" charset="0"/>
                <a:cs typeface="Calibri" panose="020F0502020204030204" pitchFamily="34" charset="0"/>
              </a:rPr>
              <a:t> $152,449</a:t>
            </a:r>
          </a:p>
          <a:p>
            <a:pPr marL="0" marR="0" indent="0">
              <a:spcBef>
                <a:spcPts val="0"/>
              </a:spcBef>
              <a:spcAft>
                <a:spcPts val="0"/>
              </a:spcAft>
              <a:buNone/>
            </a:pPr>
            <a:endParaRPr lang="en-US" u="sng" dirty="0">
              <a:solidFill>
                <a:schemeClr val="tx1"/>
              </a:solidFill>
              <a:latin typeface="Calibri" panose="020F0502020204030204" pitchFamily="34" charset="0"/>
              <a:ea typeface="Roboto" panose="02000000000000000000" pitchFamily="2" charset="0"/>
              <a:cs typeface="Calibri" panose="020F0502020204030204" pitchFamily="34" charset="0"/>
            </a:endParaRPr>
          </a:p>
          <a:p>
            <a:pPr marL="0" marR="0" indent="0">
              <a:spcBef>
                <a:spcPts val="0"/>
              </a:spcBef>
              <a:spcAft>
                <a:spcPts val="0"/>
              </a:spcAft>
              <a:buNone/>
            </a:pPr>
            <a:r>
              <a:rPr lang="en-US" sz="1400" dirty="0">
                <a:solidFill>
                  <a:schemeClr val="tx1"/>
                </a:solidFill>
                <a:effectLst/>
                <a:latin typeface="Calibri" panose="020F0502020204030204" pitchFamily="34" charset="0"/>
                <a:ea typeface="Roboto" panose="02000000000000000000" pitchFamily="2" charset="0"/>
                <a:cs typeface="Calibri" panose="020F0502020204030204" pitchFamily="34" charset="0"/>
              </a:rPr>
              <a:t>(Costs include lease costs, increased materials, well, asbestos removal* full itemized reports provided by HDO (Housing Development Organization) </a:t>
            </a:r>
          </a:p>
          <a:p>
            <a:pPr marL="0" marR="0" indent="0">
              <a:spcBef>
                <a:spcPts val="0"/>
              </a:spcBef>
              <a:spcAft>
                <a:spcPts val="0"/>
              </a:spcAft>
              <a:buNone/>
            </a:pPr>
            <a:endParaRPr lang="en-US" sz="1800" u="sng" dirty="0">
              <a:solidFill>
                <a:schemeClr val="tx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71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DCAF1-98FD-489A-9CD8-C3576FA9DE3E}"/>
              </a:ext>
            </a:extLst>
          </p:cNvPr>
          <p:cNvSpPr>
            <a:spLocks noGrp="1"/>
          </p:cNvSpPr>
          <p:nvPr>
            <p:ph type="title"/>
          </p:nvPr>
        </p:nvSpPr>
        <p:spPr>
          <a:xfrm>
            <a:off x="387900" y="382771"/>
            <a:ext cx="8368200" cy="761353"/>
          </a:xfrm>
        </p:spPr>
        <p:txBody>
          <a:bodyPr/>
          <a:lstStyle/>
          <a:p>
            <a:r>
              <a:rPr lang="en-US" dirty="0">
                <a:solidFill>
                  <a:srgbClr val="92D050"/>
                </a:solidFill>
              </a:rPr>
              <a:t>How Projects are Determined:</a:t>
            </a:r>
          </a:p>
        </p:txBody>
      </p:sp>
      <p:sp>
        <p:nvSpPr>
          <p:cNvPr id="3" name="Text Placeholder 2">
            <a:extLst>
              <a:ext uri="{FF2B5EF4-FFF2-40B4-BE49-F238E27FC236}">
                <a16:creationId xmlns:a16="http://schemas.microsoft.com/office/drawing/2014/main" id="{39806235-7427-4310-9992-7C3B93E551AE}"/>
              </a:ext>
            </a:extLst>
          </p:cNvPr>
          <p:cNvSpPr>
            <a:spLocks noGrp="1"/>
          </p:cNvSpPr>
          <p:nvPr>
            <p:ph type="body" idx="1"/>
          </p:nvPr>
        </p:nvSpPr>
        <p:spPr/>
        <p:txBody>
          <a:bodyPr/>
          <a:lstStyle/>
          <a:p>
            <a:r>
              <a:rPr lang="en-US" sz="2400" dirty="0">
                <a:latin typeface="Calibri" panose="020F0502020204030204" pitchFamily="34" charset="0"/>
                <a:cs typeface="Calibri" panose="020F0502020204030204" pitchFamily="34" charset="0"/>
              </a:rPr>
              <a:t>Unmet Needs</a:t>
            </a:r>
          </a:p>
          <a:p>
            <a:r>
              <a:rPr lang="en-US" sz="2400" dirty="0">
                <a:latin typeface="Calibri" panose="020F0502020204030204" pitchFamily="34" charset="0"/>
                <a:cs typeface="Calibri" panose="020F0502020204030204" pitchFamily="34" charset="0"/>
              </a:rPr>
              <a:t>Stakeholder Survey</a:t>
            </a:r>
          </a:p>
          <a:p>
            <a:r>
              <a:rPr lang="en-US" sz="2400" dirty="0">
                <a:latin typeface="Calibri" panose="020F0502020204030204" pitchFamily="34" charset="0"/>
                <a:cs typeface="Calibri" panose="020F0502020204030204" pitchFamily="34" charset="0"/>
              </a:rPr>
              <a:t>Adult and Children’s Residential Screening Teams</a:t>
            </a:r>
          </a:p>
          <a:p>
            <a:r>
              <a:rPr lang="en-US" sz="2400" dirty="0">
                <a:latin typeface="Calibri" panose="020F0502020204030204" pitchFamily="34" charset="0"/>
                <a:cs typeface="Calibri" panose="020F0502020204030204" pitchFamily="34" charset="0"/>
              </a:rPr>
              <a:t>Anticipation of Growth </a:t>
            </a:r>
          </a:p>
          <a:p>
            <a:r>
              <a:rPr lang="en-US" sz="2400" dirty="0">
                <a:latin typeface="Calibri" panose="020F0502020204030204" pitchFamily="34" charset="0"/>
                <a:cs typeface="Calibri" panose="020F0502020204030204" pitchFamily="34" charset="0"/>
              </a:rPr>
              <a:t>Loss of Service Providers (Children’s Residential) </a:t>
            </a:r>
          </a:p>
          <a:p>
            <a:r>
              <a:rPr lang="en-US" sz="2400" dirty="0">
                <a:latin typeface="Calibri" panose="020F0502020204030204" pitchFamily="34" charset="0"/>
                <a:cs typeface="Calibri" panose="020F0502020204030204" pitchFamily="34" charset="0"/>
              </a:rPr>
              <a:t>DDS’ CPP/CRDP Guidelines </a:t>
            </a:r>
          </a:p>
          <a:p>
            <a:pPr marL="114300" indent="0">
              <a:buNone/>
            </a:pPr>
            <a:endParaRPr lang="en-US" dirty="0"/>
          </a:p>
        </p:txBody>
      </p:sp>
    </p:spTree>
    <p:extLst>
      <p:ext uri="{BB962C8B-B14F-4D97-AF65-F5344CB8AC3E}">
        <p14:creationId xmlns:p14="http://schemas.microsoft.com/office/powerpoint/2010/main" val="4045629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92D050"/>
                </a:solidFill>
              </a:rPr>
              <a:t>CPP/CRDP PLAN 2021-2022</a:t>
            </a:r>
            <a:endParaRPr dirty="0">
              <a:solidFill>
                <a:srgbClr val="92D050"/>
              </a:solidFill>
            </a:endParaRPr>
          </a:p>
        </p:txBody>
      </p:sp>
      <p:sp>
        <p:nvSpPr>
          <p:cNvPr id="70" name="Google Shape;70;p14"/>
          <p:cNvSpPr txBox="1">
            <a:spLocks noGrp="1"/>
          </p:cNvSpPr>
          <p:nvPr>
            <p:ph type="body" idx="1"/>
          </p:nvPr>
        </p:nvSpPr>
        <p:spPr>
          <a:xfrm>
            <a:off x="170121" y="1052623"/>
            <a:ext cx="8729329" cy="3955312"/>
          </a:xfrm>
          <a:prstGeom prst="rect">
            <a:avLst/>
          </a:prstGeom>
        </p:spPr>
        <p:txBody>
          <a:bodyPr spcFirstLastPara="1" wrap="square" lIns="91425" tIns="91425" rIns="91425" bIns="91425" anchor="t" anchorCtr="0">
            <a:noAutofit/>
          </a:bodyPr>
          <a:lstStyle/>
          <a:p>
            <a:pPr marL="287020" marR="0" indent="0">
              <a:lnSpc>
                <a:spcPct val="103000"/>
              </a:lnSpc>
              <a:spcBef>
                <a:spcPts val="0"/>
              </a:spcBef>
              <a:spcAft>
                <a:spcPts val="20"/>
              </a:spcAft>
              <a:buNone/>
            </a:pPr>
            <a:endParaRPr lang="en-US" sz="2000" dirty="0">
              <a:solidFill>
                <a:schemeClr val="tx1"/>
              </a:solidFill>
              <a:latin typeface="Arial" panose="020B0604020202020204" pitchFamily="34" charset="0"/>
              <a:ea typeface="Arial" panose="020B0604020202020204" pitchFamily="34" charset="0"/>
            </a:endParaRPr>
          </a:p>
          <a:p>
            <a:pPr marL="629920">
              <a:lnSpc>
                <a:spcPct val="103000"/>
              </a:lnSpc>
              <a:spcAft>
                <a:spcPts val="20"/>
              </a:spcAft>
            </a:pPr>
            <a:r>
              <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rPr>
              <a:t>The Department’s goal for the CPP is to enhance the capacity of the community service delivery system and to support individuals moving into the community from a more restrictive environment.</a:t>
            </a:r>
          </a:p>
          <a:p>
            <a:pPr marL="629920">
              <a:lnSpc>
                <a:spcPct val="103000"/>
              </a:lnSpc>
              <a:spcAft>
                <a:spcPts val="20"/>
              </a:spcAft>
            </a:pPr>
            <a:endPar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endParaRPr>
          </a:p>
          <a:p>
            <a:pPr marL="629920">
              <a:lnSpc>
                <a:spcPct val="103000"/>
              </a:lnSpc>
              <a:spcAft>
                <a:spcPts val="20"/>
              </a:spcAft>
            </a:pPr>
            <a:r>
              <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rPr>
              <a:t>The Department’s goals for the CRDP is to be responsive to the changing needs of individuals currently residing in the community who are receiving services through California’s developmental disabilities service system and enhance the capacity for community services.  </a:t>
            </a:r>
          </a:p>
          <a:p>
            <a:pPr marL="101600" lvl="0" indent="0" algn="l" rtl="0">
              <a:spcBef>
                <a:spcPts val="0"/>
              </a:spcBef>
              <a:spcAft>
                <a:spcPts val="0"/>
              </a:spcAft>
              <a:buSzPts val="2000"/>
              <a:buNone/>
            </a:pPr>
            <a:endParaRPr lang="en-US" sz="1600" dirty="0"/>
          </a:p>
          <a:p>
            <a:pPr marL="101600" lvl="0" indent="0" algn="ctr" rtl="0">
              <a:spcBef>
                <a:spcPts val="0"/>
              </a:spcBef>
              <a:spcAft>
                <a:spcPts val="0"/>
              </a:spcAft>
              <a:buSzPts val="2000"/>
              <a:buNone/>
            </a:pPr>
            <a:r>
              <a:rPr lang="en-US" sz="1600" dirty="0">
                <a:latin typeface="Calibri" panose="020F0502020204030204" pitchFamily="34" charset="0"/>
                <a:cs typeface="Calibri" panose="020F0502020204030204" pitchFamily="34" charset="0"/>
              </a:rPr>
              <a:t>https://www.dds.ca.gov/wp-content/uploads/2020/12/CPP_Guidelines_FY_20-21.pdf </a:t>
            </a:r>
            <a:endParaRPr sz="1600" dirty="0">
              <a:latin typeface="Calibri" panose="020F0502020204030204" pitchFamily="34" charset="0"/>
              <a:cs typeface="Calibri" panose="020F0502020204030204"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75988-2212-4C4F-A2EB-D043E3275F10}"/>
              </a:ext>
            </a:extLst>
          </p:cNvPr>
          <p:cNvSpPr>
            <a:spLocks noGrp="1"/>
          </p:cNvSpPr>
          <p:nvPr>
            <p:ph type="title"/>
          </p:nvPr>
        </p:nvSpPr>
        <p:spPr/>
        <p:txBody>
          <a:bodyPr/>
          <a:lstStyle/>
          <a:p>
            <a:r>
              <a:rPr kumimoji="0" lang="en" sz="3000" b="0" i="0" u="none" strike="noStrike" kern="0" cap="none" spc="0" normalizeH="0" baseline="0" noProof="0" dirty="0">
                <a:ln>
                  <a:noFill/>
                </a:ln>
                <a:solidFill>
                  <a:srgbClr val="92D050"/>
                </a:solidFill>
                <a:effectLst/>
                <a:uLnTx/>
                <a:uFillTx/>
                <a:latin typeface="Roboto Slab"/>
                <a:ea typeface="Roboto Slab"/>
                <a:sym typeface="Roboto Slab"/>
              </a:rPr>
              <a:t>CPP/CRDP PLAN 2021-2022</a:t>
            </a:r>
            <a:endParaRPr lang="en-US" dirty="0">
              <a:solidFill>
                <a:srgbClr val="92D050"/>
              </a:solidFill>
            </a:endParaRPr>
          </a:p>
        </p:txBody>
      </p:sp>
      <p:sp>
        <p:nvSpPr>
          <p:cNvPr id="3" name="Text Placeholder 2">
            <a:extLst>
              <a:ext uri="{FF2B5EF4-FFF2-40B4-BE49-F238E27FC236}">
                <a16:creationId xmlns:a16="http://schemas.microsoft.com/office/drawing/2014/main" id="{1A35AC44-2CDA-49BC-98D9-AD4B0E51CEFF}"/>
              </a:ext>
            </a:extLst>
          </p:cNvPr>
          <p:cNvSpPr>
            <a:spLocks noGrp="1"/>
          </p:cNvSpPr>
          <p:nvPr>
            <p:ph type="body" idx="1"/>
          </p:nvPr>
        </p:nvSpPr>
        <p:spPr>
          <a:xfrm>
            <a:off x="387900" y="1489824"/>
            <a:ext cx="8368200" cy="3422418"/>
          </a:xfrm>
        </p:spPr>
        <p:txBody>
          <a:bodyPr/>
          <a:lstStyle/>
          <a:p>
            <a:pPr marL="572770" indent="-285750">
              <a:lnSpc>
                <a:spcPct val="103000"/>
              </a:lnSpc>
              <a:spcAft>
                <a:spcPts val="20"/>
              </a:spcAft>
            </a:pPr>
            <a:r>
              <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rPr>
              <a:t>The CPP and CRDP are designed to support two of the Department's strategic goals: </a:t>
            </a:r>
          </a:p>
          <a:p>
            <a:pPr marL="0" marR="0" indent="0">
              <a:lnSpc>
                <a:spcPct val="107000"/>
              </a:lnSpc>
              <a:spcBef>
                <a:spcPts val="0"/>
              </a:spcBef>
              <a:spcAft>
                <a:spcPts val="0"/>
              </a:spcAft>
            </a:pPr>
            <a:endPar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endParaRPr>
          </a:p>
          <a:p>
            <a:pPr marL="800100" marR="0">
              <a:lnSpc>
                <a:spcPct val="104000"/>
              </a:lnSpc>
              <a:spcBef>
                <a:spcPts val="0"/>
              </a:spcBef>
              <a:spcAft>
                <a:spcPts val="25"/>
              </a:spcAft>
              <a:buFont typeface="Courier New" panose="02070309020205020404" pitchFamily="49" charset="0"/>
              <a:buChar char="o"/>
            </a:pPr>
            <a:r>
              <a:rPr lang="en-US" sz="2000" b="1" dirty="0">
                <a:solidFill>
                  <a:schemeClr val="tx1"/>
                </a:solidFill>
                <a:effectLst/>
                <a:latin typeface="Calibri" panose="020F0502020204030204" pitchFamily="34" charset="0"/>
                <a:ea typeface="Arial" panose="020B0604020202020204" pitchFamily="34" charset="0"/>
                <a:cs typeface="Calibri" panose="020F0502020204030204" pitchFamily="34" charset="0"/>
              </a:rPr>
              <a:t>Goal One:</a:t>
            </a:r>
            <a:r>
              <a:rPr lang="en-US" sz="200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  Expand the availability, accessibility and types of services and supports to meet current and future needs of individuals and their families in the community.</a:t>
            </a:r>
          </a:p>
          <a:p>
            <a:pPr marL="800100" marR="0">
              <a:lnSpc>
                <a:spcPct val="104000"/>
              </a:lnSpc>
              <a:spcBef>
                <a:spcPts val="0"/>
              </a:spcBef>
              <a:spcAft>
                <a:spcPts val="25"/>
              </a:spcAft>
              <a:buFont typeface="Courier New" panose="02070309020205020404" pitchFamily="49" charset="0"/>
              <a:buChar char="o"/>
            </a:pPr>
            <a:r>
              <a:rPr lang="en-US" sz="2000" b="1" dirty="0">
                <a:solidFill>
                  <a:schemeClr val="tx1"/>
                </a:solidFill>
                <a:effectLst/>
                <a:latin typeface="Calibri" panose="020F0502020204030204" pitchFamily="34" charset="0"/>
                <a:ea typeface="Arial" panose="020B0604020202020204" pitchFamily="34" charset="0"/>
                <a:cs typeface="Calibri" panose="020F0502020204030204" pitchFamily="34" charset="0"/>
              </a:rPr>
              <a:t>Goal Two:</a:t>
            </a:r>
            <a:r>
              <a:rPr lang="en-US" sz="2000" i="1" dirty="0">
                <a:solidFill>
                  <a:schemeClr val="tx1"/>
                </a:solidFill>
                <a:effectLst/>
                <a:latin typeface="Calibri" panose="020F0502020204030204" pitchFamily="34" charset="0"/>
                <a:ea typeface="Arial" panose="020B0604020202020204" pitchFamily="34" charset="0"/>
                <a:cs typeface="Calibri" panose="020F0502020204030204" pitchFamily="34" charset="0"/>
              </a:rPr>
              <a:t>  Develop systems to ensure that quality services and supports in the least restrictive environment are provided to individuals in the community. </a:t>
            </a:r>
            <a:endParaRPr lang="en-US" sz="2000" dirty="0">
              <a:solidFill>
                <a:schemeClr val="tx1"/>
              </a:solidFill>
              <a:effectLst/>
              <a:latin typeface="Calibri" panose="020F0502020204030204" pitchFamily="34" charset="0"/>
              <a:ea typeface="Arial" panose="020B0604020202020204" pitchFamily="34" charset="0"/>
              <a:cs typeface="Calibri" panose="020F0502020204030204" pitchFamily="34" charset="0"/>
            </a:endParaRPr>
          </a:p>
          <a:p>
            <a:pPr marL="114300" indent="0">
              <a:buNone/>
            </a:pPr>
            <a:endParaRPr lang="en-US" dirty="0"/>
          </a:p>
        </p:txBody>
      </p:sp>
    </p:spTree>
    <p:extLst>
      <p:ext uri="{BB962C8B-B14F-4D97-AF65-F5344CB8AC3E}">
        <p14:creationId xmlns:p14="http://schemas.microsoft.com/office/powerpoint/2010/main" val="1712533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92684-22CE-4BAA-B3DB-52A55D55B948}"/>
              </a:ext>
            </a:extLst>
          </p:cNvPr>
          <p:cNvSpPr>
            <a:spLocks noGrp="1"/>
          </p:cNvSpPr>
          <p:nvPr>
            <p:ph type="title"/>
          </p:nvPr>
        </p:nvSpPr>
        <p:spPr/>
        <p:txBody>
          <a:bodyPr/>
          <a:lstStyle/>
          <a:p>
            <a:r>
              <a:rPr lang="en-US" dirty="0">
                <a:solidFill>
                  <a:srgbClr val="92D050"/>
                </a:solidFill>
              </a:rPr>
              <a:t>START SERVICES</a:t>
            </a:r>
          </a:p>
        </p:txBody>
      </p:sp>
      <p:sp>
        <p:nvSpPr>
          <p:cNvPr id="3" name="Text Placeholder 2">
            <a:extLst>
              <a:ext uri="{FF2B5EF4-FFF2-40B4-BE49-F238E27FC236}">
                <a16:creationId xmlns:a16="http://schemas.microsoft.com/office/drawing/2014/main" id="{155E1EB4-89E5-4D67-8DF2-6F4C52F53DE9}"/>
              </a:ext>
            </a:extLst>
          </p:cNvPr>
          <p:cNvSpPr>
            <a:spLocks noGrp="1"/>
          </p:cNvSpPr>
          <p:nvPr>
            <p:ph type="body" idx="1"/>
          </p:nvPr>
        </p:nvSpPr>
        <p:spPr/>
        <p:txBody>
          <a:bodyPr/>
          <a:lstStyle/>
          <a:p>
            <a:r>
              <a:rPr lang="en-US" sz="2000" dirty="0">
                <a:latin typeface="Calibri" panose="020F0502020204030204" pitchFamily="34" charset="0"/>
                <a:cs typeface="Calibri" panose="020F0502020204030204" pitchFamily="34" charset="0"/>
              </a:rPr>
              <a:t>The START service model is a comprehensive approach to crisis prevention and intervention for people with developmental disabilities and co-occurring mental health conditions.  The model provides crisis planning and wraparound services that help support individuals at risk for acute crisis or loss of residential placement, and individuals who are currently experiencing crises. </a:t>
            </a:r>
          </a:p>
        </p:txBody>
      </p:sp>
    </p:spTree>
    <p:extLst>
      <p:ext uri="{BB962C8B-B14F-4D97-AF65-F5344CB8AC3E}">
        <p14:creationId xmlns:p14="http://schemas.microsoft.com/office/powerpoint/2010/main" val="2220565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92D050"/>
                </a:solidFill>
              </a:rPr>
              <a:t>PROPOSAL #1</a:t>
            </a:r>
            <a:endParaRPr dirty="0">
              <a:solidFill>
                <a:srgbClr val="92D050"/>
              </a:solidFill>
            </a:endParaRPr>
          </a:p>
        </p:txBody>
      </p:sp>
      <p:sp>
        <p:nvSpPr>
          <p:cNvPr id="76" name="Google Shape;76;p15"/>
          <p:cNvSpPr txBox="1">
            <a:spLocks noGrp="1"/>
          </p:cNvSpPr>
          <p:nvPr>
            <p:ph type="body" idx="1"/>
          </p:nvPr>
        </p:nvSpPr>
        <p:spPr>
          <a:xfrm>
            <a:off x="387900" y="1229975"/>
            <a:ext cx="8368200" cy="2767867"/>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u="sng" dirty="0"/>
              <a:t>START SERVICES</a:t>
            </a:r>
            <a:r>
              <a:rPr lang="en-US" sz="2000" dirty="0"/>
              <a:t>: </a:t>
            </a:r>
            <a:r>
              <a:rPr lang="en-US" sz="2000" dirty="0">
                <a:solidFill>
                  <a:schemeClr val="tx1"/>
                </a:solidFill>
                <a:effectLst/>
                <a:latin typeface="Calibri" panose="020F0502020204030204" pitchFamily="34" charset="0"/>
                <a:ea typeface="Calibri" panose="020F0502020204030204" pitchFamily="34" charset="0"/>
                <a:cs typeface="Arial" panose="020B0604020202020204" pitchFamily="34" charset="0"/>
              </a:rPr>
              <a:t>VMRC has a high incidence of transient and dually diagnosed male and female consumers who have histories of substance abuse and psychological support needs that would benefit from the services offered by the START Training Model. </a:t>
            </a:r>
            <a:r>
              <a:rPr lang="en-US" sz="20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While our current services begin to address our community’s needs, they are at their capacity and our local needs exceed our resources within our region’s network of providers.</a:t>
            </a:r>
          </a:p>
          <a:p>
            <a:pPr marL="457200" lvl="0" indent="-355600" algn="l" rtl="0">
              <a:spcBef>
                <a:spcPts val="0"/>
              </a:spcBef>
              <a:spcAft>
                <a:spcPts val="0"/>
              </a:spcAft>
              <a:buSzPts val="2000"/>
              <a:buChar char="●"/>
            </a:pPr>
            <a:endParaRPr lang="en-US" sz="2000" dirty="0">
              <a:solidFill>
                <a:schemeClr val="tx1"/>
              </a:solidFill>
              <a:latin typeface="Calibri" panose="020F0502020204030204" pitchFamily="34" charset="0"/>
              <a:ea typeface="Times New Roman" panose="02020603050405020304" pitchFamily="18" charset="0"/>
              <a:cs typeface="Times New Roman" panose="02020603050405020304" pitchFamily="18" charset="0"/>
            </a:endParaRPr>
          </a:p>
          <a:p>
            <a:pPr marL="0" marR="0" indent="0">
              <a:spcBef>
                <a:spcPts val="0"/>
              </a:spcBef>
              <a:spcAft>
                <a:spcPts val="0"/>
              </a:spcAft>
              <a:buNone/>
            </a:pPr>
            <a:endParaRPr lang="en-US" sz="2400" dirty="0">
              <a:solidFill>
                <a:schemeClr val="tx1"/>
              </a:solidFill>
              <a:effectLst/>
              <a:latin typeface="Times New Roman" panose="02020603050405020304" pitchFamily="18" charset="0"/>
              <a:ea typeface="Times New Roman" panose="02020603050405020304" pitchFamily="18" charset="0"/>
            </a:endParaRPr>
          </a:p>
          <a:p>
            <a:pPr marL="101600" lvl="0" indent="0" algn="l" rtl="0">
              <a:spcBef>
                <a:spcPts val="0"/>
              </a:spcBef>
              <a:spcAft>
                <a:spcPts val="0"/>
              </a:spcAft>
              <a:buSzPts val="2000"/>
              <a:buNone/>
            </a:pPr>
            <a:endParaRPr sz="2000" dirty="0"/>
          </a:p>
          <a:p>
            <a:pPr marL="457200" lvl="0" indent="0" algn="l" rtl="0">
              <a:spcBef>
                <a:spcPts val="1600"/>
              </a:spcBef>
              <a:spcAft>
                <a:spcPts val="1600"/>
              </a:spcAft>
              <a:buNone/>
            </a:pPr>
            <a:endParaRP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92D050"/>
                </a:solidFill>
              </a:rPr>
              <a:t>PROPOSAL #1 Cont.</a:t>
            </a:r>
            <a:endParaRPr dirty="0">
              <a:solidFill>
                <a:srgbClr val="92D050"/>
              </a:solidFill>
            </a:endParaRPr>
          </a:p>
        </p:txBody>
      </p:sp>
      <p:sp>
        <p:nvSpPr>
          <p:cNvPr id="82" name="Google Shape;82;p16"/>
          <p:cNvSpPr txBox="1">
            <a:spLocks noGrp="1"/>
          </p:cNvSpPr>
          <p:nvPr>
            <p:ph type="body" idx="1"/>
          </p:nvPr>
        </p:nvSpPr>
        <p:spPr>
          <a:xfrm>
            <a:off x="387900" y="1293850"/>
            <a:ext cx="8368200" cy="3714085"/>
          </a:xfrm>
          <a:prstGeom prst="rect">
            <a:avLst/>
          </a:prstGeom>
        </p:spPr>
        <p:txBody>
          <a:bodyPr spcFirstLastPara="1" wrap="square" lIns="91425" tIns="91425" rIns="91425" bIns="91425" anchor="t" anchorCtr="0">
            <a:noAutofit/>
          </a:bodyPr>
          <a:lstStyle/>
          <a:p>
            <a:pPr marL="342900">
              <a:buClr>
                <a:srgbClr val="FFFFFF"/>
              </a:buClr>
              <a:defRPr/>
            </a:pPr>
            <a:r>
              <a:rPr lang="en-US" sz="2000" u="sng" dirty="0"/>
              <a:t>START SERVICES</a:t>
            </a:r>
            <a:r>
              <a:rPr lang="en-US" sz="2000" dirty="0"/>
              <a:t>: </a:t>
            </a:r>
            <a:r>
              <a:rPr kumimoji="0" lang="en-US" sz="2000" b="0" i="0" u="none" strike="noStrike" kern="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Arial" panose="020B0604020202020204" pitchFamily="34" charset="0"/>
                <a:sym typeface="Roboto"/>
              </a:rPr>
              <a:t> </a:t>
            </a:r>
            <a:r>
              <a:rPr kumimoji="0" lang="en-US" sz="2000" b="0" i="0" u="none" strike="noStrike" kern="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cs typeface="Arial" panose="020B0604020202020204" pitchFamily="34" charset="0"/>
                <a:sym typeface="Roboto"/>
              </a:rPr>
              <a:t>VMRC has experienced an increase in the need for mental health support services for children and young adults in the last three years. Our last three CPP/ CRDP plans have included residential support projects specific for children (EBSH , CCH, (2) Specialized Children’s Residential Group Homes) due to the high closure rate of licensed children’s homes and increase in the need for supports for children ages 12-18 in our five-county catchment area. The START Training program would help us to better support families and children with specialized needs in their homes and reduce the need for such high-level residential support models.  </a:t>
            </a:r>
            <a:endParaRPr kumimoji="0" lang="en-US" sz="2400" b="0" i="0" u="none" strike="noStrike" kern="0" cap="none" spc="0" normalizeH="0" baseline="0" noProof="0" dirty="0">
              <a:ln>
                <a:noFill/>
              </a:ln>
              <a:solidFill>
                <a:schemeClr val="tx1"/>
              </a:solidFill>
              <a:effectLst/>
              <a:uLnTx/>
              <a:uFillTx/>
              <a:latin typeface="Times New Roman" panose="02020603050405020304" pitchFamily="18" charset="0"/>
              <a:ea typeface="Times New Roman" panose="02020603050405020304" pitchFamily="18" charset="0"/>
              <a:sym typeface="Roboto"/>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solidFill>
                  <a:srgbClr val="92D050"/>
                </a:solidFill>
              </a:rPr>
              <a:t>PROPOSAL #1 Cont.</a:t>
            </a:r>
            <a:endParaRPr dirty="0">
              <a:solidFill>
                <a:srgbClr val="92D050"/>
              </a:solidFill>
            </a:endParaRPr>
          </a:p>
        </p:txBody>
      </p:sp>
      <p:sp>
        <p:nvSpPr>
          <p:cNvPr id="88" name="Google Shape;88;p17"/>
          <p:cNvSpPr txBox="1">
            <a:spLocks noGrp="1"/>
          </p:cNvSpPr>
          <p:nvPr>
            <p:ph type="body" idx="1"/>
          </p:nvPr>
        </p:nvSpPr>
        <p:spPr>
          <a:xfrm>
            <a:off x="387900" y="1337625"/>
            <a:ext cx="8368200" cy="3436394"/>
          </a:xfrm>
          <a:prstGeom prst="rect">
            <a:avLst/>
          </a:prstGeom>
        </p:spPr>
        <p:txBody>
          <a:bodyPr spcFirstLastPara="1" wrap="square" lIns="91425" tIns="91425" rIns="91425" bIns="91425" anchor="t" anchorCtr="0">
            <a:noAutofit/>
          </a:bodyPr>
          <a:lstStyle/>
          <a:p>
            <a:pPr marL="457200" lvl="0" indent="-355600" algn="l" rtl="0">
              <a:spcBef>
                <a:spcPts val="0"/>
              </a:spcBef>
              <a:spcAft>
                <a:spcPts val="0"/>
              </a:spcAft>
              <a:buSzPts val="2000"/>
              <a:buChar char="●"/>
            </a:pPr>
            <a:r>
              <a:rPr lang="en-US" sz="2000" u="sng" dirty="0"/>
              <a:t>START SERVICES</a:t>
            </a:r>
            <a:r>
              <a:rPr lang="en-US" sz="2000" dirty="0"/>
              <a:t>: </a:t>
            </a:r>
            <a:r>
              <a:rPr kumimoji="0" lang="en-US" sz="2000" b="0" i="0" u="none" strike="noStrike" kern="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sym typeface="Roboto"/>
              </a:rPr>
              <a:t>The Start Training Model will give VMRC consumers the opportunity to remain living in their preferred communities, to learn and receive methods and techniques from the most qualified providers in order to avoid placement in less preferred, restrictive settings due to the nature of their disability. VMRC is excited about the opportunity to offer the Start Training Model to all consumers in our five-county catchment area.  </a:t>
            </a:r>
          </a:p>
          <a:p>
            <a:pPr marL="457200" lvl="0" indent="-355600" algn="l" rtl="0">
              <a:spcBef>
                <a:spcPts val="0"/>
              </a:spcBef>
              <a:spcAft>
                <a:spcPts val="0"/>
              </a:spcAft>
              <a:buSzPts val="2000"/>
              <a:buChar char="●"/>
            </a:pPr>
            <a:endParaRPr kumimoji="0" lang="en-US" sz="2000" b="0" i="0" u="none" strike="noStrike" kern="0" cap="none" spc="0" normalizeH="0" baseline="0" noProof="0" dirty="0">
              <a:ln>
                <a:noFill/>
              </a:ln>
              <a:solidFill>
                <a:schemeClr val="tx1"/>
              </a:solidFill>
              <a:effectLst/>
              <a:uLnTx/>
              <a:uFillTx/>
              <a:latin typeface="Calibri" panose="020F0502020204030204" pitchFamily="34" charset="0"/>
              <a:ea typeface="Calibri" panose="020F0502020204030204" pitchFamily="34" charset="0"/>
              <a:sym typeface="Roboto"/>
            </a:endParaRPr>
          </a:p>
          <a:p>
            <a:pPr marL="457200" lvl="0" indent="-355600" algn="l" rtl="0">
              <a:spcBef>
                <a:spcPts val="0"/>
              </a:spcBef>
              <a:spcAft>
                <a:spcPts val="0"/>
              </a:spcAft>
              <a:buSzPts val="2000"/>
              <a:buChar char="●"/>
            </a:pPr>
            <a:r>
              <a:rPr lang="en-US" sz="2000" dirty="0">
                <a:solidFill>
                  <a:schemeClr val="tx1"/>
                </a:solidFill>
                <a:latin typeface="Calibri" panose="020F0502020204030204" pitchFamily="34" charset="0"/>
              </a:rPr>
              <a:t>CRDP: $835,020</a:t>
            </a:r>
            <a:endParaRPr sz="20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BE512-2335-44D9-A46A-10687F1360C8}"/>
              </a:ext>
            </a:extLst>
          </p:cNvPr>
          <p:cNvSpPr>
            <a:spLocks noGrp="1"/>
          </p:cNvSpPr>
          <p:nvPr>
            <p:ph type="title"/>
          </p:nvPr>
        </p:nvSpPr>
        <p:spPr/>
        <p:txBody>
          <a:bodyPr/>
          <a:lstStyle/>
          <a:p>
            <a:r>
              <a:rPr lang="en-US" dirty="0">
                <a:solidFill>
                  <a:srgbClr val="92D050"/>
                </a:solidFill>
                <a:latin typeface="Roboto Slab" panose="020B0604020202020204" charset="0"/>
                <a:ea typeface="Roboto Slab" panose="020B0604020202020204" charset="0"/>
                <a:sym typeface="Roboto"/>
              </a:rPr>
              <a:t>PROPOSAL #2 </a:t>
            </a:r>
            <a:endParaRPr lang="en-US" dirty="0">
              <a:solidFill>
                <a:srgbClr val="92D050"/>
              </a:solidFill>
              <a:latin typeface="Roboto Slab" panose="020B0604020202020204" charset="0"/>
              <a:ea typeface="Roboto Slab" panose="020B0604020202020204" charset="0"/>
            </a:endParaRPr>
          </a:p>
        </p:txBody>
      </p:sp>
      <p:sp>
        <p:nvSpPr>
          <p:cNvPr id="3" name="Text Placeholder 2">
            <a:extLst>
              <a:ext uri="{FF2B5EF4-FFF2-40B4-BE49-F238E27FC236}">
                <a16:creationId xmlns:a16="http://schemas.microsoft.com/office/drawing/2014/main" id="{F40BC35C-0F86-4039-92BB-E619E30E9D02}"/>
              </a:ext>
            </a:extLst>
          </p:cNvPr>
          <p:cNvSpPr>
            <a:spLocks noGrp="1"/>
          </p:cNvSpPr>
          <p:nvPr>
            <p:ph type="body" idx="1"/>
          </p:nvPr>
        </p:nvSpPr>
        <p:spPr>
          <a:xfrm>
            <a:off x="387900" y="1489824"/>
            <a:ext cx="8368200" cy="3114074"/>
          </a:xfrm>
        </p:spPr>
        <p:txBody>
          <a:bodyPr/>
          <a:lstStyle/>
          <a:p>
            <a:r>
              <a:rPr lang="en-US" sz="2000" dirty="0"/>
              <a:t>START TEAM: The START Team will </a:t>
            </a:r>
            <a:r>
              <a:rPr lang="en-US" sz="2000" dirty="0">
                <a:effectLst/>
                <a:latin typeface="Calibri" panose="020F0502020204030204" pitchFamily="34" charset="0"/>
                <a:ea typeface="Calibri" panose="020F0502020204030204" pitchFamily="34" charset="0"/>
              </a:rPr>
              <a:t>support the development of a Crisis Support Service called “START Team.”  This program will provide additional services and supports to individuals experiencing challenges, so that they can maintain their community living situation. </a:t>
            </a:r>
          </a:p>
          <a:p>
            <a:endParaRPr lang="en-US" dirty="0">
              <a:latin typeface="Calibri" panose="020F0502020204030204" pitchFamily="34" charset="0"/>
            </a:endParaRPr>
          </a:p>
          <a:p>
            <a:endParaRPr lang="en-US" dirty="0">
              <a:latin typeface="Calibri" panose="020F0502020204030204" pitchFamily="34" charset="0"/>
            </a:endParaRPr>
          </a:p>
          <a:p>
            <a:endParaRPr lang="en-US" dirty="0">
              <a:latin typeface="Calibri" panose="020F0502020204030204" pitchFamily="34" charset="0"/>
            </a:endParaRPr>
          </a:p>
          <a:p>
            <a:r>
              <a:rPr lang="en-US" sz="2000" dirty="0">
                <a:latin typeface="Calibri" panose="020F0502020204030204" pitchFamily="34" charset="0"/>
              </a:rPr>
              <a:t>CRDP : $300,000</a:t>
            </a:r>
            <a:endParaRPr lang="en-US" sz="2000" dirty="0"/>
          </a:p>
        </p:txBody>
      </p:sp>
    </p:spTree>
    <p:extLst>
      <p:ext uri="{BB962C8B-B14F-4D97-AF65-F5344CB8AC3E}">
        <p14:creationId xmlns:p14="http://schemas.microsoft.com/office/powerpoint/2010/main" val="1141112302"/>
      </p:ext>
    </p:extLst>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860</Words>
  <Application>Microsoft Office PowerPoint</Application>
  <PresentationFormat>On-screen Show (16:9)</PresentationFormat>
  <Paragraphs>85</Paragraphs>
  <Slides>15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Calibri</vt:lpstr>
      <vt:lpstr>Courier New</vt:lpstr>
      <vt:lpstr>Roboto</vt:lpstr>
      <vt:lpstr>Arial</vt:lpstr>
      <vt:lpstr>Times New Roman</vt:lpstr>
      <vt:lpstr>Roboto Slab</vt:lpstr>
      <vt:lpstr>Marina</vt:lpstr>
      <vt:lpstr>VMRC CPP/CRDP PLAN 2021-2022 </vt:lpstr>
      <vt:lpstr>How Projects are Determined:</vt:lpstr>
      <vt:lpstr>CPP/CRDP PLAN 2021-2022</vt:lpstr>
      <vt:lpstr>CPP/CRDP PLAN 2021-2022</vt:lpstr>
      <vt:lpstr>START SERVICES</vt:lpstr>
      <vt:lpstr>PROPOSAL #1</vt:lpstr>
      <vt:lpstr>PROPOSAL #1 Cont.</vt:lpstr>
      <vt:lpstr>PROPOSAL #1 Cont.</vt:lpstr>
      <vt:lpstr>PROPOSAL #2 </vt:lpstr>
      <vt:lpstr>PROPOSAL #3  </vt:lpstr>
      <vt:lpstr>PROPOSAL #4</vt:lpstr>
      <vt:lpstr>PROPOSAL #5</vt:lpstr>
      <vt:lpstr>PROPOSAL #6</vt:lpstr>
      <vt:lpstr>PROPOSAL #7</vt:lpstr>
      <vt:lpstr>PROPOSAL #8 (CONTINUATION)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Behavioral Supports Homes</dc:title>
  <dc:creator>Brian Bennett</dc:creator>
  <cp:lastModifiedBy>Brian Bennett</cp:lastModifiedBy>
  <cp:revision>9</cp:revision>
  <dcterms:modified xsi:type="dcterms:W3CDTF">2021-08-25T14:49:07Z</dcterms:modified>
</cp:coreProperties>
</file>