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759" r:id="rId4"/>
  </p:sldMasterIdLst>
  <p:notesMasterIdLst>
    <p:notesMasterId r:id="rId11"/>
  </p:notesMasterIdLst>
  <p:handoutMasterIdLst>
    <p:handoutMasterId r:id="rId12"/>
  </p:handoutMasterIdLst>
  <p:sldIdLst>
    <p:sldId id="269" r:id="rId5"/>
    <p:sldId id="263" r:id="rId6"/>
    <p:sldId id="265" r:id="rId7"/>
    <p:sldId id="267" r:id="rId8"/>
    <p:sldId id="266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3A6F58-016B-4B5F-9D6F-436060BF6F8F}" v="7" dt="2021-08-30T16:02:03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19" autoAdjust="0"/>
    <p:restoredTop sz="96357" autoAdjust="0"/>
  </p:normalViewPr>
  <p:slideViewPr>
    <p:cSldViewPr snapToGrid="0">
      <p:cViewPr varScale="1">
        <p:scale>
          <a:sx n="87" d="100"/>
          <a:sy n="87" d="100"/>
        </p:scale>
        <p:origin x="103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89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93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90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85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0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61645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8604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923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7237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9593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noProof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7334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noProof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995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6541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862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207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647884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57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68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93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555456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600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1100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noProof="0" smtClean="0"/>
              <a:t>8/30/2021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2518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60" r:id="rId1"/>
    <p:sldLayoutId id="2147484761" r:id="rId2"/>
    <p:sldLayoutId id="2147484762" r:id="rId3"/>
    <p:sldLayoutId id="2147484763" r:id="rId4"/>
    <p:sldLayoutId id="2147484764" r:id="rId5"/>
    <p:sldLayoutId id="2147484765" r:id="rId6"/>
    <p:sldLayoutId id="2147484766" r:id="rId7"/>
    <p:sldLayoutId id="2147484767" r:id="rId8"/>
    <p:sldLayoutId id="2147484768" r:id="rId9"/>
    <p:sldLayoutId id="2147484769" r:id="rId10"/>
    <p:sldLayoutId id="2147484770" r:id="rId11"/>
    <p:sldLayoutId id="2147484771" r:id="rId12"/>
    <p:sldLayoutId id="2147484772" r:id="rId13"/>
    <p:sldLayoutId id="2147484773" r:id="rId14"/>
    <p:sldLayoutId id="2147484774" r:id="rId15"/>
    <p:sldLayoutId id="2147484775" r:id="rId16"/>
    <p:sldLayoutId id="21474847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99B59-5610-477C-BFEA-604C66BB3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Valley Mountain Regional Center New organizational Structure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E3793D-8E43-46E5-BCDE-5A6EE6AED841}"/>
              </a:ext>
            </a:extLst>
          </p:cNvPr>
          <p:cNvSpPr/>
          <p:nvPr/>
        </p:nvSpPr>
        <p:spPr>
          <a:xfrm>
            <a:off x="211756" y="3345584"/>
            <a:ext cx="778758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>
                <a:ln/>
                <a:solidFill>
                  <a:schemeClr val="accent3"/>
                </a:solidFill>
                <a:effectLst/>
              </a:rPr>
              <a:t>Changes 2021…</a:t>
            </a: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A29895D5-9BF1-4B4A-B4D1-6CC4009620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2000"/>
          </a:blip>
          <a:stretch>
            <a:fillRect/>
          </a:stretch>
        </p:blipFill>
        <p:spPr>
          <a:xfrm>
            <a:off x="8084403" y="2941650"/>
            <a:ext cx="3129095" cy="2919413"/>
          </a:xfrm>
          <a:prstGeom prst="rect">
            <a:avLst/>
          </a:prstGeom>
          <a:effectLst>
            <a:reflection stA="59000" endPos="65000" dist="50800" dir="5400000" sy="-100000" algn="bl" rotWithShape="0"/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367788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132" descr="Background Shadow">
            <a:extLst>
              <a:ext uri="{FF2B5EF4-FFF2-40B4-BE49-F238E27FC236}">
                <a16:creationId xmlns:a16="http://schemas.microsoft.com/office/drawing/2014/main" id="{4DE6FB9F-89C3-4149-9C4B-8BA9F5CDA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47125" y="4259412"/>
            <a:ext cx="12192000" cy="1875423"/>
          </a:xfrm>
          <a:prstGeom prst="rect">
            <a:avLst/>
          </a:prstGeom>
        </p:spPr>
      </p:pic>
      <p:pic>
        <p:nvPicPr>
          <p:cNvPr id="118" name="Picture 117" descr="Close to ground shadow">
            <a:extLst>
              <a:ext uri="{FF2B5EF4-FFF2-40B4-BE49-F238E27FC236}">
                <a16:creationId xmlns:a16="http://schemas.microsoft.com/office/drawing/2014/main" id="{04E5C79A-5F03-432C-A7DD-F56A019FB8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5391917"/>
            <a:ext cx="5536018" cy="952499"/>
          </a:xfrm>
          <a:prstGeom prst="rect">
            <a:avLst/>
          </a:prstGeom>
        </p:spPr>
      </p:pic>
      <p:pic>
        <p:nvPicPr>
          <p:cNvPr id="16" name="Picture 15" descr="Close to ground shadow">
            <a:extLst>
              <a:ext uri="{FF2B5EF4-FFF2-40B4-BE49-F238E27FC236}">
                <a16:creationId xmlns:a16="http://schemas.microsoft.com/office/drawing/2014/main" id="{0A57B658-F220-4FEC-8A15-072CE739D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8856" y="5412829"/>
            <a:ext cx="6549656" cy="952499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02547EC1-F8D9-472C-AE9B-A7270627D276}"/>
              </a:ext>
            </a:extLst>
          </p:cNvPr>
          <p:cNvSpPr/>
          <p:nvPr/>
        </p:nvSpPr>
        <p:spPr>
          <a:xfrm>
            <a:off x="6581906" y="3209318"/>
            <a:ext cx="1504971" cy="47916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Program Managers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(Early Start Program)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10175937" y="3222111"/>
            <a:ext cx="1504971" cy="47916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Resource Development Administrative Supports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A245BDF-EEB9-4F6D-9204-400C24431F8A}"/>
              </a:ext>
            </a:extLst>
          </p:cNvPr>
          <p:cNvSpPr/>
          <p:nvPr/>
        </p:nvSpPr>
        <p:spPr>
          <a:xfrm>
            <a:off x="2199448" y="4085828"/>
            <a:ext cx="1629267" cy="479160"/>
          </a:xfrm>
          <a:prstGeom prst="rect">
            <a:avLst/>
          </a:prstGeom>
          <a:solidFill>
            <a:schemeClr val="accent2"/>
          </a:solidFill>
          <a:ln>
            <a:solidFill>
              <a:schemeClr val="accent6"/>
            </a:solidFill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Admin Staff Support</a:t>
            </a:r>
          </a:p>
        </p:txBody>
      </p:sp>
      <p:sp>
        <p:nvSpPr>
          <p:cNvPr id="4" name="Title 3" descr="decorative element"/>
          <p:cNvSpPr>
            <a:spLocks noGrp="1"/>
          </p:cNvSpPr>
          <p:nvPr>
            <p:ph type="title"/>
          </p:nvPr>
        </p:nvSpPr>
        <p:spPr>
          <a:xfrm>
            <a:off x="196833" y="36421"/>
            <a:ext cx="5023751" cy="123299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Consumer services Organization CHART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528EB85-15F8-42A3-98E3-2D8D1CD414EE}"/>
              </a:ext>
            </a:extLst>
          </p:cNvPr>
          <p:cNvSpPr/>
          <p:nvPr/>
        </p:nvSpPr>
        <p:spPr>
          <a:xfrm>
            <a:off x="6595812" y="4079592"/>
            <a:ext cx="1504967" cy="479160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Olivia Held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B70B1D5-F5F8-429D-818A-E1CFA491E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7011" y="1452645"/>
            <a:ext cx="3037671" cy="1411263"/>
            <a:chOff x="2829374" y="3080795"/>
            <a:chExt cx="1368000" cy="553733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6964EBE-33D8-40BB-B16A-3066802FB416}"/>
                </a:ext>
              </a:extLst>
            </p:cNvPr>
            <p:cNvSpPr/>
            <p:nvPr/>
          </p:nvSpPr>
          <p:spPr>
            <a:xfrm>
              <a:off x="2829374" y="3080795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Tara Sisemore-Hester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 (Director of Consumer Services)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prstClr val="black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CCA4BC2-1846-46B3-9533-96FEFE089BA1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bg1"/>
                  </a:solidFill>
                </a:rPr>
                <a:t>Children Services</a:t>
              </a: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F2350EF6-B24B-41AA-B3DC-F43A3BC6578A}"/>
              </a:ext>
            </a:extLst>
          </p:cNvPr>
          <p:cNvSpPr/>
          <p:nvPr/>
        </p:nvSpPr>
        <p:spPr>
          <a:xfrm>
            <a:off x="438586" y="3212153"/>
            <a:ext cx="1504972" cy="47916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Program Managers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(Adult Case Management)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40A1091-7963-4FCA-B6AC-CF2BAC353AB4}"/>
              </a:ext>
            </a:extLst>
          </p:cNvPr>
          <p:cNvSpPr/>
          <p:nvPr/>
        </p:nvSpPr>
        <p:spPr>
          <a:xfrm>
            <a:off x="10183876" y="4071815"/>
            <a:ext cx="1436768" cy="479160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Melissa Claypool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6A6D505-4CAD-4827-A8B4-1F7AC0D80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19748" y="1452645"/>
            <a:ext cx="2900838" cy="1403717"/>
            <a:chOff x="6328965" y="3090121"/>
            <a:chExt cx="1368001" cy="5374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680BFC0-C377-43B7-B23F-4331CD268525}"/>
                </a:ext>
              </a:extLst>
            </p:cNvPr>
            <p:cNvSpPr/>
            <p:nvPr/>
          </p:nvSpPr>
          <p:spPr>
            <a:xfrm>
              <a:off x="6328966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accent6"/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Christine Couch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 (Director of Consumer Services)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9AD1D87-4B90-4FEC-8865-92DD51544D7D}"/>
                </a:ext>
              </a:extLst>
            </p:cNvPr>
            <p:cNvSpPr/>
            <p:nvPr/>
          </p:nvSpPr>
          <p:spPr>
            <a:xfrm>
              <a:off x="6328965" y="3519572"/>
              <a:ext cx="1368000" cy="1080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bg1"/>
                  </a:solidFill>
                </a:rPr>
                <a:t>Adult Services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C272C496-4A46-4123-A5F8-40592F71F89A}"/>
              </a:ext>
            </a:extLst>
          </p:cNvPr>
          <p:cNvSpPr/>
          <p:nvPr/>
        </p:nvSpPr>
        <p:spPr>
          <a:xfrm>
            <a:off x="2180452" y="3224632"/>
            <a:ext cx="1609471" cy="47916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Program Managers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(Transition Case Management)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79F32E5-94F0-43DF-8EB6-84CFB7684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3184" y="141387"/>
            <a:ext cx="1923280" cy="1042005"/>
            <a:chOff x="3733479" y="2003075"/>
            <a:chExt cx="1368000" cy="511431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D3BF366-C6D6-4588-8DC7-E9D4BF741B5D}"/>
                </a:ext>
              </a:extLst>
            </p:cNvPr>
            <p:cNvSpPr/>
            <p:nvPr/>
          </p:nvSpPr>
          <p:spPr>
            <a:xfrm>
              <a:off x="3733479" y="2003075"/>
              <a:ext cx="1368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Tony Anderson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Executive Director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95AFA1E-C54C-4434-8CB7-B301294DBE98}"/>
                </a:ext>
              </a:extLst>
            </p:cNvPr>
            <p:cNvSpPr/>
            <p:nvPr/>
          </p:nvSpPr>
          <p:spPr>
            <a:xfrm>
              <a:off x="3733479" y="2406506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  <a:ea typeface="+mn-ea"/>
                  <a:cs typeface="+mn-cs"/>
                </a:rPr>
                <a:t>Valley Mountain Regional Center</a:t>
              </a:r>
              <a:endParaRPr lang="en-US" sz="90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5" name="Straight Connector 84" descr="decorative element">
            <a:extLst>
              <a:ext uri="{FF2B5EF4-FFF2-40B4-BE49-F238E27FC236}">
                <a16:creationId xmlns:a16="http://schemas.microsoft.com/office/drawing/2014/main" id="{338A3F58-952C-4C6C-BE73-668B41F8708D}"/>
              </a:ext>
            </a:extLst>
          </p:cNvPr>
          <p:cNvCxnSpPr/>
          <p:nvPr/>
        </p:nvCxnSpPr>
        <p:spPr>
          <a:xfrm>
            <a:off x="696241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 descr="decorative element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 descr="decorative element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371083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2210573" y="6075786"/>
            <a:ext cx="1329660" cy="509451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rgbClr val="FFFF00"/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Represent VMRC @ ARCA Chief Counselors Discipline Group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8334967" y="3209318"/>
            <a:ext cx="1609471" cy="47916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Program Managers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(Children Case Management)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438586" y="4085828"/>
            <a:ext cx="1504972" cy="479160"/>
          </a:xfrm>
          <a:prstGeom prst="rect">
            <a:avLst/>
          </a:prstGeom>
          <a:solidFill>
            <a:schemeClr val="accent2"/>
          </a:solidFill>
          <a:ln>
            <a:solidFill>
              <a:schemeClr val="accent6"/>
            </a:solidFill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Deflection, Legal Services Review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9BC051C-564D-4692-A9F7-7318F9F117E2}"/>
              </a:ext>
            </a:extLst>
          </p:cNvPr>
          <p:cNvSpPr/>
          <p:nvPr/>
        </p:nvSpPr>
        <p:spPr>
          <a:xfrm>
            <a:off x="6706748" y="4438084"/>
            <a:ext cx="1400143" cy="13602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254000">
              <a:schemeClr val="accent1">
                <a:satMod val="175000"/>
                <a:alpha val="10000"/>
              </a:schemeClr>
            </a:glow>
          </a:effectLst>
          <a:scene3d>
            <a:camera prst="obliqueTopLeft"/>
            <a:lightRig rig="brightRoom" dir="t"/>
          </a:scene3d>
          <a:sp3d extrusionH="889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5715" rIns="72000" bIns="5715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Education Specialist 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9BC051C-564D-4692-A9F7-7318F9F117E2}"/>
              </a:ext>
            </a:extLst>
          </p:cNvPr>
          <p:cNvSpPr/>
          <p:nvPr/>
        </p:nvSpPr>
        <p:spPr>
          <a:xfrm>
            <a:off x="10228352" y="4478583"/>
            <a:ext cx="1400143" cy="13602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254000">
              <a:schemeClr val="accent1">
                <a:satMod val="175000"/>
                <a:alpha val="10000"/>
              </a:schemeClr>
            </a:glow>
          </a:effectLst>
          <a:scene3d>
            <a:camera prst="obliqueTopLeft"/>
            <a:lightRig rig="brightRoom" dir="t"/>
          </a:scene3d>
          <a:sp3d extrusionH="889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5715" rIns="72000" bIns="5715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Autism Specialist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9251073" y="4825965"/>
            <a:ext cx="1604222" cy="47916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Self-Determination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(Expanded Team)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E0831C5-D555-43E4-AD51-012A4371B254}"/>
              </a:ext>
            </a:extLst>
          </p:cNvPr>
          <p:cNvSpPr/>
          <p:nvPr/>
        </p:nvSpPr>
        <p:spPr>
          <a:xfrm>
            <a:off x="3995735" y="4071815"/>
            <a:ext cx="1609306" cy="479160"/>
          </a:xfrm>
          <a:prstGeom prst="rect">
            <a:avLst/>
          </a:prstGeom>
          <a:solidFill>
            <a:schemeClr val="accent2"/>
          </a:solidFill>
          <a:ln>
            <a:solidFill>
              <a:schemeClr val="accent6"/>
            </a:solidFill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Behavior Management Review Committee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0CBBB6B-E18F-4693-A6CD-FFBAAA420E9D}"/>
              </a:ext>
            </a:extLst>
          </p:cNvPr>
          <p:cNvSpPr/>
          <p:nvPr/>
        </p:nvSpPr>
        <p:spPr>
          <a:xfrm>
            <a:off x="4000625" y="3226190"/>
            <a:ext cx="1609471" cy="47916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Program Manager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(San Andreas Management)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8968B1A-6127-4B36-AAC8-6D5894975236}"/>
              </a:ext>
            </a:extLst>
          </p:cNvPr>
          <p:cNvSpPr/>
          <p:nvPr/>
        </p:nvSpPr>
        <p:spPr>
          <a:xfrm>
            <a:off x="8340217" y="4076254"/>
            <a:ext cx="1604221" cy="479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Intake for Early Start and </a:t>
            </a:r>
            <a:r>
              <a:rPr lang="en-US" sz="900" dirty="0" err="1">
                <a:solidFill>
                  <a:schemeClr val="bg1"/>
                </a:solidFill>
              </a:rPr>
              <a:t>Lanterman</a:t>
            </a:r>
            <a:r>
              <a:rPr lang="en-US" sz="900" dirty="0">
                <a:solidFill>
                  <a:schemeClr val="bg1"/>
                </a:solidFill>
              </a:rPr>
              <a:t> Act Consumers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5AA7870-031A-425F-AF4D-00FC6C08E8FE}"/>
              </a:ext>
            </a:extLst>
          </p:cNvPr>
          <p:cNvSpPr/>
          <p:nvPr/>
        </p:nvSpPr>
        <p:spPr>
          <a:xfrm>
            <a:off x="2319748" y="4882731"/>
            <a:ext cx="1504972" cy="479160"/>
          </a:xfrm>
          <a:prstGeom prst="rect">
            <a:avLst/>
          </a:prstGeom>
          <a:solidFill>
            <a:schemeClr val="accent2"/>
          </a:solidFill>
          <a:ln>
            <a:solidFill>
              <a:schemeClr val="accent6"/>
            </a:solidFill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After Hours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0FC96BF-A389-4DFF-85B3-6C6F0E6214C0}"/>
              </a:ext>
            </a:extLst>
          </p:cNvPr>
          <p:cNvSpPr/>
          <p:nvPr/>
        </p:nvSpPr>
        <p:spPr>
          <a:xfrm>
            <a:off x="6901843" y="6060983"/>
            <a:ext cx="1329660" cy="509451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rgbClr val="FFFF00"/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Joint Facilitation for the Purchase of Services Exceptions Review Committee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3F30A51-365F-48AB-883E-B473341F6A8F}"/>
              </a:ext>
            </a:extLst>
          </p:cNvPr>
          <p:cNvSpPr/>
          <p:nvPr/>
        </p:nvSpPr>
        <p:spPr>
          <a:xfrm>
            <a:off x="5308129" y="6050526"/>
            <a:ext cx="1329660" cy="509451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rgbClr val="FFFF00"/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Joint Facilitation for the </a:t>
            </a:r>
            <a:r>
              <a:rPr lang="en-US" sz="900" dirty="0" err="1">
                <a:solidFill>
                  <a:schemeClr val="tx1"/>
                </a:solidFill>
              </a:rPr>
              <a:t>Popplewell</a:t>
            </a:r>
            <a:r>
              <a:rPr lang="en-US" sz="900" dirty="0">
                <a:solidFill>
                  <a:schemeClr val="tx1"/>
                </a:solidFill>
              </a:rPr>
              <a:t> Fund Requests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62A1F53-8DA9-4BCD-9072-8052287724B1}"/>
              </a:ext>
            </a:extLst>
          </p:cNvPr>
          <p:cNvSpPr/>
          <p:nvPr/>
        </p:nvSpPr>
        <p:spPr>
          <a:xfrm>
            <a:off x="8521246" y="6050525"/>
            <a:ext cx="1329660" cy="509451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rgbClr val="FFFF00"/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Joint Responsibility for Administrative Reports to DDS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63E2E5-CF86-4729-AB9A-EBE5E27C19CA}"/>
              </a:ext>
            </a:extLst>
          </p:cNvPr>
          <p:cNvSpPr/>
          <p:nvPr/>
        </p:nvSpPr>
        <p:spPr>
          <a:xfrm>
            <a:off x="3737190" y="6075785"/>
            <a:ext cx="1329660" cy="509451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rgbClr val="FFFF00"/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Joint Facilitation of the Program Managers Meeting</a:t>
            </a:r>
          </a:p>
        </p:txBody>
      </p:sp>
      <p:pic>
        <p:nvPicPr>
          <p:cNvPr id="46" name="Picture 45" descr="Close to ground shadow">
            <a:extLst>
              <a:ext uri="{FF2B5EF4-FFF2-40B4-BE49-F238E27FC236}">
                <a16:creationId xmlns:a16="http://schemas.microsoft.com/office/drawing/2014/main" id="{20AA92C9-A6EB-413D-B7C6-CB1213B472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4682" y="1310950"/>
            <a:ext cx="3128751" cy="952499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4DDA0B28-4752-4967-82E5-81D7B77CCB65}"/>
              </a:ext>
            </a:extLst>
          </p:cNvPr>
          <p:cNvSpPr/>
          <p:nvPr/>
        </p:nvSpPr>
        <p:spPr>
          <a:xfrm>
            <a:off x="438586" y="4854783"/>
            <a:ext cx="1504972" cy="479160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Low to No POS Enhanced Caseloads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E10719D-A99E-4C57-A0BF-0E323AE92252}"/>
              </a:ext>
            </a:extLst>
          </p:cNvPr>
          <p:cNvSpPr/>
          <p:nvPr/>
        </p:nvSpPr>
        <p:spPr>
          <a:xfrm>
            <a:off x="10286846" y="6038084"/>
            <a:ext cx="1329660" cy="509451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rgbClr val="FFFF00"/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Service Coordinator Expansion 2021-2023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D2125F5-022F-4D2C-8184-DB927365854C}"/>
              </a:ext>
            </a:extLst>
          </p:cNvPr>
          <p:cNvSpPr/>
          <p:nvPr/>
        </p:nvSpPr>
        <p:spPr>
          <a:xfrm>
            <a:off x="572537" y="6068723"/>
            <a:ext cx="1329660" cy="509451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rgbClr val="FFFF00"/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Service Coordinator Expansion 2021-2023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9F33DCA-B542-401D-B821-3BC217C5809B}"/>
              </a:ext>
            </a:extLst>
          </p:cNvPr>
          <p:cNvSpPr/>
          <p:nvPr/>
        </p:nvSpPr>
        <p:spPr>
          <a:xfrm>
            <a:off x="7435616" y="4807673"/>
            <a:ext cx="1604222" cy="47916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Provisional Eligibility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(Service Coordinator Expansion)</a:t>
            </a:r>
          </a:p>
        </p:txBody>
      </p:sp>
    </p:spTree>
    <p:extLst>
      <p:ext uri="{BB962C8B-B14F-4D97-AF65-F5344CB8AC3E}">
        <p14:creationId xmlns:p14="http://schemas.microsoft.com/office/powerpoint/2010/main" val="1409155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132" descr="Background Shadow">
            <a:extLst>
              <a:ext uri="{FF2B5EF4-FFF2-40B4-BE49-F238E27FC236}">
                <a16:creationId xmlns:a16="http://schemas.microsoft.com/office/drawing/2014/main" id="{4DE6FB9F-89C3-4149-9C4B-8BA9F5CDA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96013" y="4094439"/>
            <a:ext cx="12192000" cy="1875423"/>
          </a:xfrm>
          <a:prstGeom prst="rect">
            <a:avLst/>
          </a:prstGeom>
        </p:spPr>
      </p:pic>
      <p:pic>
        <p:nvPicPr>
          <p:cNvPr id="118" name="Picture 117" descr="Close to ground shadow">
            <a:extLst>
              <a:ext uri="{FF2B5EF4-FFF2-40B4-BE49-F238E27FC236}">
                <a16:creationId xmlns:a16="http://schemas.microsoft.com/office/drawing/2014/main" id="{04E5C79A-5F03-432C-A7DD-F56A019FB8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3340" y="5493612"/>
            <a:ext cx="5155893" cy="952499"/>
          </a:xfrm>
          <a:prstGeom prst="rect">
            <a:avLst/>
          </a:prstGeom>
        </p:spPr>
      </p:pic>
      <p:pic>
        <p:nvPicPr>
          <p:cNvPr id="16" name="Picture 15" descr="Close to ground shadow">
            <a:extLst>
              <a:ext uri="{FF2B5EF4-FFF2-40B4-BE49-F238E27FC236}">
                <a16:creationId xmlns:a16="http://schemas.microsoft.com/office/drawing/2014/main" id="{0A57B658-F220-4FEC-8A15-072CE739D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586" y="4674673"/>
            <a:ext cx="5940180" cy="952499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02547EC1-F8D9-472C-AE9B-A7270627D276}"/>
              </a:ext>
            </a:extLst>
          </p:cNvPr>
          <p:cNvSpPr/>
          <p:nvPr/>
        </p:nvSpPr>
        <p:spPr>
          <a:xfrm>
            <a:off x="6987209" y="3149734"/>
            <a:ext cx="1368000" cy="479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Transportation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(R&amp;D Transportation Contractor)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10120329" y="3157111"/>
            <a:ext cx="1368000" cy="479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Resource Development Administrative Supports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A245BDF-EEB9-4F6D-9204-400C24431F8A}"/>
              </a:ext>
            </a:extLst>
          </p:cNvPr>
          <p:cNvSpPr/>
          <p:nvPr/>
        </p:nvSpPr>
        <p:spPr>
          <a:xfrm>
            <a:off x="3551318" y="4108379"/>
            <a:ext cx="1368000" cy="4791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Special Project Admin Staff</a:t>
            </a:r>
          </a:p>
        </p:txBody>
      </p:sp>
      <p:sp>
        <p:nvSpPr>
          <p:cNvPr id="4" name="Title 3" descr="decorative element"/>
          <p:cNvSpPr>
            <a:spLocks noGrp="1"/>
          </p:cNvSpPr>
          <p:nvPr>
            <p:ph type="title"/>
          </p:nvPr>
        </p:nvSpPr>
        <p:spPr>
          <a:xfrm>
            <a:off x="438586" y="418764"/>
            <a:ext cx="5023751" cy="123299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Community services Organization CHART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528EB85-15F8-42A3-98E3-2D8D1CD414EE}"/>
              </a:ext>
            </a:extLst>
          </p:cNvPr>
          <p:cNvSpPr/>
          <p:nvPr/>
        </p:nvSpPr>
        <p:spPr>
          <a:xfrm>
            <a:off x="6987209" y="3846248"/>
            <a:ext cx="1368000" cy="479160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Enos Edmerson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All Employment Issues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B70B1D5-F5F8-429D-818A-E1CFA491E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20730" y="1940753"/>
            <a:ext cx="1719614" cy="901720"/>
            <a:chOff x="2829374" y="3080795"/>
            <a:chExt cx="1368000" cy="553733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6964EBE-33D8-40BB-B16A-3066802FB416}"/>
                </a:ext>
              </a:extLst>
            </p:cNvPr>
            <p:cNvSpPr/>
            <p:nvPr/>
          </p:nvSpPr>
          <p:spPr>
            <a:xfrm>
              <a:off x="2829374" y="3080795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prstClr val="black"/>
                  </a:solidFill>
                </a:rPr>
                <a:t>Robert Fernandez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prstClr val="black"/>
                  </a:solidFill>
                </a:rPr>
                <a:t>(Division Manager)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prstClr val="black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CCA4BC2-1846-46B3-9533-96FEFE089BA1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Resource Development</a:t>
              </a: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F2350EF6-B24B-41AA-B3DC-F43A3BC6578A}"/>
              </a:ext>
            </a:extLst>
          </p:cNvPr>
          <p:cNvSpPr/>
          <p:nvPr/>
        </p:nvSpPr>
        <p:spPr>
          <a:xfrm>
            <a:off x="1885015" y="3220058"/>
            <a:ext cx="1368000" cy="4791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Quality Assurance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 (3 Senior CSLs)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40A1091-7963-4FCA-B6AC-CF2BAC353AB4}"/>
              </a:ext>
            </a:extLst>
          </p:cNvPr>
          <p:cNvSpPr/>
          <p:nvPr/>
        </p:nvSpPr>
        <p:spPr>
          <a:xfrm>
            <a:off x="10144272" y="3837757"/>
            <a:ext cx="1368000" cy="479160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Open Recruitment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Foster Care Systems Coordination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6A6D505-4CAD-4827-A8B4-1F7AC0D80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38728" y="1940755"/>
            <a:ext cx="1786471" cy="823200"/>
            <a:chOff x="6328965" y="3090121"/>
            <a:chExt cx="1368001" cy="5374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680BFC0-C377-43B7-B23F-4331CD268525}"/>
                </a:ext>
              </a:extLst>
            </p:cNvPr>
            <p:cNvSpPr/>
            <p:nvPr/>
          </p:nvSpPr>
          <p:spPr>
            <a:xfrm>
              <a:off x="6328966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Katina Richison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 (Division Manager)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9AD1D87-4B90-4FEC-8865-92DD51544D7D}"/>
                </a:ext>
              </a:extLst>
            </p:cNvPr>
            <p:cNvSpPr/>
            <p:nvPr/>
          </p:nvSpPr>
          <p:spPr>
            <a:xfrm>
              <a:off x="6328965" y="3519572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Quality Assurance 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C272C496-4A46-4123-A5F8-40592F71F89A}"/>
              </a:ext>
            </a:extLst>
          </p:cNvPr>
          <p:cNvSpPr/>
          <p:nvPr/>
        </p:nvSpPr>
        <p:spPr>
          <a:xfrm>
            <a:off x="3520909" y="3223175"/>
            <a:ext cx="1368000" cy="4791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Special Project Unit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79F32E5-94F0-43DF-8EB6-84CFB7684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78067" y="844823"/>
            <a:ext cx="2779585" cy="1340390"/>
            <a:chOff x="3733479" y="2003075"/>
            <a:chExt cx="1368000" cy="511431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D3BF366-C6D6-4588-8DC7-E9D4BF741B5D}"/>
                </a:ext>
              </a:extLst>
            </p:cNvPr>
            <p:cNvSpPr/>
            <p:nvPr/>
          </p:nvSpPr>
          <p:spPr>
            <a:xfrm>
              <a:off x="3733479" y="2003075"/>
              <a:ext cx="1368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Brian Bennett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Director of Community Services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95AFA1E-C54C-4434-8CB7-B301294DBE98}"/>
                </a:ext>
              </a:extLst>
            </p:cNvPr>
            <p:cNvSpPr/>
            <p:nvPr/>
          </p:nvSpPr>
          <p:spPr>
            <a:xfrm>
              <a:off x="3733479" y="2406506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solidFill>
                    <a:schemeClr val="bg1"/>
                  </a:solidFill>
                  <a:ea typeface="+mn-ea"/>
                  <a:cs typeface="+mn-cs"/>
                </a:rPr>
                <a:t>Community Services</a:t>
              </a:r>
              <a:endParaRPr lang="en-US" sz="120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5" name="Straight Connector 84" descr="decorative element">
            <a:extLst>
              <a:ext uri="{FF2B5EF4-FFF2-40B4-BE49-F238E27FC236}">
                <a16:creationId xmlns:a16="http://schemas.microsoft.com/office/drawing/2014/main" id="{338A3F58-952C-4C6C-BE73-668B41F8708D}"/>
              </a:ext>
            </a:extLst>
          </p:cNvPr>
          <p:cNvCxnSpPr/>
          <p:nvPr/>
        </p:nvCxnSpPr>
        <p:spPr>
          <a:xfrm>
            <a:off x="696241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 descr="decorative element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 descr="decorative element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371083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1D0C17FD-0081-40EF-A9FD-74C7001B8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24552" y="4558559"/>
            <a:ext cx="1349404" cy="544407"/>
            <a:chOff x="4544127" y="3090121"/>
            <a:chExt cx="1388313" cy="544407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89D3686-F316-4353-8E34-486E47731DEA}"/>
                </a:ext>
              </a:extLst>
            </p:cNvPr>
            <p:cNvSpPr/>
            <p:nvPr/>
          </p:nvSpPr>
          <p:spPr>
            <a:xfrm>
              <a:off x="4544127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Anna Sims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(HCBS)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59BC051C-564D-4692-A9F7-7318F9F117E2}"/>
                </a:ext>
              </a:extLst>
            </p:cNvPr>
            <p:cNvSpPr/>
            <p:nvPr/>
          </p:nvSpPr>
          <p:spPr>
            <a:xfrm>
              <a:off x="4564440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Senior CSL</a:t>
              </a:r>
            </a:p>
          </p:txBody>
        </p:sp>
      </p:grp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8579007" y="3132475"/>
            <a:ext cx="1368000" cy="479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Resource Development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1885015" y="4079612"/>
            <a:ext cx="1368000" cy="4791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Quality Assurance Administrative Supports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9BC051C-564D-4692-A9F7-7318F9F117E2}"/>
              </a:ext>
            </a:extLst>
          </p:cNvPr>
          <p:cNvSpPr/>
          <p:nvPr/>
        </p:nvSpPr>
        <p:spPr>
          <a:xfrm>
            <a:off x="6957581" y="4279948"/>
            <a:ext cx="1400143" cy="13602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254000">
              <a:schemeClr val="accent1">
                <a:satMod val="175000"/>
                <a:alpha val="10000"/>
              </a:schemeClr>
            </a:glow>
          </a:effectLst>
          <a:scene3d>
            <a:camera prst="obliqueTopLeft"/>
            <a:lightRig rig="brightRoom" dir="t"/>
          </a:scene3d>
          <a:sp3d extrusionH="889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5715" rIns="72000" bIns="5715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Employment Specialist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9BC051C-564D-4692-A9F7-7318F9F117E2}"/>
              </a:ext>
            </a:extLst>
          </p:cNvPr>
          <p:cNvSpPr/>
          <p:nvPr/>
        </p:nvSpPr>
        <p:spPr>
          <a:xfrm>
            <a:off x="10115673" y="4269743"/>
            <a:ext cx="1400143" cy="13602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254000">
              <a:schemeClr val="accent1">
                <a:satMod val="175000"/>
                <a:alpha val="10000"/>
              </a:schemeClr>
            </a:glow>
          </a:effectLst>
          <a:scene3d>
            <a:camera prst="obliqueTopLeft"/>
            <a:lightRig rig="brightRoom" dir="t"/>
          </a:scene3d>
          <a:sp3d extrusionH="889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5715" rIns="72000" bIns="5715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Manager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20926C4F-20DA-4450-AAC4-623D937CA088}"/>
              </a:ext>
            </a:extLst>
          </p:cNvPr>
          <p:cNvSpPr/>
          <p:nvPr/>
        </p:nvSpPr>
        <p:spPr>
          <a:xfrm>
            <a:off x="8580653" y="3868799"/>
            <a:ext cx="1368000" cy="479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Contracts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C53678E-BE95-40B2-8645-75D908229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115672" y="196473"/>
            <a:ext cx="1878317" cy="1089680"/>
            <a:chOff x="3733479" y="2003075"/>
            <a:chExt cx="1368000" cy="51143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B396F47-E9A9-4BEE-8BD9-8305A902A64B}"/>
                </a:ext>
              </a:extLst>
            </p:cNvPr>
            <p:cNvSpPr/>
            <p:nvPr/>
          </p:nvSpPr>
          <p:spPr>
            <a:xfrm>
              <a:off x="3733479" y="2003075"/>
              <a:ext cx="1368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Tony Anderson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Executive Director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7BCC96C-A904-445A-AF14-3C9A7A92081D}"/>
                </a:ext>
              </a:extLst>
            </p:cNvPr>
            <p:cNvSpPr/>
            <p:nvPr/>
          </p:nvSpPr>
          <p:spPr>
            <a:xfrm>
              <a:off x="3733479" y="2406506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  <a:ea typeface="+mn-ea"/>
                  <a:cs typeface="+mn-cs"/>
                </a:rPr>
                <a:t>Valley Mountain Regional Center</a:t>
              </a:r>
              <a:endParaRPr lang="en-US" sz="900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45" name="Picture 44" descr="Close to ground shadow">
            <a:extLst>
              <a:ext uri="{FF2B5EF4-FFF2-40B4-BE49-F238E27FC236}">
                <a16:creationId xmlns:a16="http://schemas.microsoft.com/office/drawing/2014/main" id="{561D41BE-B87C-472F-8EE7-D666F0B95A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6275" y="1344980"/>
            <a:ext cx="2557109" cy="952499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D459B2D4-4317-4DEE-BACA-4ED84FDDB306}"/>
              </a:ext>
            </a:extLst>
          </p:cNvPr>
          <p:cNvSpPr/>
          <p:nvPr/>
        </p:nvSpPr>
        <p:spPr>
          <a:xfrm>
            <a:off x="10139531" y="4573599"/>
            <a:ext cx="1400143" cy="479160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Deaf Services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E178B57-7C7A-4802-B411-16F634E9C675}"/>
              </a:ext>
            </a:extLst>
          </p:cNvPr>
          <p:cNvSpPr/>
          <p:nvPr/>
        </p:nvSpPr>
        <p:spPr>
          <a:xfrm>
            <a:off x="7019376" y="4548907"/>
            <a:ext cx="1368000" cy="479160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Linda De </a:t>
            </a:r>
            <a:r>
              <a:rPr lang="en-US" sz="900" dirty="0" err="1">
                <a:solidFill>
                  <a:schemeClr val="tx1"/>
                </a:solidFill>
              </a:rPr>
              <a:t>Larenti</a:t>
            </a:r>
            <a:endParaRPr lang="en-US" sz="900" dirty="0">
              <a:solidFill>
                <a:schemeClr val="tx1"/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Family Home Agency Development and QA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F533761-2A63-411E-9DCC-209025CD53E5}"/>
              </a:ext>
            </a:extLst>
          </p:cNvPr>
          <p:cNvSpPr/>
          <p:nvPr/>
        </p:nvSpPr>
        <p:spPr>
          <a:xfrm>
            <a:off x="6987233" y="5034954"/>
            <a:ext cx="1400143" cy="2413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254000">
              <a:schemeClr val="accent1">
                <a:satMod val="175000"/>
                <a:alpha val="10000"/>
              </a:schemeClr>
            </a:glow>
          </a:effectLst>
          <a:scene3d>
            <a:camera prst="obliqueTopLeft"/>
            <a:lightRig rig="brightRoom" dir="t"/>
          </a:scene3d>
          <a:sp3d extrusionH="889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5715" rIns="72000" bIns="5715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Senior CSL</a:t>
            </a:r>
          </a:p>
        </p:txBody>
      </p:sp>
    </p:spTree>
    <p:extLst>
      <p:ext uri="{BB962C8B-B14F-4D97-AF65-F5344CB8AC3E}">
        <p14:creationId xmlns:p14="http://schemas.microsoft.com/office/powerpoint/2010/main" val="2265843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Close to ground shadow">
            <a:extLst>
              <a:ext uri="{FF2B5EF4-FFF2-40B4-BE49-F238E27FC236}">
                <a16:creationId xmlns:a16="http://schemas.microsoft.com/office/drawing/2014/main" id="{B41B508E-A322-4B97-AC72-0830429875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8107" y="1204486"/>
            <a:ext cx="2483893" cy="952499"/>
          </a:xfrm>
          <a:prstGeom prst="rect">
            <a:avLst/>
          </a:prstGeom>
        </p:spPr>
      </p:pic>
      <p:pic>
        <p:nvPicPr>
          <p:cNvPr id="118" name="Picture 117" descr="Close to ground shadow">
            <a:extLst>
              <a:ext uri="{FF2B5EF4-FFF2-40B4-BE49-F238E27FC236}">
                <a16:creationId xmlns:a16="http://schemas.microsoft.com/office/drawing/2014/main" id="{04E5C79A-5F03-432C-A7DD-F56A019FB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80561" y="6280375"/>
            <a:ext cx="6488317" cy="952499"/>
          </a:xfrm>
          <a:prstGeom prst="rect">
            <a:avLst/>
          </a:prstGeom>
        </p:spPr>
      </p:pic>
      <p:sp>
        <p:nvSpPr>
          <p:cNvPr id="4" name="Title 3" descr="decorative element"/>
          <p:cNvSpPr>
            <a:spLocks noGrp="1"/>
          </p:cNvSpPr>
          <p:nvPr>
            <p:ph type="title"/>
          </p:nvPr>
        </p:nvSpPr>
        <p:spPr>
          <a:xfrm>
            <a:off x="292688" y="195728"/>
            <a:ext cx="5023751" cy="123299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Administrative Services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>Organization CHART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6A6D505-4CAD-4827-A8B4-1F7AC0D80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9135" y="3193410"/>
            <a:ext cx="1786471" cy="880201"/>
            <a:chOff x="6328965" y="3090121"/>
            <a:chExt cx="1368001" cy="55710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680BFC0-C377-43B7-B23F-4331CD268525}"/>
                </a:ext>
              </a:extLst>
            </p:cNvPr>
            <p:cNvSpPr/>
            <p:nvPr/>
          </p:nvSpPr>
          <p:spPr>
            <a:xfrm>
              <a:off x="6328966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Melissa Stiles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9AD1D87-4B90-4FEC-8865-92DD51544D7D}"/>
                </a:ext>
              </a:extLst>
            </p:cNvPr>
            <p:cNvSpPr/>
            <p:nvPr/>
          </p:nvSpPr>
          <p:spPr>
            <a:xfrm>
              <a:off x="6328965" y="3519573"/>
              <a:ext cx="1357359" cy="12765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General Ledger Manager</a:t>
              </a:r>
            </a:p>
          </p:txBody>
        </p:sp>
      </p:grpSp>
      <p:cxnSp>
        <p:nvCxnSpPr>
          <p:cNvPr id="85" name="Straight Connector 84" descr="decorative element">
            <a:extLst>
              <a:ext uri="{FF2B5EF4-FFF2-40B4-BE49-F238E27FC236}">
                <a16:creationId xmlns:a16="http://schemas.microsoft.com/office/drawing/2014/main" id="{338A3F58-952C-4C6C-BE73-668B41F8708D}"/>
              </a:ext>
            </a:extLst>
          </p:cNvPr>
          <p:cNvCxnSpPr/>
          <p:nvPr/>
        </p:nvCxnSpPr>
        <p:spPr>
          <a:xfrm>
            <a:off x="696241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 descr="decorative element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 descr="decorative element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371083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C53678E-BE95-40B2-8645-75D908229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84684" y="1192790"/>
            <a:ext cx="2789441" cy="1490348"/>
            <a:chOff x="3733479" y="2003075"/>
            <a:chExt cx="1368000" cy="51143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B396F47-E9A9-4BEE-8BD9-8305A902A64B}"/>
                </a:ext>
              </a:extLst>
            </p:cNvPr>
            <p:cNvSpPr/>
            <p:nvPr/>
          </p:nvSpPr>
          <p:spPr>
            <a:xfrm>
              <a:off x="3733479" y="2003075"/>
              <a:ext cx="1368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Bud Mullanix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Director of Human Resources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7BCC96C-A904-445A-AF14-3C9A7A92081D}"/>
                </a:ext>
              </a:extLst>
            </p:cNvPr>
            <p:cNvSpPr/>
            <p:nvPr/>
          </p:nvSpPr>
          <p:spPr>
            <a:xfrm>
              <a:off x="3733479" y="2361264"/>
              <a:ext cx="1368000" cy="1532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solidFill>
                    <a:schemeClr val="bg1"/>
                  </a:solidFill>
                  <a:ea typeface="+mn-ea"/>
                  <a:cs typeface="+mn-cs"/>
                </a:rPr>
                <a:t>Personnel and Volunteerism</a:t>
              </a:r>
              <a:endParaRPr lang="en-US" sz="12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0ECD389-6552-47EC-82A2-5D271F4032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04564" y="3197916"/>
            <a:ext cx="1855418" cy="844646"/>
            <a:chOff x="6328964" y="3090121"/>
            <a:chExt cx="1420798" cy="551453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71CB701-0C21-499C-AC94-0414FEFA35C8}"/>
                </a:ext>
              </a:extLst>
            </p:cNvPr>
            <p:cNvSpPr/>
            <p:nvPr/>
          </p:nvSpPr>
          <p:spPr>
            <a:xfrm>
              <a:off x="6328966" y="3090121"/>
              <a:ext cx="1420796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Debbie Beyette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3605D89-E633-4018-A732-5CF89CE99511}"/>
                </a:ext>
              </a:extLst>
            </p:cNvPr>
            <p:cNvSpPr/>
            <p:nvPr/>
          </p:nvSpPr>
          <p:spPr>
            <a:xfrm>
              <a:off x="6328964" y="3519573"/>
              <a:ext cx="1368000" cy="12200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Fiscal Manager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663DA41-4AD1-4BFA-BD9C-C4E5E8709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40315" y="3053015"/>
            <a:ext cx="1855415" cy="1232991"/>
            <a:chOff x="6328965" y="3090120"/>
            <a:chExt cx="1368001" cy="62386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7B32105-6181-4D00-B7CE-7091B9CF8A24}"/>
                </a:ext>
              </a:extLst>
            </p:cNvPr>
            <p:cNvSpPr/>
            <p:nvPr/>
          </p:nvSpPr>
          <p:spPr>
            <a:xfrm>
              <a:off x="6328966" y="3090120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Carlo Cacciatore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 (Information Technology)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2F4E8A2-CE06-4AC2-938D-9FE61E1E432D}"/>
                </a:ext>
              </a:extLst>
            </p:cNvPr>
            <p:cNvSpPr/>
            <p:nvPr/>
          </p:nvSpPr>
          <p:spPr>
            <a:xfrm>
              <a:off x="6328965" y="3519572"/>
              <a:ext cx="1368000" cy="19440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Information Technology Director (Contractor from </a:t>
              </a:r>
              <a:r>
                <a:rPr lang="en-US" sz="900" dirty="0" err="1">
                  <a:solidFill>
                    <a:schemeClr val="bg1"/>
                  </a:solidFill>
                </a:rPr>
                <a:t>Tenisi</a:t>
              </a:r>
              <a:r>
                <a:rPr lang="en-US" sz="900" dirty="0">
                  <a:solidFill>
                    <a:schemeClr val="bg1"/>
                  </a:solidFill>
                </a:rPr>
                <a:t> Tech)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B1A40D7-C6FD-45F8-9BFD-2869ABB9E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67037" y="3200432"/>
            <a:ext cx="1855415" cy="849150"/>
            <a:chOff x="6328965" y="3112396"/>
            <a:chExt cx="1435079" cy="509452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8FABB53-CCBB-48FF-AA24-7A4BE9ABD059}"/>
                </a:ext>
              </a:extLst>
            </p:cNvPr>
            <p:cNvSpPr/>
            <p:nvPr/>
          </p:nvSpPr>
          <p:spPr>
            <a:xfrm>
              <a:off x="6328965" y="3112396"/>
              <a:ext cx="1435079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Jessi Dhillon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 (Coordinates and Facilitates Organizational Training)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71CE15F-F481-4F5C-B971-430801F4C677}"/>
                </a:ext>
              </a:extLst>
            </p:cNvPr>
            <p:cNvSpPr/>
            <p:nvPr/>
          </p:nvSpPr>
          <p:spPr>
            <a:xfrm>
              <a:off x="6328965" y="3519573"/>
              <a:ext cx="1435079" cy="10227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Training Manager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5D9A33D-83BA-4113-87B4-14A678EAD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69377" y="3193201"/>
            <a:ext cx="1786471" cy="854253"/>
            <a:chOff x="6328965" y="3090121"/>
            <a:chExt cx="1368001" cy="557725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EE7F032-2D83-425C-A272-F5924E237E37}"/>
                </a:ext>
              </a:extLst>
            </p:cNvPr>
            <p:cNvSpPr/>
            <p:nvPr/>
          </p:nvSpPr>
          <p:spPr>
            <a:xfrm>
              <a:off x="6328966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Sara Darby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 Senior Companions and Foster Grandparents Programs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C841CC9-7C50-42EE-B74A-B03D6868DE20}"/>
                </a:ext>
              </a:extLst>
            </p:cNvPr>
            <p:cNvSpPr/>
            <p:nvPr/>
          </p:nvSpPr>
          <p:spPr>
            <a:xfrm>
              <a:off x="6328965" y="3539846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Program Manager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F2C2E63-2335-442A-950B-A274E425C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63289" y="1314566"/>
            <a:ext cx="4403095" cy="1378146"/>
            <a:chOff x="3733479" y="2003075"/>
            <a:chExt cx="1368000" cy="51143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59BD5BF-2F26-4A72-B0B9-76297FAE693B}"/>
                </a:ext>
              </a:extLst>
            </p:cNvPr>
            <p:cNvSpPr/>
            <p:nvPr/>
          </p:nvSpPr>
          <p:spPr>
            <a:xfrm>
              <a:off x="3733479" y="2003075"/>
              <a:ext cx="1368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Claudia Reed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Chief Financial Officer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0953C5C-BB27-41CE-B312-D549D4697583}"/>
                </a:ext>
              </a:extLst>
            </p:cNvPr>
            <p:cNvSpPr/>
            <p:nvPr/>
          </p:nvSpPr>
          <p:spPr>
            <a:xfrm>
              <a:off x="3733479" y="2361264"/>
              <a:ext cx="1368000" cy="1532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solidFill>
                    <a:schemeClr val="bg1"/>
                  </a:solidFill>
                  <a:ea typeface="+mn-ea"/>
                  <a:cs typeface="+mn-cs"/>
                </a:rPr>
                <a:t>Fiscal and Information Technology</a:t>
              </a:r>
              <a:endParaRPr lang="en-US" sz="12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561FBF2-6260-4309-8802-2E9CC44F8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9135" y="4396862"/>
            <a:ext cx="1786471" cy="880201"/>
            <a:chOff x="6328965" y="3090121"/>
            <a:chExt cx="1368001" cy="55710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2D893CC-558C-49B1-83D0-71AB421BEEB6}"/>
                </a:ext>
              </a:extLst>
            </p:cNvPr>
            <p:cNvSpPr/>
            <p:nvPr/>
          </p:nvSpPr>
          <p:spPr>
            <a:xfrm>
              <a:off x="6328966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Jessica Pate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7DA22C3-2836-40B8-A073-400E0F986433}"/>
                </a:ext>
              </a:extLst>
            </p:cNvPr>
            <p:cNvSpPr/>
            <p:nvPr/>
          </p:nvSpPr>
          <p:spPr>
            <a:xfrm>
              <a:off x="6328965" y="3519573"/>
              <a:ext cx="1357359" cy="12765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Revenue Coordinator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E543639-5FE5-468E-B3D2-30310010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04564" y="4401368"/>
            <a:ext cx="1855418" cy="844646"/>
            <a:chOff x="6328964" y="3090121"/>
            <a:chExt cx="1420798" cy="551453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41F674A-B5E1-4FAD-8270-01E7B8218635}"/>
                </a:ext>
              </a:extLst>
            </p:cNvPr>
            <p:cNvSpPr/>
            <p:nvPr/>
          </p:nvSpPr>
          <p:spPr>
            <a:xfrm>
              <a:off x="6328966" y="3090121"/>
              <a:ext cx="1420796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Danielle “Dee” Smith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16E1D2D-EE47-49D7-981F-59AE60260151}"/>
                </a:ext>
              </a:extLst>
            </p:cNvPr>
            <p:cNvSpPr/>
            <p:nvPr/>
          </p:nvSpPr>
          <p:spPr>
            <a:xfrm>
              <a:off x="6328964" y="3519573"/>
              <a:ext cx="1368000" cy="12200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Facilities Management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9468CD37-208A-44C3-B718-52285F519526}"/>
              </a:ext>
            </a:extLst>
          </p:cNvPr>
          <p:cNvSpPr/>
          <p:nvPr/>
        </p:nvSpPr>
        <p:spPr>
          <a:xfrm>
            <a:off x="5340315" y="4566775"/>
            <a:ext cx="1855414" cy="806713"/>
          </a:xfrm>
          <a:prstGeom prst="rect">
            <a:avLst/>
          </a:prstGeom>
          <a:solidFill>
            <a:schemeClr val="accent6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IT Team and Contractors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D944815-42C4-40A6-9123-461942011036}"/>
              </a:ext>
            </a:extLst>
          </p:cNvPr>
          <p:cNvSpPr/>
          <p:nvPr/>
        </p:nvSpPr>
        <p:spPr>
          <a:xfrm>
            <a:off x="604663" y="5431523"/>
            <a:ext cx="1855415" cy="780313"/>
          </a:xfrm>
          <a:prstGeom prst="rect">
            <a:avLst/>
          </a:prstGeom>
          <a:solidFill>
            <a:srgbClr val="C00000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Fiscal Team</a:t>
            </a:r>
          </a:p>
        </p:txBody>
      </p:sp>
      <p:pic>
        <p:nvPicPr>
          <p:cNvPr id="64" name="Picture 63" descr="Close to ground shadow">
            <a:extLst>
              <a:ext uri="{FF2B5EF4-FFF2-40B4-BE49-F238E27FC236}">
                <a16:creationId xmlns:a16="http://schemas.microsoft.com/office/drawing/2014/main" id="{E99CC541-0B8B-4E5E-9A15-33D0E620C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3947" y="5612040"/>
            <a:ext cx="6488317" cy="952499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F89CD4A9-8C7F-443B-8125-8A38730176C3}"/>
              </a:ext>
            </a:extLst>
          </p:cNvPr>
          <p:cNvSpPr/>
          <p:nvPr/>
        </p:nvSpPr>
        <p:spPr>
          <a:xfrm>
            <a:off x="8780399" y="4403171"/>
            <a:ext cx="1855415" cy="780313"/>
          </a:xfrm>
          <a:prstGeom prst="rect">
            <a:avLst/>
          </a:prstGeom>
          <a:solidFill>
            <a:srgbClr val="C00000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Human Resources Team</a:t>
            </a:r>
          </a:p>
        </p:txBody>
      </p:sp>
      <p:pic>
        <p:nvPicPr>
          <p:cNvPr id="66" name="Picture 65" descr="Close to ground shadow">
            <a:extLst>
              <a:ext uri="{FF2B5EF4-FFF2-40B4-BE49-F238E27FC236}">
                <a16:creationId xmlns:a16="http://schemas.microsoft.com/office/drawing/2014/main" id="{7D0050A2-C01F-432A-8C1A-F3C596BF8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5548" y="5863602"/>
            <a:ext cx="6488317" cy="952499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7CF44BB7-659E-49A1-8494-6A217E2F336A}"/>
              </a:ext>
            </a:extLst>
          </p:cNvPr>
          <p:cNvSpPr/>
          <p:nvPr/>
        </p:nvSpPr>
        <p:spPr>
          <a:xfrm>
            <a:off x="2994748" y="5555825"/>
            <a:ext cx="1504972" cy="543493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Additional Staff to Implement Rate Increases (Admin and IT)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3F92E3A-E726-47D7-9E16-2EB7E11B4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40471" y="108047"/>
            <a:ext cx="1846128" cy="952499"/>
            <a:chOff x="3733479" y="2003075"/>
            <a:chExt cx="1368000" cy="511431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2ECB240-7903-4305-84E9-ED52F0C48975}"/>
                </a:ext>
              </a:extLst>
            </p:cNvPr>
            <p:cNvSpPr/>
            <p:nvPr/>
          </p:nvSpPr>
          <p:spPr>
            <a:xfrm>
              <a:off x="3733479" y="2003075"/>
              <a:ext cx="1368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Tony Anderson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Executive Director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CD2B754-A37C-4CDD-99B2-CA4F82C217DF}"/>
                </a:ext>
              </a:extLst>
            </p:cNvPr>
            <p:cNvSpPr/>
            <p:nvPr/>
          </p:nvSpPr>
          <p:spPr>
            <a:xfrm>
              <a:off x="3733479" y="2406506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  <a:ea typeface="+mn-ea"/>
                  <a:cs typeface="+mn-cs"/>
                </a:rPr>
                <a:t>Valley Mountain Regional Center</a:t>
              </a:r>
              <a:endParaRPr lang="en-US" sz="9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2087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117" descr="Close to ground shadow">
            <a:extLst>
              <a:ext uri="{FF2B5EF4-FFF2-40B4-BE49-F238E27FC236}">
                <a16:creationId xmlns:a16="http://schemas.microsoft.com/office/drawing/2014/main" id="{04E5C79A-5F03-432C-A7DD-F56A019FB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18631" y="5148888"/>
            <a:ext cx="15071073" cy="952499"/>
          </a:xfrm>
          <a:prstGeom prst="rect">
            <a:avLst/>
          </a:prstGeom>
        </p:spPr>
      </p:pic>
      <p:sp>
        <p:nvSpPr>
          <p:cNvPr id="4" name="Title 3" descr="decorative element"/>
          <p:cNvSpPr>
            <a:spLocks noGrp="1"/>
          </p:cNvSpPr>
          <p:nvPr>
            <p:ph type="title"/>
          </p:nvPr>
        </p:nvSpPr>
        <p:spPr>
          <a:xfrm>
            <a:off x="438586" y="418764"/>
            <a:ext cx="5023751" cy="123299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Clinical Services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>Organization CHART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6A6D505-4CAD-4827-A8B4-1F7AC0D80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8064" y="3450329"/>
            <a:ext cx="1243955" cy="1020046"/>
            <a:chOff x="6328965" y="3090121"/>
            <a:chExt cx="1368001" cy="645617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680BFC0-C377-43B7-B23F-4331CD268525}"/>
                </a:ext>
              </a:extLst>
            </p:cNvPr>
            <p:cNvSpPr/>
            <p:nvPr/>
          </p:nvSpPr>
          <p:spPr>
            <a:xfrm>
              <a:off x="6328966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Felipe Dominguez, MD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9AD1D87-4B90-4FEC-8865-92DD51544D7D}"/>
                </a:ext>
              </a:extLst>
            </p:cNvPr>
            <p:cNvSpPr/>
            <p:nvPr/>
          </p:nvSpPr>
          <p:spPr>
            <a:xfrm>
              <a:off x="6328965" y="3519572"/>
              <a:ext cx="1357359" cy="21616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Staff Physician</a:t>
              </a:r>
            </a:p>
          </p:txBody>
        </p:sp>
      </p:grpSp>
      <p:cxnSp>
        <p:nvCxnSpPr>
          <p:cNvPr id="85" name="Straight Connector 84" descr="decorative element">
            <a:extLst>
              <a:ext uri="{FF2B5EF4-FFF2-40B4-BE49-F238E27FC236}">
                <a16:creationId xmlns:a16="http://schemas.microsoft.com/office/drawing/2014/main" id="{338A3F58-952C-4C6C-BE73-668B41F8708D}"/>
              </a:ext>
            </a:extLst>
          </p:cNvPr>
          <p:cNvCxnSpPr/>
          <p:nvPr/>
        </p:nvCxnSpPr>
        <p:spPr>
          <a:xfrm>
            <a:off x="696241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 descr="decorative element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 descr="decorative element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371083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C53678E-BE95-40B2-8645-75D908229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06390" y="1260443"/>
            <a:ext cx="2829147" cy="1667603"/>
            <a:chOff x="3733479" y="2003075"/>
            <a:chExt cx="1368000" cy="51143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B396F47-E9A9-4BEE-8BD9-8305A902A64B}"/>
                </a:ext>
              </a:extLst>
            </p:cNvPr>
            <p:cNvSpPr/>
            <p:nvPr/>
          </p:nvSpPr>
          <p:spPr>
            <a:xfrm>
              <a:off x="3733479" y="2003075"/>
              <a:ext cx="1368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Claire Lazaro, MSN, RN, NP, PHN, FNP-C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Clinical Director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7BCC96C-A904-445A-AF14-3C9A7A92081D}"/>
                </a:ext>
              </a:extLst>
            </p:cNvPr>
            <p:cNvSpPr/>
            <p:nvPr/>
          </p:nvSpPr>
          <p:spPr>
            <a:xfrm>
              <a:off x="3733479" y="2361264"/>
              <a:ext cx="1368000" cy="1532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solidFill>
                    <a:schemeClr val="bg1"/>
                  </a:solidFill>
                  <a:ea typeface="+mn-ea"/>
                  <a:cs typeface="+mn-cs"/>
                </a:rPr>
                <a:t>Clinical Services</a:t>
              </a:r>
              <a:endParaRPr lang="en-US" sz="12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0ECD389-6552-47EC-82A2-5D271F4032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33322" y="3444117"/>
            <a:ext cx="1234278" cy="1026263"/>
            <a:chOff x="6328964" y="3090121"/>
            <a:chExt cx="1420798" cy="67002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71CB701-0C21-499C-AC94-0414FEFA35C8}"/>
                </a:ext>
              </a:extLst>
            </p:cNvPr>
            <p:cNvSpPr/>
            <p:nvPr/>
          </p:nvSpPr>
          <p:spPr>
            <a:xfrm>
              <a:off x="6328966" y="3090121"/>
              <a:ext cx="1420796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Janwyn Funamura, MD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3605D89-E633-4018-A732-5CF89CE99511}"/>
                </a:ext>
              </a:extLst>
            </p:cNvPr>
            <p:cNvSpPr/>
            <p:nvPr/>
          </p:nvSpPr>
          <p:spPr>
            <a:xfrm>
              <a:off x="6328964" y="3519573"/>
              <a:ext cx="1368000" cy="24057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Staff Physician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663DA41-4AD1-4BFA-BD9C-C4E5E8709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63792" y="3449381"/>
            <a:ext cx="1265797" cy="1041366"/>
            <a:chOff x="6328965" y="3090120"/>
            <a:chExt cx="1368001" cy="65763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7B32105-6181-4D00-B7CE-7091B9CF8A24}"/>
                </a:ext>
              </a:extLst>
            </p:cNvPr>
            <p:cNvSpPr/>
            <p:nvPr/>
          </p:nvSpPr>
          <p:spPr>
            <a:xfrm>
              <a:off x="6328966" y="3090120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Justin </a:t>
              </a:r>
              <a:r>
                <a:rPr lang="en-US" sz="1200" dirty="0" err="1">
                  <a:solidFill>
                    <a:schemeClr val="tx1"/>
                  </a:solidFill>
                </a:rPr>
                <a:t>Schrotenboer</a:t>
              </a:r>
              <a:r>
                <a:rPr lang="en-US" sz="1200" dirty="0">
                  <a:solidFill>
                    <a:schemeClr val="tx1"/>
                  </a:solidFill>
                </a:rPr>
                <a:t>, PsyD. 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2F4E8A2-CE06-4AC2-938D-9FE61E1E432D}"/>
                </a:ext>
              </a:extLst>
            </p:cNvPr>
            <p:cNvSpPr/>
            <p:nvPr/>
          </p:nvSpPr>
          <p:spPr>
            <a:xfrm>
              <a:off x="6328965" y="3519572"/>
              <a:ext cx="1368000" cy="22818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Clinical </a:t>
              </a:r>
              <a:r>
                <a:rPr lang="en-US" sz="900" dirty="0" err="1">
                  <a:solidFill>
                    <a:schemeClr val="bg1"/>
                  </a:solidFill>
                </a:rPr>
                <a:t>Pyschologist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B1A40D7-C6FD-45F8-9BFD-2869ABB9E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568352" y="3449460"/>
            <a:ext cx="975668" cy="1020918"/>
            <a:chOff x="6328965" y="3112396"/>
            <a:chExt cx="1435079" cy="61250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8FABB53-CCBB-48FF-AA24-7A4BE9ABD059}"/>
                </a:ext>
              </a:extLst>
            </p:cNvPr>
            <p:cNvSpPr/>
            <p:nvPr/>
          </p:nvSpPr>
          <p:spPr>
            <a:xfrm>
              <a:off x="6328965" y="3112396"/>
              <a:ext cx="1435079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Roxann Wright, PsyD.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71CE15F-F481-4F5C-B971-430801F4C677}"/>
                </a:ext>
              </a:extLst>
            </p:cNvPr>
            <p:cNvSpPr/>
            <p:nvPr/>
          </p:nvSpPr>
          <p:spPr>
            <a:xfrm>
              <a:off x="6328965" y="3519573"/>
              <a:ext cx="1435079" cy="20532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Clinical </a:t>
              </a:r>
              <a:r>
                <a:rPr lang="en-US" sz="900" dirty="0" err="1">
                  <a:solidFill>
                    <a:schemeClr val="bg1"/>
                  </a:solidFill>
                </a:rPr>
                <a:t>Pyschologist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5D9A33D-83BA-4113-87B4-14A678EAD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27652" y="3464484"/>
            <a:ext cx="1394060" cy="1026262"/>
            <a:chOff x="6328965" y="3090121"/>
            <a:chExt cx="1067510" cy="670026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EE7F032-2D83-425C-A272-F5924E237E37}"/>
                </a:ext>
              </a:extLst>
            </p:cNvPr>
            <p:cNvSpPr/>
            <p:nvPr/>
          </p:nvSpPr>
          <p:spPr>
            <a:xfrm>
              <a:off x="6328966" y="3090121"/>
              <a:ext cx="1067509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Liz Knapp, BCBA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C841CC9-7C50-42EE-B74A-B03D6868DE20}"/>
                </a:ext>
              </a:extLst>
            </p:cNvPr>
            <p:cNvSpPr/>
            <p:nvPr/>
          </p:nvSpPr>
          <p:spPr>
            <a:xfrm>
              <a:off x="6328965" y="3539846"/>
              <a:ext cx="1067509" cy="22030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Board Certified Behavioral Consultant</a:t>
              </a:r>
            </a:p>
          </p:txBody>
        </p:sp>
      </p:grpSp>
      <p:pic>
        <p:nvPicPr>
          <p:cNvPr id="59" name="Picture 58" descr="Close to ground shadow">
            <a:extLst>
              <a:ext uri="{FF2B5EF4-FFF2-40B4-BE49-F238E27FC236}">
                <a16:creationId xmlns:a16="http://schemas.microsoft.com/office/drawing/2014/main" id="{B41B508E-A322-4B97-AC72-0830429875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8106" y="1428527"/>
            <a:ext cx="2483893" cy="952499"/>
          </a:xfrm>
          <a:prstGeom prst="rect">
            <a:avLst/>
          </a:prstGeom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FCE80BBB-FBDF-4657-BD44-8FF0414C0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2411" y="3429337"/>
            <a:ext cx="975669" cy="1080867"/>
            <a:chOff x="6328965" y="3112396"/>
            <a:chExt cx="1435079" cy="648472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B30F8EB-29C1-460F-8EE1-8E1C619A6571}"/>
                </a:ext>
              </a:extLst>
            </p:cNvPr>
            <p:cNvSpPr/>
            <p:nvPr/>
          </p:nvSpPr>
          <p:spPr>
            <a:xfrm>
              <a:off x="6328965" y="3112396"/>
              <a:ext cx="1435079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John Chellsen, PhD 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AA75562-16D2-42B6-9EF4-6B303B69BB79}"/>
                </a:ext>
              </a:extLst>
            </p:cNvPr>
            <p:cNvSpPr/>
            <p:nvPr/>
          </p:nvSpPr>
          <p:spPr>
            <a:xfrm>
              <a:off x="6328965" y="3519573"/>
              <a:ext cx="1435079" cy="24129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Clinical </a:t>
              </a:r>
              <a:r>
                <a:rPr lang="en-US" sz="900" dirty="0" err="1">
                  <a:solidFill>
                    <a:schemeClr val="bg1"/>
                  </a:solidFill>
                </a:rPr>
                <a:t>Pyschologist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27A4E9A-2B13-4246-8A65-D29DA61FC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111283" y="3444115"/>
            <a:ext cx="1394060" cy="1026262"/>
            <a:chOff x="6328965" y="3090121"/>
            <a:chExt cx="1067510" cy="670026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1D75516-D0BF-433F-9A22-567D4E141672}"/>
                </a:ext>
              </a:extLst>
            </p:cNvPr>
            <p:cNvSpPr/>
            <p:nvPr/>
          </p:nvSpPr>
          <p:spPr>
            <a:xfrm>
              <a:off x="6328966" y="3090121"/>
              <a:ext cx="1067509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Juanita Leach-Lazer 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B1F50CB-5E27-449E-B152-844057F90D65}"/>
                </a:ext>
              </a:extLst>
            </p:cNvPr>
            <p:cNvSpPr/>
            <p:nvPr/>
          </p:nvSpPr>
          <p:spPr>
            <a:xfrm>
              <a:off x="6328965" y="3539846"/>
              <a:ext cx="1067509" cy="22030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Clinical Services Project Coordinator</a:t>
              </a:r>
            </a:p>
          </p:txBody>
        </p: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6E9269DA-F31E-4F4D-9DE6-3D49FA6E6618}"/>
              </a:ext>
            </a:extLst>
          </p:cNvPr>
          <p:cNvSpPr/>
          <p:nvPr/>
        </p:nvSpPr>
        <p:spPr>
          <a:xfrm>
            <a:off x="9880606" y="4890419"/>
            <a:ext cx="1624736" cy="780313"/>
          </a:xfrm>
          <a:prstGeom prst="rect">
            <a:avLst/>
          </a:prstGeom>
          <a:solidFill>
            <a:srgbClr val="C00000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Clinics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B4431BA-93B9-4C7D-96C0-A00D5223FFBB}"/>
              </a:ext>
            </a:extLst>
          </p:cNvPr>
          <p:cNvSpPr/>
          <p:nvPr/>
        </p:nvSpPr>
        <p:spPr>
          <a:xfrm>
            <a:off x="728064" y="4844825"/>
            <a:ext cx="1497343" cy="697214"/>
          </a:xfrm>
          <a:prstGeom prst="rect">
            <a:avLst/>
          </a:prstGeom>
          <a:solidFill>
            <a:srgbClr val="C00000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Pharmacists</a:t>
            </a:r>
          </a:p>
        </p:txBody>
      </p:sp>
      <p:pic>
        <p:nvPicPr>
          <p:cNvPr id="69" name="Picture 68" descr="Close to ground shadow">
            <a:extLst>
              <a:ext uri="{FF2B5EF4-FFF2-40B4-BE49-F238E27FC236}">
                <a16:creationId xmlns:a16="http://schemas.microsoft.com/office/drawing/2014/main" id="{4024B6F1-CB53-4E40-9C8F-CD91CA92C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188" y="5918983"/>
            <a:ext cx="6589377" cy="952499"/>
          </a:xfrm>
          <a:prstGeom prst="rect">
            <a:avLst/>
          </a:prstGeom>
        </p:spPr>
      </p:pic>
      <p:pic>
        <p:nvPicPr>
          <p:cNvPr id="71" name="Picture 70" descr="Close to ground shadow">
            <a:extLst>
              <a:ext uri="{FF2B5EF4-FFF2-40B4-BE49-F238E27FC236}">
                <a16:creationId xmlns:a16="http://schemas.microsoft.com/office/drawing/2014/main" id="{19FACA79-88E5-4103-9476-9A0BA1A2B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7176" y="5835710"/>
            <a:ext cx="5536763" cy="952499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2BF89767-34BF-4085-909A-CF1AD21A516E}"/>
              </a:ext>
            </a:extLst>
          </p:cNvPr>
          <p:cNvSpPr/>
          <p:nvPr/>
        </p:nvSpPr>
        <p:spPr>
          <a:xfrm>
            <a:off x="7887206" y="4872286"/>
            <a:ext cx="1624736" cy="780313"/>
          </a:xfrm>
          <a:prstGeom prst="rect">
            <a:avLst/>
          </a:prstGeom>
          <a:solidFill>
            <a:srgbClr val="C00000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Clinical Administrative Services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3C570B5-084C-4E8C-9CC0-3D7EC32E6EA2}"/>
              </a:ext>
            </a:extLst>
          </p:cNvPr>
          <p:cNvSpPr/>
          <p:nvPr/>
        </p:nvSpPr>
        <p:spPr>
          <a:xfrm>
            <a:off x="2466449" y="4863114"/>
            <a:ext cx="1497343" cy="697214"/>
          </a:xfrm>
          <a:prstGeom prst="rect">
            <a:avLst/>
          </a:prstGeom>
          <a:solidFill>
            <a:srgbClr val="C00000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bg1"/>
                </a:solidFill>
              </a:rPr>
              <a:t>Other Contract Clinicians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F7DB23E-3B27-4B3A-B7D1-DAD61FC45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88412" y="305562"/>
            <a:ext cx="1923280" cy="1042005"/>
            <a:chOff x="3733479" y="2003075"/>
            <a:chExt cx="1368000" cy="511431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2B1D767-4FD4-4C48-BD21-3B2D238C2C10}"/>
                </a:ext>
              </a:extLst>
            </p:cNvPr>
            <p:cNvSpPr/>
            <p:nvPr/>
          </p:nvSpPr>
          <p:spPr>
            <a:xfrm>
              <a:off x="3733479" y="2003075"/>
              <a:ext cx="1368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Tony Anderson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Executive Director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F3C478E-1105-44E0-A162-CFF4147F70CC}"/>
                </a:ext>
              </a:extLst>
            </p:cNvPr>
            <p:cNvSpPr/>
            <p:nvPr/>
          </p:nvSpPr>
          <p:spPr>
            <a:xfrm>
              <a:off x="3733479" y="2406506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>
                  <a:solidFill>
                    <a:schemeClr val="bg1"/>
                  </a:solidFill>
                  <a:ea typeface="+mn-ea"/>
                  <a:cs typeface="+mn-cs"/>
                </a:rPr>
                <a:t>Valley Mountain Regional Center</a:t>
              </a:r>
              <a:endParaRPr lang="en-US" sz="9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7711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117" descr="Close to ground shadow">
            <a:extLst>
              <a:ext uri="{FF2B5EF4-FFF2-40B4-BE49-F238E27FC236}">
                <a16:creationId xmlns:a16="http://schemas.microsoft.com/office/drawing/2014/main" id="{04E5C79A-5F03-432C-A7DD-F56A019FB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71" y="5049561"/>
            <a:ext cx="11710929" cy="952499"/>
          </a:xfrm>
          <a:prstGeom prst="rect">
            <a:avLst/>
          </a:prstGeom>
        </p:spPr>
      </p:pic>
      <p:sp>
        <p:nvSpPr>
          <p:cNvPr id="4" name="Title 3" descr="decorative element"/>
          <p:cNvSpPr>
            <a:spLocks noGrp="1"/>
          </p:cNvSpPr>
          <p:nvPr>
            <p:ph type="title"/>
          </p:nvPr>
        </p:nvSpPr>
        <p:spPr>
          <a:xfrm>
            <a:off x="438586" y="418764"/>
            <a:ext cx="5023751" cy="123299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Director’s Office Organization CHART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B70B1D5-F5F8-429D-818A-E1CFA491E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38011" y="291072"/>
            <a:ext cx="1719614" cy="901720"/>
            <a:chOff x="2829374" y="3080795"/>
            <a:chExt cx="1368000" cy="553733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6964EBE-33D8-40BB-B16A-3066802FB416}"/>
                </a:ext>
              </a:extLst>
            </p:cNvPr>
            <p:cNvSpPr/>
            <p:nvPr/>
          </p:nvSpPr>
          <p:spPr>
            <a:xfrm>
              <a:off x="2829374" y="3080795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prstClr val="black"/>
                  </a:solidFill>
                </a:rPr>
                <a:t>Margaret Heinz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prstClr val="black"/>
                  </a:solidFill>
                </a:rPr>
                <a:t>(Board President)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prstClr val="black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CCA4BC2-1846-46B3-9533-96FEFE089BA1}"/>
                </a:ext>
              </a:extLst>
            </p:cNvPr>
            <p:cNvSpPr/>
            <p:nvPr/>
          </p:nvSpPr>
          <p:spPr>
            <a:xfrm>
              <a:off x="2829374" y="3526528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Board of Directors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6A6D505-4CAD-4827-A8B4-1F7AC0D80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8064" y="3450329"/>
            <a:ext cx="1786471" cy="880201"/>
            <a:chOff x="6328965" y="3090121"/>
            <a:chExt cx="1368001" cy="55710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680BFC0-C377-43B7-B23F-4331CD268525}"/>
                </a:ext>
              </a:extLst>
            </p:cNvPr>
            <p:cNvSpPr/>
            <p:nvPr/>
          </p:nvSpPr>
          <p:spPr>
            <a:xfrm>
              <a:off x="6328966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Doug Bonnet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 (Board Operations, Communications, Outreach)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9AD1D87-4B90-4FEC-8865-92DD51544D7D}"/>
                </a:ext>
              </a:extLst>
            </p:cNvPr>
            <p:cNvSpPr/>
            <p:nvPr/>
          </p:nvSpPr>
          <p:spPr>
            <a:xfrm>
              <a:off x="6328965" y="3519573"/>
              <a:ext cx="1357359" cy="12765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Special Assistant to the Director</a:t>
              </a:r>
            </a:p>
          </p:txBody>
        </p:sp>
      </p:grpSp>
      <p:cxnSp>
        <p:nvCxnSpPr>
          <p:cNvPr id="85" name="Straight Connector 84" descr="decorative element">
            <a:extLst>
              <a:ext uri="{FF2B5EF4-FFF2-40B4-BE49-F238E27FC236}">
                <a16:creationId xmlns:a16="http://schemas.microsoft.com/office/drawing/2014/main" id="{338A3F58-952C-4C6C-BE73-668B41F8708D}"/>
              </a:ext>
            </a:extLst>
          </p:cNvPr>
          <p:cNvCxnSpPr/>
          <p:nvPr/>
        </p:nvCxnSpPr>
        <p:spPr>
          <a:xfrm>
            <a:off x="696241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 descr="decorative element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 descr="decorative element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371083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C53678E-BE95-40B2-8645-75D908229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06390" y="1260443"/>
            <a:ext cx="2829147" cy="1667603"/>
            <a:chOff x="3733479" y="2003075"/>
            <a:chExt cx="1368000" cy="51143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B396F47-E9A9-4BEE-8BD9-8305A902A64B}"/>
                </a:ext>
              </a:extLst>
            </p:cNvPr>
            <p:cNvSpPr/>
            <p:nvPr/>
          </p:nvSpPr>
          <p:spPr>
            <a:xfrm>
              <a:off x="3733479" y="2003075"/>
              <a:ext cx="1368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Tony Anderson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Executive Director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7BCC96C-A904-445A-AF14-3C9A7A92081D}"/>
                </a:ext>
              </a:extLst>
            </p:cNvPr>
            <p:cNvSpPr/>
            <p:nvPr/>
          </p:nvSpPr>
          <p:spPr>
            <a:xfrm>
              <a:off x="3733479" y="2361264"/>
              <a:ext cx="1368000" cy="15324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anchor="ctr" anchorCtr="0">
              <a:noAutofit/>
              <a:flatTx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solidFill>
                    <a:schemeClr val="bg1"/>
                  </a:solidFill>
                  <a:ea typeface="+mn-ea"/>
                  <a:cs typeface="+mn-cs"/>
                </a:rPr>
                <a:t>Valley Mountain Regional Center</a:t>
              </a:r>
              <a:endParaRPr lang="en-US" sz="12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0ECD389-6552-47EC-82A2-5D271F4032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93493" y="3454835"/>
            <a:ext cx="1855418" cy="844646"/>
            <a:chOff x="6328964" y="3090121"/>
            <a:chExt cx="1420798" cy="551453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71CB701-0C21-499C-AC94-0414FEFA35C8}"/>
                </a:ext>
              </a:extLst>
            </p:cNvPr>
            <p:cNvSpPr/>
            <p:nvPr/>
          </p:nvSpPr>
          <p:spPr>
            <a:xfrm>
              <a:off x="6328966" y="3090121"/>
              <a:ext cx="1420796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Gabriela Lopez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 (Cultural and Linguistic Competence for VMRC and Outreach)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3605D89-E633-4018-A732-5CF89CE99511}"/>
                </a:ext>
              </a:extLst>
            </p:cNvPr>
            <p:cNvSpPr/>
            <p:nvPr/>
          </p:nvSpPr>
          <p:spPr>
            <a:xfrm>
              <a:off x="6328964" y="3519573"/>
              <a:ext cx="1368000" cy="12200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Cultural Specialist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663DA41-4AD1-4BFA-BD9C-C4E5E8709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3974" y="3450332"/>
            <a:ext cx="1855415" cy="851052"/>
            <a:chOff x="6328965" y="3090120"/>
            <a:chExt cx="1368001" cy="53745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7B32105-6181-4D00-B7CE-7091B9CF8A24}"/>
                </a:ext>
              </a:extLst>
            </p:cNvPr>
            <p:cNvSpPr/>
            <p:nvPr/>
          </p:nvSpPr>
          <p:spPr>
            <a:xfrm>
              <a:off x="6328966" y="3090120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Jason Toepel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 (Appeals, Complaints, and Transparency)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2F4E8A2-CE06-4AC2-938D-9FE61E1E432D}"/>
                </a:ext>
              </a:extLst>
            </p:cNvPr>
            <p:cNvSpPr/>
            <p:nvPr/>
          </p:nvSpPr>
          <p:spPr>
            <a:xfrm>
              <a:off x="6328965" y="3519572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Compliance Manager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B1A40D7-C6FD-45F8-9BFD-2869ABB9E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36880" y="3450332"/>
            <a:ext cx="2107947" cy="849150"/>
            <a:chOff x="6328965" y="3112396"/>
            <a:chExt cx="1435079" cy="509452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8FABB53-CCBB-48FF-AA24-7A4BE9ABD059}"/>
                </a:ext>
              </a:extLst>
            </p:cNvPr>
            <p:cNvSpPr/>
            <p:nvPr/>
          </p:nvSpPr>
          <p:spPr>
            <a:xfrm>
              <a:off x="6328965" y="3112396"/>
              <a:ext cx="1435079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Matthew Bahr, J.D.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 (Legal Support: Appeals, Complaints, and Board Support)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71CE15F-F481-4F5C-B971-430801F4C677}"/>
                </a:ext>
              </a:extLst>
            </p:cNvPr>
            <p:cNvSpPr/>
            <p:nvPr/>
          </p:nvSpPr>
          <p:spPr>
            <a:xfrm>
              <a:off x="6328965" y="3519573"/>
              <a:ext cx="1435079" cy="10227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Contract Attorney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5D9A33D-83BA-4113-87B4-14A678EAD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82724" y="3476280"/>
            <a:ext cx="1786471" cy="854253"/>
            <a:chOff x="6328965" y="3090121"/>
            <a:chExt cx="1368001" cy="557725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EE7F032-2D83-425C-A272-F5924E237E37}"/>
                </a:ext>
              </a:extLst>
            </p:cNvPr>
            <p:cNvSpPr/>
            <p:nvPr/>
          </p:nvSpPr>
          <p:spPr>
            <a:xfrm>
              <a:off x="6328966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1"/>
                  </a:solidFill>
                </a:rPr>
                <a:t>Jan Maloney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 (Administrative Support for the Compliance Manager, Attorney, and Executive Director)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C841CC9-7C50-42EE-B74A-B03D6868DE20}"/>
                </a:ext>
              </a:extLst>
            </p:cNvPr>
            <p:cNvSpPr/>
            <p:nvPr/>
          </p:nvSpPr>
          <p:spPr>
            <a:xfrm>
              <a:off x="6328965" y="3539846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Executive Assistance</a:t>
              </a:r>
            </a:p>
          </p:txBody>
        </p:sp>
      </p:grpSp>
      <p:pic>
        <p:nvPicPr>
          <p:cNvPr id="59" name="Picture 58" descr="Close to ground shadow">
            <a:extLst>
              <a:ext uri="{FF2B5EF4-FFF2-40B4-BE49-F238E27FC236}">
                <a16:creationId xmlns:a16="http://schemas.microsoft.com/office/drawing/2014/main" id="{B41B508E-A322-4B97-AC72-0830429875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8106" y="1428527"/>
            <a:ext cx="2483893" cy="952499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BC469525-70A0-4E41-A2A0-3003CFB7181F}"/>
              </a:ext>
            </a:extLst>
          </p:cNvPr>
          <p:cNvSpPr/>
          <p:nvPr/>
        </p:nvSpPr>
        <p:spPr>
          <a:xfrm>
            <a:off x="819632" y="4688312"/>
            <a:ext cx="1631824" cy="498154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bg1"/>
                </a:solidFill>
              </a:rPr>
              <a:t>Emergency Coordinator</a:t>
            </a:r>
          </a:p>
        </p:txBody>
      </p:sp>
    </p:spTree>
    <p:extLst>
      <p:ext uri="{BB962C8B-B14F-4D97-AF65-F5344CB8AC3E}">
        <p14:creationId xmlns:p14="http://schemas.microsoft.com/office/powerpoint/2010/main" val="982873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56610394_Organization CHART_SL_V1.pptx" id="{4130754D-01A9-4B11-AFF4-0E0C09A744A9}" vid="{146BAA60-3B42-4CEE-B43B-E9BE0E9E3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CA5F4795FDC0469D72B0BD20DE5379" ma:contentTypeVersion="10" ma:contentTypeDescription="Create a new document." ma:contentTypeScope="" ma:versionID="26ce762ee9f115f1a2ece4ed4fbef983">
  <xsd:schema xmlns:xsd="http://www.w3.org/2001/XMLSchema" xmlns:xs="http://www.w3.org/2001/XMLSchema" xmlns:p="http://schemas.microsoft.com/office/2006/metadata/properties" xmlns:ns3="8576e95f-070a-4c52-b0f4-f0918c658083" targetNamespace="http://schemas.microsoft.com/office/2006/metadata/properties" ma:root="true" ma:fieldsID="bc0d6e9883ccac2d171785c5c4b38e1f" ns3:_="">
    <xsd:import namespace="8576e95f-070a-4c52-b0f4-f0918c6580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6e95f-070a-4c52-b0f4-f0918c658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8576e95f-070a-4c52-b0f4-f0918c658083" xsi:nil="true"/>
  </documentManagement>
</p:properties>
</file>

<file path=customXml/itemProps1.xml><?xml version="1.0" encoding="utf-8"?>
<ds:datastoreItem xmlns:ds="http://schemas.openxmlformats.org/officeDocument/2006/customXml" ds:itemID="{0B4DDDE6-425C-41D6-81DF-7B2D7D153C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76e95f-070a-4c52-b0f4-f0918c6580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82A0F6-5C05-4A60-9DD8-B772877A4F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2AD4FE-5267-4953-9D66-004581AED1F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576e95f-070a-4c52-b0f4-f0918c65808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590</Words>
  <Application>Microsoft Office PowerPoint</Application>
  <PresentationFormat>Widescreen</PresentationFormat>
  <Paragraphs>167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Valley Mountain Regional Center New organizational Structure</vt:lpstr>
      <vt:lpstr>Consumer services Organization CHART</vt:lpstr>
      <vt:lpstr>Community services Organization CHART</vt:lpstr>
      <vt:lpstr>Administrative Services Organization CHART</vt:lpstr>
      <vt:lpstr>Clinical Services Organization CHART</vt:lpstr>
      <vt:lpstr>Director’s Office Organization CHART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2020-12-21T21:06:39Z</dcterms:created>
  <dcterms:modified xsi:type="dcterms:W3CDTF">2021-08-30T23:53:22Z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0x01010097CA5F4795FDC0469D72B0BD20DE5379</vt:lpwstr>
  </property>
</Properties>
</file>