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89" r:id="rId3"/>
    <p:sldId id="290" r:id="rId4"/>
    <p:sldId id="292" r:id="rId5"/>
    <p:sldId id="291" r:id="rId6"/>
    <p:sldId id="294" r:id="rId7"/>
    <p:sldId id="296" r:id="rId8"/>
    <p:sldId id="295" r:id="rId9"/>
    <p:sldId id="297" r:id="rId10"/>
    <p:sldId id="263" r:id="rId11"/>
    <p:sldId id="264" r:id="rId12"/>
    <p:sldId id="265" r:id="rId13"/>
    <p:sldId id="266" r:id="rId14"/>
    <p:sldId id="268" r:id="rId15"/>
    <p:sldId id="267" r:id="rId16"/>
    <p:sldId id="298" r:id="rId17"/>
    <p:sldId id="270" r:id="rId18"/>
    <p:sldId id="276" r:id="rId19"/>
    <p:sldId id="284" r:id="rId20"/>
    <p:sldId id="282" r:id="rId21"/>
    <p:sldId id="285" r:id="rId22"/>
    <p:sldId id="286" r:id="rId23"/>
    <p:sldId id="287" r:id="rId24"/>
    <p:sldId id="288" r:id="rId25"/>
    <p:sldId id="283" r:id="rId26"/>
    <p:sldId id="280" r:id="rId27"/>
    <p:sldId id="281" r:id="rId28"/>
    <p:sldId id="299" r:id="rId29"/>
    <p:sldId id="300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EB8549-39A6-4077-9B98-A520FA3A95DE}" v="163" dt="2021-03-25T16:50:23.6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9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Bonnet" userId="f5a996f5-2235-4be0-aeaf-4096a6949c55" providerId="ADAL" clId="{68EB8549-39A6-4077-9B98-A520FA3A95DE}"/>
    <pc:docChg chg="undo custSel modSld">
      <pc:chgData name="Douglas Bonnet" userId="f5a996f5-2235-4be0-aeaf-4096a6949c55" providerId="ADAL" clId="{68EB8549-39A6-4077-9B98-A520FA3A95DE}" dt="2021-03-25T17:27:40.844" v="275" actId="1076"/>
      <pc:docMkLst>
        <pc:docMk/>
      </pc:docMkLst>
      <pc:sldChg chg="modSp">
        <pc:chgData name="Douglas Bonnet" userId="f5a996f5-2235-4be0-aeaf-4096a6949c55" providerId="ADAL" clId="{68EB8549-39A6-4077-9B98-A520FA3A95DE}" dt="2021-03-25T16:27:28.508" v="107"/>
        <pc:sldMkLst>
          <pc:docMk/>
          <pc:sldMk cId="4260134327" sldId="266"/>
        </pc:sldMkLst>
        <pc:graphicFrameChg chg="mod">
          <ac:chgData name="Douglas Bonnet" userId="f5a996f5-2235-4be0-aeaf-4096a6949c55" providerId="ADAL" clId="{68EB8549-39A6-4077-9B98-A520FA3A95DE}" dt="2021-03-25T16:27:28.508" v="107"/>
          <ac:graphicFrameMkLst>
            <pc:docMk/>
            <pc:sldMk cId="4260134327" sldId="266"/>
            <ac:graphicFrameMk id="7" creationId="{568AAA7A-7B08-4DC3-B142-68C0382D94EC}"/>
          </ac:graphicFrameMkLst>
        </pc:graphicFrameChg>
      </pc:sldChg>
      <pc:sldChg chg="modSp">
        <pc:chgData name="Douglas Bonnet" userId="f5a996f5-2235-4be0-aeaf-4096a6949c55" providerId="ADAL" clId="{68EB8549-39A6-4077-9B98-A520FA3A95DE}" dt="2021-03-25T16:46:26.429" v="265" actId="20577"/>
        <pc:sldMkLst>
          <pc:docMk/>
          <pc:sldMk cId="1014319086" sldId="270"/>
        </pc:sldMkLst>
        <pc:graphicFrameChg chg="mod">
          <ac:chgData name="Douglas Bonnet" userId="f5a996f5-2235-4be0-aeaf-4096a6949c55" providerId="ADAL" clId="{68EB8549-39A6-4077-9B98-A520FA3A95DE}" dt="2021-03-25T16:46:26.429" v="265" actId="20577"/>
          <ac:graphicFrameMkLst>
            <pc:docMk/>
            <pc:sldMk cId="1014319086" sldId="270"/>
            <ac:graphicFrameMk id="6" creationId="{6402F65D-32B7-4972-AA56-51C6115D4953}"/>
          </ac:graphicFrameMkLst>
        </pc:graphicFrameChg>
        <pc:graphicFrameChg chg="mod">
          <ac:chgData name="Douglas Bonnet" userId="f5a996f5-2235-4be0-aeaf-4096a6949c55" providerId="ADAL" clId="{68EB8549-39A6-4077-9B98-A520FA3A95DE}" dt="2021-03-25T16:45:59.122" v="263" actId="20577"/>
          <ac:graphicFrameMkLst>
            <pc:docMk/>
            <pc:sldMk cId="1014319086" sldId="270"/>
            <ac:graphicFrameMk id="14" creationId="{7FA126A4-EBA7-4F31-8348-9BDA98EC24B8}"/>
          </ac:graphicFrameMkLst>
        </pc:graphicFrameChg>
      </pc:sldChg>
      <pc:sldChg chg="modSp mod">
        <pc:chgData name="Douglas Bonnet" userId="f5a996f5-2235-4be0-aeaf-4096a6949c55" providerId="ADAL" clId="{68EB8549-39A6-4077-9B98-A520FA3A95DE}" dt="2021-03-25T16:50:23.663" v="270"/>
        <pc:sldMkLst>
          <pc:docMk/>
          <pc:sldMk cId="546003694" sldId="276"/>
        </pc:sldMkLst>
        <pc:graphicFrameChg chg="mod">
          <ac:chgData name="Douglas Bonnet" userId="f5a996f5-2235-4be0-aeaf-4096a6949c55" providerId="ADAL" clId="{68EB8549-39A6-4077-9B98-A520FA3A95DE}" dt="2021-03-25T16:50:23.663" v="270"/>
          <ac:graphicFrameMkLst>
            <pc:docMk/>
            <pc:sldMk cId="546003694" sldId="276"/>
            <ac:graphicFrameMk id="4" creationId="{FF1A16CC-3DDF-421E-939B-F1A6391A4779}"/>
          </ac:graphicFrameMkLst>
        </pc:graphicFrameChg>
      </pc:sldChg>
      <pc:sldChg chg="modSp mod">
        <pc:chgData name="Douglas Bonnet" userId="f5a996f5-2235-4be0-aeaf-4096a6949c55" providerId="ADAL" clId="{68EB8549-39A6-4077-9B98-A520FA3A95DE}" dt="2021-03-25T17:27:40.844" v="275" actId="1076"/>
        <pc:sldMkLst>
          <pc:docMk/>
          <pc:sldMk cId="1159125450" sldId="280"/>
        </pc:sldMkLst>
        <pc:spChg chg="mod">
          <ac:chgData name="Douglas Bonnet" userId="f5a996f5-2235-4be0-aeaf-4096a6949c55" providerId="ADAL" clId="{68EB8549-39A6-4077-9B98-A520FA3A95DE}" dt="2021-03-25T17:27:40.844" v="275" actId="1076"/>
          <ac:spMkLst>
            <pc:docMk/>
            <pc:sldMk cId="1159125450" sldId="280"/>
            <ac:spMk id="3" creationId="{00000000-0000-0000-0000-000000000000}"/>
          </ac:spMkLst>
        </pc:spChg>
      </pc:sldChg>
      <pc:sldChg chg="modSp mod">
        <pc:chgData name="Douglas Bonnet" userId="f5a996f5-2235-4be0-aeaf-4096a6949c55" providerId="ADAL" clId="{68EB8549-39A6-4077-9B98-A520FA3A95DE}" dt="2021-03-25T16:52:24.745" v="273" actId="20577"/>
        <pc:sldMkLst>
          <pc:docMk/>
          <pc:sldMk cId="1658683510" sldId="284"/>
        </pc:sldMkLst>
        <pc:spChg chg="mod">
          <ac:chgData name="Douglas Bonnet" userId="f5a996f5-2235-4be0-aeaf-4096a6949c55" providerId="ADAL" clId="{68EB8549-39A6-4077-9B98-A520FA3A95DE}" dt="2021-03-25T16:52:24.745" v="273" actId="20577"/>
          <ac:spMkLst>
            <pc:docMk/>
            <pc:sldMk cId="1658683510" sldId="284"/>
            <ac:spMk id="2" creationId="{E7737F13-D19D-489A-84F0-1CF2745EBDC9}"/>
          </ac:spMkLst>
        </pc:spChg>
      </pc:sldChg>
      <pc:sldChg chg="modSp mod">
        <pc:chgData name="Douglas Bonnet" userId="f5a996f5-2235-4be0-aeaf-4096a6949c55" providerId="ADAL" clId="{68EB8549-39A6-4077-9B98-A520FA3A95DE}" dt="2021-03-25T16:21:12.693" v="105" actId="20577"/>
        <pc:sldMkLst>
          <pc:docMk/>
          <pc:sldMk cId="2752496444" sldId="296"/>
        </pc:sldMkLst>
        <pc:spChg chg="mod">
          <ac:chgData name="Douglas Bonnet" userId="f5a996f5-2235-4be0-aeaf-4096a6949c55" providerId="ADAL" clId="{68EB8549-39A6-4077-9B98-A520FA3A95DE}" dt="2021-03-25T16:21:12.693" v="105" actId="20577"/>
          <ac:spMkLst>
            <pc:docMk/>
            <pc:sldMk cId="2752496444" sldId="296"/>
            <ac:spMk id="4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16518469239138E-2"/>
          <c:y val="1.3105137684621852E-2"/>
          <c:w val="0.96696696306152174"/>
          <c:h val="0.886422987667180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White</c:v>
                </c:pt>
                <c:pt idx="1">
                  <c:v>Hispanic</c:v>
                </c:pt>
                <c:pt idx="2">
                  <c:v>Asian</c:v>
                </c:pt>
                <c:pt idx="3">
                  <c:v>Black / African American</c:v>
                </c:pt>
                <c:pt idx="4">
                  <c:v>Two or more races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0.51</c:v>
                </c:pt>
                <c:pt idx="1">
                  <c:v>0.25</c:v>
                </c:pt>
                <c:pt idx="2">
                  <c:v>0.12</c:v>
                </c:pt>
                <c:pt idx="3">
                  <c:v>0.08</c:v>
                </c:pt>
                <c:pt idx="4">
                  <c:v>0.03</c:v>
                </c:pt>
                <c:pt idx="5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1A-4646-A61C-CEC6B3728FC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White</c:v>
                </c:pt>
                <c:pt idx="1">
                  <c:v>Hispanic</c:v>
                </c:pt>
                <c:pt idx="2">
                  <c:v>Asian</c:v>
                </c:pt>
                <c:pt idx="3">
                  <c:v>Black / African American</c:v>
                </c:pt>
                <c:pt idx="4">
                  <c:v>Two or more races</c:v>
                </c:pt>
                <c:pt idx="5">
                  <c:v>Other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0.46</c:v>
                </c:pt>
                <c:pt idx="1">
                  <c:v>0.27</c:v>
                </c:pt>
                <c:pt idx="2">
                  <c:v>0.15</c:v>
                </c:pt>
                <c:pt idx="3">
                  <c:v>7.0000000000000007E-2</c:v>
                </c:pt>
                <c:pt idx="4">
                  <c:v>0.03</c:v>
                </c:pt>
                <c:pt idx="5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F1A-4646-A61C-CEC6B3728FC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dk1">
                <a:tint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White</c:v>
                </c:pt>
                <c:pt idx="1">
                  <c:v>Hispanic</c:v>
                </c:pt>
                <c:pt idx="2">
                  <c:v>Asian</c:v>
                </c:pt>
                <c:pt idx="3">
                  <c:v>Black / African American</c:v>
                </c:pt>
                <c:pt idx="4">
                  <c:v>Two or more races</c:v>
                </c:pt>
                <c:pt idx="5">
                  <c:v>Other</c:v>
                </c:pt>
              </c:strCache>
            </c:strRef>
          </c:cat>
          <c:val>
            <c:numRef>
              <c:f>Sheet1!$D$2:$D$7</c:f>
              <c:numCache>
                <c:formatCode>0.0%</c:formatCode>
                <c:ptCount val="6"/>
                <c:pt idx="0">
                  <c:v>0.44900000000000001</c:v>
                </c:pt>
                <c:pt idx="1">
                  <c:v>0.26</c:v>
                </c:pt>
                <c:pt idx="2">
                  <c:v>0.16300000000000001</c:v>
                </c:pt>
                <c:pt idx="3">
                  <c:v>7.0000000000000007E-2</c:v>
                </c:pt>
                <c:pt idx="4">
                  <c:v>4.3999999999999997E-2</c:v>
                </c:pt>
                <c:pt idx="5">
                  <c:v>1.2999999999999999E-2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F1A-4646-A61C-CEC6B3728FC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dk1">
                <a:tint val="985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White</c:v>
                </c:pt>
                <c:pt idx="1">
                  <c:v>Hispanic</c:v>
                </c:pt>
                <c:pt idx="2">
                  <c:v>Asian</c:v>
                </c:pt>
                <c:pt idx="3">
                  <c:v>Black / African American</c:v>
                </c:pt>
                <c:pt idx="4">
                  <c:v>Two or more races</c:v>
                </c:pt>
                <c:pt idx="5">
                  <c:v>Other</c:v>
                </c:pt>
              </c:strCache>
            </c:strRef>
          </c:cat>
          <c:val>
            <c:numRef>
              <c:f>Sheet1!$E$2:$E$7</c:f>
              <c:numCache>
                <c:formatCode>0.0%</c:formatCode>
                <c:ptCount val="6"/>
                <c:pt idx="0">
                  <c:v>0.41</c:v>
                </c:pt>
                <c:pt idx="1">
                  <c:v>0.28999999999999998</c:v>
                </c:pt>
                <c:pt idx="2">
                  <c:v>0.15</c:v>
                </c:pt>
                <c:pt idx="3">
                  <c:v>7.0000000000000007E-2</c:v>
                </c:pt>
                <c:pt idx="4">
                  <c:v>0.05</c:v>
                </c:pt>
                <c:pt idx="5">
                  <c:v>0.03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CA-4B83-9BDE-427467A6263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75356920"/>
        <c:axId val="375357704"/>
      </c:barChart>
      <c:catAx>
        <c:axId val="375356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357704"/>
        <c:crosses val="autoZero"/>
        <c:auto val="1"/>
        <c:lblAlgn val="ctr"/>
        <c:lblOffset val="100"/>
        <c:noMultiLvlLbl val="0"/>
      </c:catAx>
      <c:valAx>
        <c:axId val="37535770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375356920"/>
        <c:crosses val="autoZero"/>
        <c:crossBetween val="between"/>
      </c:valAx>
      <c:spPr>
        <a:solidFill>
          <a:schemeClr val="accent1">
            <a:lumMod val="40000"/>
            <a:lumOff val="60000"/>
          </a:schemeClr>
        </a:solidFill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>
                <a:solidFill>
                  <a:srgbClr val="002060"/>
                </a:solidFill>
                <a:latin typeface="Arial Black" panose="020B0A04020102020204" pitchFamily="34" charset="0"/>
              </a:rPr>
              <a:t>Consumers Receiving Purchase of Service</a:t>
            </a:r>
          </a:p>
          <a:p>
            <a:pPr>
              <a:defRPr/>
            </a:pPr>
            <a:r>
              <a:rPr lang="en-US" sz="1600" dirty="0">
                <a:solidFill>
                  <a:srgbClr val="002060"/>
                </a:solidFill>
                <a:latin typeface="Arial Black" panose="020B0A04020102020204" pitchFamily="34" charset="0"/>
              </a:rPr>
              <a:t>FY 2019-2020</a:t>
            </a:r>
          </a:p>
        </c:rich>
      </c:tx>
      <c:layout>
        <c:manualLayout>
          <c:xMode val="edge"/>
          <c:yMode val="edge"/>
          <c:x val="0.24525362318840579"/>
          <c:y val="9.982639639442776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7723601125946212"/>
          <c:y val="0.20774108900065602"/>
          <c:w val="0.43224295332648638"/>
          <c:h val="0.7145516859420695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E3B-4DB1-B2E2-F036B8C0E2D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E3B-4DB1-B2E2-F036B8C0E2D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E3B-4DB1-B2E2-F036B8C0E2D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E3B-4DB1-B2E2-F036B8C0E2D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E3B-4DB1-B2E2-F036B8C0E2D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E3B-4DB1-B2E2-F036B8C0E2D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E3B-4DB1-B2E2-F036B8C0E2DD}"/>
              </c:ext>
            </c:extLst>
          </c:dPt>
          <c:dLbls>
            <c:dLbl>
              <c:idx val="0"/>
              <c:layout>
                <c:manualLayout>
                  <c:x val="-0.13164251207729469"/>
                  <c:y val="-2.369806648035383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1780EE4-9A77-422D-B5E3-C12DB7CD707C}" type="CATEGORYNAME">
                      <a:rPr lang="en-US" smtClean="0"/>
                      <a:pPr>
                        <a:defRPr/>
                      </a:pPr>
                      <a:t>[CATEGORY NAME]</a:t>
                    </a:fld>
                    <a:r>
                      <a:rPr lang="en-US" dirty="0"/>
                      <a:t>, 43, 86%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E3B-4DB1-B2E2-F036B8C0E2DD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3.7439613526570048E-2"/>
                  <c:y val="4.028680631607585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DF03391-A186-41EA-A57F-0CBAA6749274}" type="CATEGORYNAME">
                      <a:rPr lang="en-US" smtClean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dirty="0">
                        <a:solidFill>
                          <a:schemeClr val="tx1"/>
                        </a:solidFill>
                      </a:rPr>
                      <a:t>, 863, 77%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E3B-4DB1-B2E2-F036B8C0E2DD}"/>
                </c:ext>
                <c:ext xmlns:c15="http://schemas.microsoft.com/office/drawing/2012/chart" uri="{CE6537A1-D6FC-4f65-9D91-7224C49458BB}">
                  <c15:layout>
                    <c:manualLayout>
                      <c:w val="0.13566425120772946"/>
                      <c:h val="4.5583324174434933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7.6086908973334852E-2"/>
                  <c:y val="0.115503935439518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47FF3E2-3B12-453D-B69B-B046C95789DE}" type="CATEGORYNAME">
                      <a:rPr lang="en-US" smtClean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dirty="0">
                        <a:solidFill>
                          <a:schemeClr val="tx1"/>
                        </a:solidFill>
                      </a:rPr>
                      <a:t>, 1,177</a:t>
                    </a:r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80%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E3B-4DB1-B2E2-F036B8C0E2DD}"/>
                </c:ext>
                <c:ext xmlns:c15="http://schemas.microsoft.com/office/drawing/2012/chart" uri="{CE6537A1-D6FC-4f65-9D91-7224C49458BB}">
                  <c15:layout>
                    <c:manualLayout>
                      <c:w val="0.22826686066415608"/>
                      <c:h val="0.1225309460361438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15338169006048166"/>
                  <c:y val="-0.145743108854176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FF27BC0-BD2F-4564-B5C2-F3B081F5EDB0}" type="CATEGORYNAME">
                      <a:rPr lang="en-US" smtClean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dirty="0">
                        <a:solidFill>
                          <a:schemeClr val="tx1"/>
                        </a:solidFill>
                      </a:rPr>
                      <a:t>,</a:t>
                    </a: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 5,592</a:t>
                    </a:r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84%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E3B-4DB1-B2E2-F036B8C0E2DD}"/>
                </c:ext>
                <c:ext xmlns:c15="http://schemas.microsoft.com/office/drawing/2012/chart" uri="{CE6537A1-D6FC-4f65-9D91-7224C49458BB}">
                  <c15:layout>
                    <c:manualLayout>
                      <c:w val="0.17225236791053289"/>
                      <c:h val="8.5870037191036461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4.2270531400966184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285CBF2-78DD-4F5B-B1DA-489B1248E4A4}" type="CATEGORYNAME">
                      <a:rPr lang="en-US" b="1" smtClean="0">
                        <a:solidFill>
                          <a:srgbClr val="00B0F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="1" dirty="0">
                        <a:solidFill>
                          <a:srgbClr val="00B0F0"/>
                        </a:solidFill>
                      </a:rPr>
                      <a:t>, 34, 81%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FE3B-4DB1-B2E2-F036B8C0E2DD}"/>
                </c:ext>
                <c:ext xmlns:c15="http://schemas.microsoft.com/office/drawing/2012/chart" uri="{CE6537A1-D6FC-4f65-9D91-7224C49458BB}">
                  <c15:layout>
                    <c:manualLayout>
                      <c:w val="0.17682367149758454"/>
                      <c:h val="0.136192788062593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0.12258454106280194"/>
                  <c:y val="-0.1200485517862400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F6ED8E7-D1CA-4A58-99B7-3D8B764EB3FB}" type="CATEGORYNAME">
                      <a:rPr lang="en-US" smtClean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dirty="0">
                        <a:solidFill>
                          <a:schemeClr val="tx1"/>
                        </a:solidFill>
                      </a:rPr>
                      <a:t>, 1,340</a:t>
                    </a: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 80%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FE3B-4DB1-B2E2-F036B8C0E2DD}"/>
                </c:ext>
                <c:ext xmlns:c15="http://schemas.microsoft.com/office/drawing/2012/chart" uri="{CE6537A1-D6FC-4f65-9D91-7224C49458BB}">
                  <c15:layout>
                    <c:manualLayout>
                      <c:w val="0.24934183498801779"/>
                      <c:h val="0.1196041415263458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0.1461352657004831"/>
                  <c:y val="0.1184903324017691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F27BA72-8662-42C4-AB20-A2740AF6F171}" type="CATEGORYNAM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dirty="0">
                        <a:solidFill>
                          <a:schemeClr val="bg1"/>
                        </a:solidFill>
                      </a:rPr>
                      <a:t>, 4,840,</a:t>
                    </a:r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 80%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FE3B-4DB1-B2E2-F036B8C0E2DD}"/>
                </c:ext>
                <c:ext xmlns:c15="http://schemas.microsoft.com/office/drawing/2012/chart" uri="{CE6537A1-D6FC-4f65-9D91-7224C49458BB}">
                  <c15:layout>
                    <c:manualLayout>
                      <c:w val="0.17101449275362318"/>
                      <c:h val="6.6911584006753386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American Indian or Alaska Native</c:v>
                </c:pt>
                <c:pt idx="1">
                  <c:v>Asian</c:v>
                </c:pt>
                <c:pt idx="2">
                  <c:v>Black/African American</c:v>
                </c:pt>
                <c:pt idx="3">
                  <c:v>Hispanic</c:v>
                </c:pt>
                <c:pt idx="4">
                  <c:v>Native Hawaiian or Other Pacific Islander</c:v>
                </c:pt>
                <c:pt idx="5">
                  <c:v>Other Ethnicity or Race/Multi-Cultural</c:v>
                </c:pt>
                <c:pt idx="6">
                  <c:v>White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 formatCode="General">
                  <c:v>41</c:v>
                </c:pt>
                <c:pt idx="1">
                  <c:v>1215</c:v>
                </c:pt>
                <c:pt idx="2">
                  <c:v>1176</c:v>
                </c:pt>
                <c:pt idx="3">
                  <c:v>5822</c:v>
                </c:pt>
                <c:pt idx="4" formatCode="General">
                  <c:v>37</c:v>
                </c:pt>
                <c:pt idx="5">
                  <c:v>2173</c:v>
                </c:pt>
                <c:pt idx="6">
                  <c:v>4883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2E6-4CCB-858B-5CB485E58D1C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002060"/>
                </a:solidFill>
              </a:rPr>
              <a:t>Consumers with No Purchase </a:t>
            </a:r>
          </a:p>
          <a:p>
            <a:pPr>
              <a:defRPr/>
            </a:pPr>
            <a:r>
              <a:rPr lang="en-US" dirty="0">
                <a:solidFill>
                  <a:srgbClr val="002060"/>
                </a:solidFill>
              </a:rPr>
              <a:t>of Service FY 2019-2020</a:t>
            </a:r>
          </a:p>
        </c:rich>
      </c:tx>
      <c:layout>
        <c:manualLayout>
          <c:xMode val="edge"/>
          <c:yMode val="edge"/>
          <c:x val="0.21582920383654569"/>
          <c:y val="3.91866433362496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2456836803991356E-2"/>
          <c:y val="0.1963497222892184"/>
          <c:w val="0.64982366806280534"/>
          <c:h val="0.6967217414688038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5CB-4182-8B97-2E2F099C1F0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5CB-4182-8B97-2E2F099C1F0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5CB-4182-8B97-2E2F099C1F0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5CB-4182-8B97-2E2F099C1F0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5CB-4182-8B97-2E2F099C1F0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5CB-4182-8B97-2E2F099C1F0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5CB-4182-8B97-2E2F099C1F03}"/>
              </c:ext>
            </c:extLst>
          </c:dPt>
          <c:dLbls>
            <c:dLbl>
              <c:idx val="0"/>
              <c:layout>
                <c:manualLayout>
                  <c:x val="-0.18143015030751197"/>
                  <c:y val="2.0135972586759972E-2"/>
                </c:manualLayout>
              </c:layout>
              <c:tx>
                <c:rich>
                  <a:bodyPr/>
                  <a:lstStyle/>
                  <a:p>
                    <a:fld id="{DFDCCC9A-8D8C-476A-83DA-DFC83E5ABECF}" type="CATEGORYNAME">
                      <a:rPr lang="en-US">
                        <a:solidFill>
                          <a:srgbClr val="0070C0"/>
                        </a:solidFill>
                      </a:rPr>
                      <a:pPr/>
                      <a:t>[CATEGORY NAME]</a:t>
                    </a:fld>
                    <a:r>
                      <a:rPr lang="en-US" dirty="0">
                        <a:solidFill>
                          <a:srgbClr val="0070C0"/>
                        </a:solidFill>
                      </a:rPr>
                      <a:t>, 7,</a:t>
                    </a:r>
                    <a:r>
                      <a:rPr lang="en-US" baseline="0" dirty="0">
                        <a:solidFill>
                          <a:srgbClr val="0070C0"/>
                        </a:solidFill>
                      </a:rPr>
                      <a:t> 14%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5CB-4182-8B97-2E2F099C1F03}"/>
                </c:ext>
                <c:ext xmlns:c15="http://schemas.microsoft.com/office/drawing/2012/chart" uri="{CE6537A1-D6FC-4f65-9D91-7224C49458BB}">
                  <c15:layout>
                    <c:manualLayout>
                      <c:w val="0.33074337994867403"/>
                      <c:h val="9.5750072907553205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8.1638116496917323E-2"/>
                  <c:y val="0.11220982793817436"/>
                </c:manualLayout>
              </c:layout>
              <c:tx>
                <c:rich>
                  <a:bodyPr/>
                  <a:lstStyle/>
                  <a:p>
                    <a:fld id="{ECD89CDE-7D0E-4636-8C6E-8BA6DAC1FA99}" type="CATEGORYNAME">
                      <a:rPr lang="en-US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dirty="0">
                        <a:solidFill>
                          <a:schemeClr val="tx1"/>
                        </a:solidFill>
                      </a:rPr>
                      <a:t>,252 </a:t>
                    </a:r>
                  </a:p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23%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5CB-4182-8B97-2E2F099C1F03}"/>
                </c:ext>
                <c:ext xmlns:c15="http://schemas.microsoft.com/office/drawing/2012/chart" uri="{CE6537A1-D6FC-4f65-9D91-7224C49458BB}">
                  <c15:layout>
                    <c:manualLayout>
                      <c:w val="0.16417280618003691"/>
                      <c:h val="6.568518518518518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10326269182948834"/>
                  <c:y val="6.857225138524350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41130B3-D123-42BC-8BDA-4AEF77EA283C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dirty="0">
                        <a:solidFill>
                          <a:schemeClr val="tx1"/>
                        </a:solidFill>
                      </a:rPr>
                      <a:t>, 295 </a:t>
                    </a:r>
                  </a:p>
                  <a:p>
                    <a:pPr>
                      <a:defRPr/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20%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5CB-4182-8B97-2E2F099C1F03}"/>
                </c:ext>
                <c:ext xmlns:c15="http://schemas.microsoft.com/office/drawing/2012/chart" uri="{CE6537A1-D6FC-4f65-9D91-7224C49458BB}">
                  <c15:layout>
                    <c:manualLayout>
                      <c:w val="0.31687896732165577"/>
                      <c:h val="7.5379702537182833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20475413001104628"/>
                  <c:y val="-0.2142426363371245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C95F9F0-060F-47C1-9309-F3624275884C}" type="CATEGORYNAME">
                      <a:rPr lang="en-US" smtClean="0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dirty="0">
                        <a:solidFill>
                          <a:schemeClr val="tx1"/>
                        </a:solidFill>
                      </a:rPr>
                      <a:t>,</a:t>
                    </a: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 1,074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 </a:t>
                    </a:r>
                  </a:p>
                  <a:p>
                    <a:pPr>
                      <a:defRPr/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16%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5CB-4182-8B97-2E2F099C1F03}"/>
                </c:ext>
                <c:ext xmlns:c15="http://schemas.microsoft.com/office/drawing/2012/chart" uri="{CE6537A1-D6FC-4f65-9D91-7224C49458BB}">
                  <c15:layout>
                    <c:manualLayout>
                      <c:w val="0.23377550759530608"/>
                      <c:h val="7.1240740740740743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31196456493573088"/>
                  <c:y val="2.224963546223375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1292D03-F83C-4CDE-8870-21167034A1FB}" type="CATEGORYNAME">
                      <a:rPr lang="en-US">
                        <a:solidFill>
                          <a:srgbClr val="00B0F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dirty="0">
                        <a:solidFill>
                          <a:srgbClr val="00B0F0"/>
                        </a:solidFill>
                      </a:rPr>
                      <a:t>, 8, 19%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5CB-4182-8B97-2E2F099C1F03}"/>
                </c:ext>
                <c:ext xmlns:c15="http://schemas.microsoft.com/office/drawing/2012/chart" uri="{CE6537A1-D6FC-4f65-9D91-7224C49458BB}">
                  <c15:layout>
                    <c:manualLayout>
                      <c:w val="0.28243216120568082"/>
                      <c:h val="9.7601924759405073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5.5980724998875974E-3"/>
                  <c:y val="-0.1397717993584135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73C9E63-FC59-4A8D-8D57-286FB6C7D35E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dirty="0">
                        <a:solidFill>
                          <a:schemeClr val="tx1"/>
                        </a:solidFill>
                      </a:rPr>
                      <a:t>, 339 20%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75CB-4182-8B97-2E2F099C1F03}"/>
                </c:ext>
                <c:ext xmlns:c15="http://schemas.microsoft.com/office/drawing/2012/chart" uri="{CE6537A1-D6FC-4f65-9D91-7224C49458BB}">
                  <c15:layout>
                    <c:manualLayout>
                      <c:w val="0.28407426247231454"/>
                      <c:h val="0.1554444444444444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0.11498036854418084"/>
                  <c:y val="0.1101910906969962"/>
                </c:manualLayout>
              </c:layout>
              <c:tx>
                <c:rich>
                  <a:bodyPr/>
                  <a:lstStyle/>
                  <a:p>
                    <a:fld id="{57CF263A-DB67-4BC4-86DF-83E72443C7F1}" type="CATEGORYNAME">
                      <a:rPr lang="en-US" b="1">
                        <a:solidFill>
                          <a:schemeClr val="bg1"/>
                        </a:solidFill>
                      </a:rPr>
                      <a:pPr/>
                      <a:t>[CATEGORY NAME]</a:t>
                    </a:fld>
                    <a:r>
                      <a:rPr lang="en-US" b="1" dirty="0">
                        <a:solidFill>
                          <a:schemeClr val="bg1"/>
                        </a:solidFill>
                      </a:rPr>
                      <a:t>, 1,101 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</a:rPr>
                      <a:t>20%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75CB-4182-8B97-2E2F099C1F03}"/>
                </c:ext>
                <c:ext xmlns:c15="http://schemas.microsoft.com/office/drawing/2012/chart" uri="{CE6537A1-D6FC-4f65-9D91-7224C49458BB}">
                  <c15:layout>
                    <c:manualLayout>
                      <c:w val="0.17401615712452431"/>
                      <c:h val="6.568518518518518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American Indian or Alaska Native</c:v>
                </c:pt>
                <c:pt idx="1">
                  <c:v>Asian</c:v>
                </c:pt>
                <c:pt idx="2">
                  <c:v>Black/African American</c:v>
                </c:pt>
                <c:pt idx="3">
                  <c:v>Hispanic</c:v>
                </c:pt>
                <c:pt idx="4">
                  <c:v>Native Hawaiian or Other Pacific Islander</c:v>
                </c:pt>
                <c:pt idx="5">
                  <c:v>Other Ethnicity or Race/Multi-Cultural</c:v>
                </c:pt>
                <c:pt idx="6">
                  <c:v>White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</c:v>
                </c:pt>
                <c:pt idx="1">
                  <c:v>308</c:v>
                </c:pt>
                <c:pt idx="2">
                  <c:v>249</c:v>
                </c:pt>
                <c:pt idx="3">
                  <c:v>966</c:v>
                </c:pt>
                <c:pt idx="4">
                  <c:v>6</c:v>
                </c:pt>
                <c:pt idx="5">
                  <c:v>320</c:v>
                </c:pt>
                <c:pt idx="6">
                  <c:v>938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75CB-4182-8B97-2E2F099C1F03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0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Total Annual Expenditures by ethnicity and Age  </a:t>
            </a:r>
          </a:p>
          <a:p>
            <a:pPr>
              <a:defRPr/>
            </a:pPr>
            <a:r>
              <a:rPr 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Living at Home FY 2019-2020</a:t>
            </a:r>
          </a:p>
        </c:rich>
      </c:tx>
      <c:layout>
        <c:manualLayout>
          <c:xMode val="edge"/>
          <c:yMode val="edge"/>
          <c:x val="1.8200160301375296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7427658380271334E-2"/>
          <c:y val="0.132700361948178"/>
          <c:w val="0.90067946063699023"/>
          <c:h val="0.7110101888682230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1.3001083423618795E-2"/>
                </c:manualLayout>
              </c:layout>
              <c:tx>
                <c:rich>
                  <a:bodyPr/>
                  <a:lstStyle/>
                  <a:p>
                    <a:fld id="{E8D240E9-DC79-4B67-A6F8-802D20A75512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FC1-4320-B2E1-E59C18A42BC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0D3FDEDE-0683-433A-A3EC-F1DF901D333E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FC1-4320-B2E1-E59C18A42BC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CCCF40AF-AA53-4000-B992-BF751B7EBEEA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FC1-4320-B2E1-E59C18A42BC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Birth to 2 years</c:v>
                </c:pt>
                <c:pt idx="1">
                  <c:v>3 to 21 years</c:v>
                </c:pt>
                <c:pt idx="2">
                  <c:v>22 years and Older</c:v>
                </c:pt>
              </c:strCache>
            </c:strRef>
          </c:cat>
          <c:val>
            <c:numRef>
              <c:f>Sheet1!$B$2:$B$5</c:f>
              <c:numCache>
                <c:formatCode>"$"#,##0_);[Red]\("$"#,##0\)</c:formatCode>
                <c:ptCount val="4"/>
                <c:pt idx="0">
                  <c:v>22560</c:v>
                </c:pt>
                <c:pt idx="1">
                  <c:v>51662</c:v>
                </c:pt>
                <c:pt idx="2">
                  <c:v>162101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FC1-4320-B2E1-E59C18A42BC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2.600216684723727E-2"/>
                </c:manualLayout>
              </c:layout>
              <c:tx>
                <c:rich>
                  <a:bodyPr/>
                  <a:lstStyle/>
                  <a:p>
                    <a:fld id="{3617A2B2-FC9F-4E72-B3A2-B4524227FD22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FC1-4320-B2E1-E59C18A42BC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"/>
                  <c:y val="-3.683640303358629E-2"/>
                </c:manualLayout>
              </c:layout>
              <c:tx>
                <c:rich>
                  <a:bodyPr/>
                  <a:lstStyle/>
                  <a:p>
                    <a:fld id="{33F816E6-04B9-4845-A77F-49F9C571CA5A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FC1-4320-B2E1-E59C18A42BC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2.3134759976865238E-3"/>
                  <c:y val="-3.9003250270855987E-2"/>
                </c:manualLayout>
              </c:layout>
              <c:tx>
                <c:rich>
                  <a:bodyPr/>
                  <a:lstStyle/>
                  <a:p>
                    <a:fld id="{D543B511-9EAD-47D3-8C0E-BA820D39C26E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FC1-4320-B2E1-E59C18A42BC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Birth to 2 years</c:v>
                </c:pt>
                <c:pt idx="1">
                  <c:v>3 to 21 years</c:v>
                </c:pt>
                <c:pt idx="2">
                  <c:v>22 years and Older</c:v>
                </c:pt>
              </c:strCache>
            </c:strRef>
          </c:cat>
          <c:val>
            <c:numRef>
              <c:f>Sheet1!$C$2:$C$5</c:f>
              <c:numCache>
                <c:formatCode>"$"#,##0_);[Red]\("$"#,##0\)</c:formatCode>
                <c:ptCount val="4"/>
                <c:pt idx="0">
                  <c:v>2289420</c:v>
                </c:pt>
                <c:pt idx="1">
                  <c:v>2444864</c:v>
                </c:pt>
                <c:pt idx="2">
                  <c:v>4540209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1FC1-4320-B2E1-E59C18A42BC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Black/African American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BF0D1B49-6BD8-44C1-B36C-2D7C6800154E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1FC1-4320-B2E1-E59C18A42BC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5E41224C-E28B-4D3F-A0E8-72B36C3EE1D6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FC1-4320-B2E1-E59C18A42BC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5B517CE-E9C1-4C12-92C9-AC02F67C74FA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1FC1-4320-B2E1-E59C18A42BC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Birth to 2 years</c:v>
                </c:pt>
                <c:pt idx="1">
                  <c:v>3 to 21 years</c:v>
                </c:pt>
                <c:pt idx="2">
                  <c:v>22 years and Older</c:v>
                </c:pt>
              </c:strCache>
            </c:strRef>
          </c:cat>
          <c:val>
            <c:numRef>
              <c:f>Sheet1!$D$2:$D$5</c:f>
              <c:numCache>
                <c:formatCode>"$"#,##0_);[Red]\("$"#,##0\)</c:formatCode>
                <c:ptCount val="4"/>
                <c:pt idx="0">
                  <c:v>1185012</c:v>
                </c:pt>
                <c:pt idx="1">
                  <c:v>2238688</c:v>
                </c:pt>
                <c:pt idx="2">
                  <c:v>3916895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1FC1-4320-B2E1-E59C18A42BC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786E3079-E9BD-4309-A004-E993DFEB9A37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1FC1-4320-B2E1-E59C18A42BC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73DFA673-F59D-4D4F-B81C-F032703CA064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1FC1-4320-B2E1-E59C18A42BC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0F411C51-0166-4CA4-9342-C57598E09A84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1FC1-4320-B2E1-E59C18A42BC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Birth to 2 years</c:v>
                </c:pt>
                <c:pt idx="1">
                  <c:v>3 to 21 years</c:v>
                </c:pt>
                <c:pt idx="2">
                  <c:v>22 years and Older</c:v>
                </c:pt>
              </c:strCache>
            </c:strRef>
          </c:cat>
          <c:val>
            <c:numRef>
              <c:f>Sheet1!$E$2:$E$5</c:f>
              <c:numCache>
                <c:formatCode>"$"#,##0_);[Red]\("$"#,##0\)</c:formatCode>
                <c:ptCount val="4"/>
                <c:pt idx="0">
                  <c:v>10520959</c:v>
                </c:pt>
                <c:pt idx="1">
                  <c:v>11407340</c:v>
                </c:pt>
                <c:pt idx="2">
                  <c:v>15509392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1FC1-4320-B2E1-E59C18A42BC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Native Hawaiian or Pacific Islander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6C8C931B-BCBA-46BA-854C-62E823408C3B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1FC1-4320-B2E1-E59C18A42BC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D42BC9AA-9525-4D0C-A891-CEF90145CB00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1FC1-4320-B2E1-E59C18A42BC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E9D0509A-9968-4BA5-B23B-69AAC3B21DD0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1FC1-4320-B2E1-E59C18A42BC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Birth to 2 years</c:v>
                </c:pt>
                <c:pt idx="1">
                  <c:v>3 to 21 years</c:v>
                </c:pt>
                <c:pt idx="2">
                  <c:v>22 years and Older</c:v>
                </c:pt>
              </c:strCache>
            </c:strRef>
          </c:cat>
          <c:val>
            <c:numRef>
              <c:f>Sheet1!$F$2:$F$5</c:f>
              <c:numCache>
                <c:formatCode>"$"#,##0_);[Red]\("$"#,##0\)</c:formatCode>
                <c:ptCount val="4"/>
                <c:pt idx="0">
                  <c:v>29900</c:v>
                </c:pt>
                <c:pt idx="1">
                  <c:v>52556</c:v>
                </c:pt>
                <c:pt idx="2">
                  <c:v>96851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1FC1-4320-B2E1-E59C18A42BC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Other Ethnicity or Race/Multi-Cultural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1.0834236186349022E-2"/>
                </c:manualLayout>
              </c:layout>
              <c:tx>
                <c:rich>
                  <a:bodyPr/>
                  <a:lstStyle/>
                  <a:p>
                    <a:fld id="{3F3B1139-38B3-4BDA-9A73-7E82D4E1B4C6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1FC1-4320-B2E1-E59C18A42BC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2.2199453701161032E-3"/>
                  <c:y val="-2.1668472372697884E-2"/>
                </c:manualLayout>
              </c:layout>
              <c:tx>
                <c:rich>
                  <a:bodyPr/>
                  <a:lstStyle/>
                  <a:p>
                    <a:fld id="{C84D9E3B-AEAE-4666-9EE7-E0D343CEC6D1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1FC1-4320-B2E1-E59C18A42BC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0D4FB719-AF85-4AA3-860D-874EE6755120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1FC1-4320-B2E1-E59C18A42BC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Birth to 2 years</c:v>
                </c:pt>
                <c:pt idx="1">
                  <c:v>3 to 21 years</c:v>
                </c:pt>
                <c:pt idx="2">
                  <c:v>22 years and Older</c:v>
                </c:pt>
              </c:strCache>
            </c:strRef>
          </c:cat>
          <c:val>
            <c:numRef>
              <c:f>Sheet1!$G$2:$G$5</c:f>
              <c:numCache>
                <c:formatCode>"$"#,##0_);[Red]\("$"#,##0\)</c:formatCode>
                <c:ptCount val="4"/>
                <c:pt idx="0">
                  <c:v>4799164</c:v>
                </c:pt>
                <c:pt idx="1">
                  <c:v>3457744</c:v>
                </c:pt>
                <c:pt idx="2">
                  <c:v>3928797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1FC1-4320-B2E1-E59C18A42BC5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2199453701159813E-3"/>
                  <c:y val="-4.7670639219934995E-2"/>
                </c:manualLayout>
              </c:layout>
              <c:tx>
                <c:rich>
                  <a:bodyPr/>
                  <a:lstStyle/>
                  <a:p>
                    <a:fld id="{8FBA5A4F-28B6-431B-8839-D65338ADB32E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1FC1-4320-B2E1-E59C18A42BC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2BC037A2-2333-45DD-A2EA-F35E1999F182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1FC1-4320-B2E1-E59C18A42BC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4E8EB335-6F6B-43FB-AC14-298AAB6F4D95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1FC1-4320-B2E1-E59C18A42BC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Birth to 2 years</c:v>
                </c:pt>
                <c:pt idx="1">
                  <c:v>3 to 21 years</c:v>
                </c:pt>
                <c:pt idx="2">
                  <c:v>22 years and Older</c:v>
                </c:pt>
              </c:strCache>
            </c:strRef>
          </c:cat>
          <c:val>
            <c:numRef>
              <c:f>Sheet1!$H$2:$H$5</c:f>
              <c:numCache>
                <c:formatCode>"$"#,##0_);[Red]\("$"#,##0\)</c:formatCode>
                <c:ptCount val="4"/>
                <c:pt idx="0">
                  <c:v>5272325</c:v>
                </c:pt>
                <c:pt idx="1">
                  <c:v>7391547</c:v>
                </c:pt>
                <c:pt idx="2">
                  <c:v>17501538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B-1FC1-4320-B2E1-E59C18A42B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7619608"/>
        <c:axId val="377615688"/>
        <c:axId val="0"/>
      </c:bar3DChart>
      <c:catAx>
        <c:axId val="377619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7615688"/>
        <c:crosses val="autoZero"/>
        <c:auto val="1"/>
        <c:lblAlgn val="ctr"/>
        <c:lblOffset val="100"/>
        <c:noMultiLvlLbl val="0"/>
      </c:catAx>
      <c:valAx>
        <c:axId val="377615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7619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"/>
          <c:y val="0.8855167242390487"/>
          <c:w val="0.8961769937176578"/>
          <c:h val="0.114483275760951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>
                <a:latin typeface="Arial Black" panose="020B0A04020102020204" pitchFamily="34" charset="0"/>
              </a:rPr>
              <a:t>Total Annual Expenditures by Ethnicity and Age </a:t>
            </a:r>
          </a:p>
          <a:p>
            <a:pPr>
              <a:defRPr/>
            </a:pPr>
            <a:r>
              <a:rPr lang="en-US" sz="1400" dirty="0">
                <a:latin typeface="Arial Black" panose="020B0A04020102020204" pitchFamily="34" charset="0"/>
              </a:rPr>
              <a:t>Living Out of Home FY 2019-2020</a:t>
            </a:r>
          </a:p>
        </c:rich>
      </c:tx>
      <c:layout>
        <c:manualLayout>
          <c:xMode val="edge"/>
          <c:yMode val="edge"/>
          <c:x val="0.13049010510329292"/>
          <c:y val="2.0699918015285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7661664574536872E-2"/>
          <c:y val="0.1285225372057974"/>
          <c:w val="0.90113060595686412"/>
          <c:h val="0.6551049355393674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American Indian or Alaska Native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314734C7-9285-4B00-8857-DA658FBB6097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4A7-4913-8385-87D5A93605A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1171D9F7-A44B-4392-9994-4A24B3B39ED1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C4A7-4913-8385-87D5A93605A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6D89ADE4-2DA5-413D-85AF-34C2399427AF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C4A7-4913-8385-87D5A93605A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Birth to 2 years</c:v>
                </c:pt>
                <c:pt idx="1">
                  <c:v>3 to 21 years</c:v>
                </c:pt>
                <c:pt idx="2">
                  <c:v>22 years and older</c:v>
                </c:pt>
              </c:strCache>
            </c:strRef>
          </c:cat>
          <c:val>
            <c:numRef>
              <c:f>Sheet1!$B$2:$B$4</c:f>
              <c:numCache>
                <c:formatCode>"$"#,##0_);[Red]\("$"#,##0\)</c:formatCode>
                <c:ptCount val="3"/>
                <c:pt idx="0">
                  <c:v>0</c:v>
                </c:pt>
                <c:pt idx="1">
                  <c:v>0</c:v>
                </c:pt>
                <c:pt idx="2">
                  <c:v>701182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4A7-4913-8385-87D5A93605A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 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383DE35D-9D9D-4E51-B735-F242336E94CF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C4A7-4913-8385-87D5A93605A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2.014171839942804E-3"/>
                  <c:y val="-1.505448582929843E-2"/>
                </c:manualLayout>
              </c:layout>
              <c:tx>
                <c:rich>
                  <a:bodyPr/>
                  <a:lstStyle/>
                  <a:p>
                    <a:fld id="{D5B4061B-B210-4B35-A4E9-388C1C8C1AF0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C4A7-4913-8385-87D5A93605A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66AC5417-7988-4EAE-94ED-9CA8D0D3B676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C4A7-4913-8385-87D5A93605A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Birth to 2 years</c:v>
                </c:pt>
                <c:pt idx="1">
                  <c:v>3 to 21 years</c:v>
                </c:pt>
                <c:pt idx="2">
                  <c:v>22 years and older</c:v>
                </c:pt>
              </c:strCache>
            </c:strRef>
          </c:cat>
          <c:val>
            <c:numRef>
              <c:f>Sheet1!$C$2:$C$4</c:f>
              <c:numCache>
                <c:formatCode>"$"#,##0_);[Red]\("$"#,##0\)</c:formatCode>
                <c:ptCount val="3"/>
                <c:pt idx="0">
                  <c:v>0</c:v>
                </c:pt>
                <c:pt idx="1">
                  <c:v>1291427</c:v>
                </c:pt>
                <c:pt idx="2">
                  <c:v>6107144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4A7-4913-8385-87D5A93605A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Black/African American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5E589DA5-3828-44AA-9BCC-C0C04AED3463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C4A7-4913-8385-87D5A93605A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955C9862-74DB-48BC-9954-4CF41941895D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C4A7-4913-8385-87D5A93605A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CD140773-2F46-4542-9CD2-AD08AEE0F83E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C4A7-4913-8385-87D5A93605A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Birth to 2 years</c:v>
                </c:pt>
                <c:pt idx="1">
                  <c:v>3 to 21 years</c:v>
                </c:pt>
                <c:pt idx="2">
                  <c:v>22 years and older</c:v>
                </c:pt>
              </c:strCache>
            </c:strRef>
          </c:cat>
          <c:val>
            <c:numRef>
              <c:f>Sheet1!$D$2:$D$4</c:f>
              <c:numCache>
                <c:formatCode>"$"#,##0_);[Red]\("$"#,##0\)</c:formatCode>
                <c:ptCount val="3"/>
                <c:pt idx="0">
                  <c:v>0</c:v>
                </c:pt>
                <c:pt idx="1">
                  <c:v>1252896</c:v>
                </c:pt>
                <c:pt idx="2">
                  <c:v>13735947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4A7-4913-8385-87D5A93605A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F993C13E-5813-40A8-9DCB-A8A2455668BA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C4A7-4913-8385-87D5A93605A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7.3852114318642824E-17"/>
                  <c:y val="-1.3172675100636126E-2"/>
                </c:manualLayout>
              </c:layout>
              <c:tx>
                <c:rich>
                  <a:bodyPr/>
                  <a:lstStyle/>
                  <a:p>
                    <a:fld id="{EBF6168E-4835-41C0-A83B-D2A354932B1F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C4A7-4913-8385-87D5A93605A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325E4858-8BE6-4CDF-9E24-199E7C4F4ED6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C4A7-4913-8385-87D5A93605A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Birth to 2 years</c:v>
                </c:pt>
                <c:pt idx="1">
                  <c:v>3 to 21 years</c:v>
                </c:pt>
                <c:pt idx="2">
                  <c:v>22 years and older</c:v>
                </c:pt>
              </c:strCache>
            </c:strRef>
          </c:cat>
          <c:val>
            <c:numRef>
              <c:f>Sheet1!$E$2:$E$4</c:f>
              <c:numCache>
                <c:formatCode>"$"#,##0_);[Red]\("$"#,##0\)</c:formatCode>
                <c:ptCount val="3"/>
                <c:pt idx="0">
                  <c:v>5411</c:v>
                </c:pt>
                <c:pt idx="1">
                  <c:v>3021037</c:v>
                </c:pt>
                <c:pt idx="2">
                  <c:v>19584482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4A7-4913-8385-87D5A93605A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Native Hawaiian or Other Pacific Islander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9C5C5A35-9CA6-41FE-BDCA-3735C6586668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C4A7-4913-8385-87D5A93605A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110E7EB-D510-49F6-BB00-F7657764AD56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C4A7-4913-8385-87D5A93605A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1.4770422863728565E-16"/>
                  <c:y val="-7.5272429146493527E-3"/>
                </c:manualLayout>
              </c:layout>
              <c:tx>
                <c:rich>
                  <a:bodyPr/>
                  <a:lstStyle/>
                  <a:p>
                    <a:fld id="{6CE94881-F1C9-4B48-91F6-B128E7A70A2C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C4A7-4913-8385-87D5A93605A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Birth to 2 years</c:v>
                </c:pt>
                <c:pt idx="1">
                  <c:v>3 to 21 years</c:v>
                </c:pt>
                <c:pt idx="2">
                  <c:v>22 years and older</c:v>
                </c:pt>
              </c:strCache>
            </c:strRef>
          </c:cat>
          <c:val>
            <c:numRef>
              <c:f>Sheet1!$F$2:$F$4</c:f>
              <c:numCache>
                <c:formatCode>"$"#,##0_);[Red]\("$"#,##0\)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201342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4A7-4913-8385-87D5A93605A8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Other Ethnicityor Race/Multi-Cultural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6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3071268D-7025-4393-9F5E-04114A1C0DA3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C4A7-4913-8385-87D5A93605A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BA71BD1-9F15-4165-82B6-03129BABDB22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C4A7-4913-8385-87D5A93605A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2.014171839942804E-3"/>
                  <c:y val="-2.4463539472610017E-2"/>
                </c:manualLayout>
              </c:layout>
              <c:tx>
                <c:rich>
                  <a:bodyPr/>
                  <a:lstStyle/>
                  <a:p>
                    <a:fld id="{4C2DC097-19B3-420D-B8E3-CAF95D0D9D89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4A7-4913-8385-87D5A93605A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Birth to 2 years</c:v>
                </c:pt>
                <c:pt idx="1">
                  <c:v>3 to 21 years</c:v>
                </c:pt>
                <c:pt idx="2">
                  <c:v>22 years and older</c:v>
                </c:pt>
              </c:strCache>
            </c:strRef>
          </c:cat>
          <c:val>
            <c:numRef>
              <c:f>Sheet1!$G$2:$G$4</c:f>
              <c:numCache>
                <c:formatCode>"$"#,##0_);[Red]\("$"#,##0\)</c:formatCode>
                <c:ptCount val="3"/>
                <c:pt idx="0">
                  <c:v>0</c:v>
                </c:pt>
                <c:pt idx="1">
                  <c:v>2248231</c:v>
                </c:pt>
                <c:pt idx="2">
                  <c:v>5581643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4A7-4913-8385-87D5A93605A8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accent1">
                  <a:lumMod val="6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60000"/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42DA4A1F-4780-4F98-95A0-3EE89DF6657B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C4A7-4913-8385-87D5A93605A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4.0283436798856818E-3"/>
                  <c:y val="-1.5054485829298568E-2"/>
                </c:manualLayout>
              </c:layout>
              <c:tx>
                <c:rich>
                  <a:bodyPr/>
                  <a:lstStyle/>
                  <a:p>
                    <a:fld id="{76CF4664-2E41-47EE-A9B6-CFD4A1F78484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C4A7-4913-8385-87D5A93605A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137EBC01-7298-4C7F-9BB1-F6AFD28C9D1C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C4A7-4913-8385-87D5A93605A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Birth to 2 years</c:v>
                </c:pt>
                <c:pt idx="1">
                  <c:v>3 to 21 years</c:v>
                </c:pt>
                <c:pt idx="2">
                  <c:v>22 years and older</c:v>
                </c:pt>
              </c:strCache>
            </c:strRef>
          </c:cat>
          <c:val>
            <c:numRef>
              <c:f>Sheet1!$H$2:$H$4</c:f>
              <c:numCache>
                <c:formatCode>"$"#,##0_);[Red]\("$"#,##0\)</c:formatCode>
                <c:ptCount val="3"/>
                <c:pt idx="0">
                  <c:v>16466</c:v>
                </c:pt>
                <c:pt idx="1">
                  <c:v>4960969</c:v>
                </c:pt>
                <c:pt idx="2">
                  <c:v>73265390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4A7-4913-8385-87D5A93605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377616080"/>
        <c:axId val="377620392"/>
        <c:axId val="0"/>
      </c:bar3DChart>
      <c:catAx>
        <c:axId val="37761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7620392"/>
        <c:crosses val="autoZero"/>
        <c:auto val="1"/>
        <c:lblAlgn val="ctr"/>
        <c:lblOffset val="100"/>
        <c:noMultiLvlLbl val="0"/>
      </c:catAx>
      <c:valAx>
        <c:axId val="377620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7616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32837878960782"/>
          <c:y val="3.8044619838771422E-2"/>
          <c:w val="0.86343118794933238"/>
          <c:h val="0.637049589173513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2014-2015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760B69A2-E908-4756-B041-8597B18540B9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1A7-4D37-9371-D97A6AC98FB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2A99C849-826C-4230-9289-84A6C0E51ADE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1A7-4D37-9371-D97A6AC98FB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F58005CE-F8CF-41A2-9819-D38AF305A60B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11A7-4D37-9371-D97A6AC98FB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DE3F779F-C080-42B6-A05D-A160B31BB140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11A7-4D37-9371-D97A6AC98FB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183CD39D-CD2C-4441-BC39-16EFB30DCFE7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11A7-4D37-9371-D97A6AC98FB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9B4BA86E-8179-4329-BDC2-8B48CAB7919F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11A7-4D37-9371-D97A6AC98FB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D0513585-B65B-4FAA-817F-F7BA7BC83BF2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11A7-4D37-9371-D97A6AC98FB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49444261-496E-48CD-AE05-45B045BB8B4D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11A7-4D37-9371-D97A6AC98FB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757AF064-BD16-4943-82F9-040E91A3B1A1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11A7-4D37-9371-D97A6AC98FB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9"/>
                <c:pt idx="0">
                  <c:v>AFRICAN-AMERICAN</c:v>
                </c:pt>
                <c:pt idx="1">
                  <c:v>ASIAN</c:v>
                </c:pt>
                <c:pt idx="2">
                  <c:v>ASIAN INDIAN</c:v>
                </c:pt>
                <c:pt idx="3">
                  <c:v>HISPANIC</c:v>
                </c:pt>
                <c:pt idx="4">
                  <c:v>NATIVE AMERICAN</c:v>
                </c:pt>
                <c:pt idx="5">
                  <c:v>OTHER</c:v>
                </c:pt>
                <c:pt idx="6">
                  <c:v>POLYNESIAN</c:v>
                </c:pt>
                <c:pt idx="7">
                  <c:v>UNKNOWN</c:v>
                </c:pt>
                <c:pt idx="8">
                  <c:v>WHITE</c:v>
                </c:pt>
              </c:strCache>
            </c:strRef>
          </c:cat>
          <c:val>
            <c:numRef>
              <c:f>Sheet1!$B$2:$B$11</c:f>
              <c:numCache>
                <c:formatCode>"$"#,##0.00_);[Red]\("$"#,##0.00\)</c:formatCode>
                <c:ptCount val="10"/>
                <c:pt idx="0">
                  <c:v>12565009.560000001</c:v>
                </c:pt>
                <c:pt idx="1">
                  <c:v>6392224.9000000004</c:v>
                </c:pt>
                <c:pt idx="2">
                  <c:v>1333401</c:v>
                </c:pt>
                <c:pt idx="3">
                  <c:v>30070700.899999999</c:v>
                </c:pt>
                <c:pt idx="4">
                  <c:v>594203.37</c:v>
                </c:pt>
                <c:pt idx="5">
                  <c:v>8858657.5</c:v>
                </c:pt>
                <c:pt idx="6">
                  <c:v>297517.17</c:v>
                </c:pt>
                <c:pt idx="7">
                  <c:v>165004.14000000001</c:v>
                </c:pt>
                <c:pt idx="8">
                  <c:v>71551709.010000005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A7-4D37-9371-D97A6AC98FB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2019-2020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E388F64B-8D79-40B3-AC5C-C917EA34AA37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1A7-4D37-9371-D97A6AC98FB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1F4950C2-C804-411D-BEFF-4712F142766F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1A7-4D37-9371-D97A6AC98FB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029CBADE-F0BB-4357-BD48-18A631FBA1E0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1A7-4D37-9371-D97A6AC98FB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6CA1920B-D73A-4520-9809-9E762AB9C3D6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11A7-4D37-9371-D97A6AC98FB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74D2FD8D-49CF-472D-BB8C-D19113DB985F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11A7-4D37-9371-D97A6AC98FB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6365CEF2-4228-4297-A4DB-F5D1F3EFCEE8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11A7-4D37-9371-D97A6AC98FB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7DB259D1-956B-427C-ABCB-2B2675CFABCF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11A7-4D37-9371-D97A6AC98FB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90D2824D-25AD-4383-B2A1-04ACD6377020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11A7-4D37-9371-D97A6AC98FB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23BBFE1E-0289-41C9-BA35-984B073F4328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11A7-4D37-9371-D97A6AC98FB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9"/>
                <c:pt idx="0">
                  <c:v>AFRICAN-AMERICAN</c:v>
                </c:pt>
                <c:pt idx="1">
                  <c:v>ASIAN</c:v>
                </c:pt>
                <c:pt idx="2">
                  <c:v>ASIAN INDIAN</c:v>
                </c:pt>
                <c:pt idx="3">
                  <c:v>HISPANIC</c:v>
                </c:pt>
                <c:pt idx="4">
                  <c:v>NATIVE AMERICAN</c:v>
                </c:pt>
                <c:pt idx="5">
                  <c:v>OTHER</c:v>
                </c:pt>
                <c:pt idx="6">
                  <c:v>POLYNESIAN</c:v>
                </c:pt>
                <c:pt idx="7">
                  <c:v>UNKNOWN</c:v>
                </c:pt>
                <c:pt idx="8">
                  <c:v>WHITE</c:v>
                </c:pt>
              </c:strCache>
            </c:strRef>
          </c:cat>
          <c:val>
            <c:numRef>
              <c:f>Sheet1!$C$2:$C$11</c:f>
              <c:numCache>
                <c:formatCode>"$"#,##0.00_);[Red]\("$"#,##0.00\)</c:formatCode>
                <c:ptCount val="10"/>
                <c:pt idx="0">
                  <c:v>22205478.75</c:v>
                </c:pt>
                <c:pt idx="1">
                  <c:v>13269628.18</c:v>
                </c:pt>
                <c:pt idx="2">
                  <c:v>3226307.88</c:v>
                </c:pt>
                <c:pt idx="3">
                  <c:v>59300802.789999999</c:v>
                </c:pt>
                <c:pt idx="4">
                  <c:v>939893.33</c:v>
                </c:pt>
                <c:pt idx="5">
                  <c:v>17232464.559999999</c:v>
                </c:pt>
                <c:pt idx="6">
                  <c:v>365362.17</c:v>
                </c:pt>
                <c:pt idx="7">
                  <c:v>4234464.6399999997</c:v>
                </c:pt>
                <c:pt idx="8">
                  <c:v>108054651.47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1A7-4D37-9371-D97A6AC98F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7615296"/>
        <c:axId val="377616472"/>
        <c:axId val="0"/>
      </c:bar3DChart>
      <c:catAx>
        <c:axId val="37761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7616472"/>
        <c:crosses val="autoZero"/>
        <c:auto val="1"/>
        <c:lblAlgn val="ctr"/>
        <c:lblOffset val="100"/>
        <c:noMultiLvlLbl val="0"/>
      </c:catAx>
      <c:valAx>
        <c:axId val="377616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_);[Red]\(&quot;$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7615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353214703933873"/>
          <c:y val="0.92276122884501277"/>
          <c:w val="0.28767035874143704"/>
          <c:h val="5.97269161807241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2578375117038763E-2"/>
          <c:y val="6.6170715901441704E-2"/>
          <c:w val="0.97484324976592251"/>
          <c:h val="0.83954558045751171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FY 2014-2015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360F9E17-7E49-4BE0-BD88-44292004D5A3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BDD-41BC-AFCB-23BC714E2776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1894B4F0-3304-4AD3-B12C-FD536DA628DF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BDD-41BC-AFCB-23BC714E2776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E4328117-B6EF-4F9C-B27A-90714F7407AA}" type="VALUE">
                      <a:rPr lang="en-US" sz="1400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BDD-41BC-AFCB-23BC714E2776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B7DBA9DC-A17F-4872-BCDB-E92DACE884EB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BDD-41BC-AFCB-23BC714E2776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CACF8675-7DD8-4029-A7A1-DCAE2E75BCF7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7BDD-41BC-AFCB-23BC714E2776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E6FFA8DA-9F0D-4F98-A25E-883E0E9BDD7B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7BDD-41BC-AFCB-23BC714E2776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CEDEB29F-6D55-48CA-9F9C-7C6DCED61D6F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7BDD-41BC-AFCB-23BC714E2776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A03C093D-7C4A-4866-8751-20970805F40D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7BDD-41BC-AFCB-23BC714E2776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4ADD7739-67B2-4373-B0A3-31B68A34CB8A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7BDD-41BC-AFCB-23BC714E2776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Black/African American</c:v>
                </c:pt>
                <c:pt idx="1">
                  <c:v>Asian</c:v>
                </c:pt>
                <c:pt idx="2">
                  <c:v>Asian Indian</c:v>
                </c:pt>
                <c:pt idx="3">
                  <c:v>Hispanic</c:v>
                </c:pt>
                <c:pt idx="4">
                  <c:v>Native American</c:v>
                </c:pt>
                <c:pt idx="5">
                  <c:v>Other</c:v>
                </c:pt>
                <c:pt idx="6">
                  <c:v>Polynesian</c:v>
                </c:pt>
                <c:pt idx="7">
                  <c:v>Unknown</c:v>
                </c:pt>
                <c:pt idx="8">
                  <c:v>White</c:v>
                </c:pt>
              </c:strCache>
            </c:strRef>
          </c:cat>
          <c:val>
            <c:numRef>
              <c:f>Sheet1!$C$2:$C$10</c:f>
              <c:numCache>
                <c:formatCode>_("$"* #,##0.00_);_("$"* \(#,##0.00\);_("$"* "-"??_);_(@_)</c:formatCode>
                <c:ptCount val="9"/>
                <c:pt idx="0">
                  <c:v>288623.44</c:v>
                </c:pt>
                <c:pt idx="1">
                  <c:v>734734.11</c:v>
                </c:pt>
                <c:pt idx="2">
                  <c:v>165221.71000000002</c:v>
                </c:pt>
                <c:pt idx="3">
                  <c:v>3370561.7100000009</c:v>
                </c:pt>
                <c:pt idx="4">
                  <c:v>11348.25</c:v>
                </c:pt>
                <c:pt idx="5">
                  <c:v>1511716.4900000007</c:v>
                </c:pt>
                <c:pt idx="6">
                  <c:v>15737.44</c:v>
                </c:pt>
                <c:pt idx="7">
                  <c:v>48939.21</c:v>
                </c:pt>
                <c:pt idx="8">
                  <c:v>3596713.9099999983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DE5-4A66-8ABC-47D3AFC2FC80}"/>
            </c:ext>
          </c:extLst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FY 2019-2020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493DF9C4-3807-4728-AE63-0119920E1422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BDD-41BC-AFCB-23BC714E2776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D07991FF-5187-4956-961B-DDC2D738A6AB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BDD-41BC-AFCB-23BC714E2776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510CB47E-5AAB-4D06-9BB3-D142C0DA171F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BDD-41BC-AFCB-23BC714E2776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7ECF15D-C20B-4799-A983-52795C7ECEF4}" type="VALUE">
                      <a:rPr lang="en-US" sz="1400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BDD-41BC-AFCB-23BC714E2776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38E59175-78A7-45BB-A699-D0C7798F4B98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BDD-41BC-AFCB-23BC714E2776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A8E89B9F-A371-4E5B-9B7E-D6607A8BD137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7BDD-41BC-AFCB-23BC714E2776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8FA9353F-F819-484B-A371-2F0A19BC7EBF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7BDD-41BC-AFCB-23BC714E2776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65A370BF-DE23-4161-9718-D4FA8DF2EC75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7BDD-41BC-AFCB-23BC714E2776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626866AC-13F9-41A3-AB18-9F5C338BFFD6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7BDD-41BC-AFCB-23BC714E2776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Black/African American</c:v>
                </c:pt>
                <c:pt idx="1">
                  <c:v>Asian</c:v>
                </c:pt>
                <c:pt idx="2">
                  <c:v>Asian Indian</c:v>
                </c:pt>
                <c:pt idx="3">
                  <c:v>Hispanic</c:v>
                </c:pt>
                <c:pt idx="4">
                  <c:v>Native American</c:v>
                </c:pt>
                <c:pt idx="5">
                  <c:v>Other</c:v>
                </c:pt>
                <c:pt idx="6">
                  <c:v>Polynesian</c:v>
                </c:pt>
                <c:pt idx="7">
                  <c:v>Unknown</c:v>
                </c:pt>
                <c:pt idx="8">
                  <c:v>White</c:v>
                </c:pt>
              </c:strCache>
            </c:strRef>
          </c:cat>
          <c:val>
            <c:numRef>
              <c:f>Sheet1!$B$2:$B$10</c:f>
              <c:numCache>
                <c:formatCode>_("$"* #,##0.00_);_("$"* \(#,##0.00\);_("$"* "-"??_);_(@_)</c:formatCode>
                <c:ptCount val="9"/>
                <c:pt idx="0">
                  <c:v>637034.64999999991</c:v>
                </c:pt>
                <c:pt idx="1">
                  <c:v>773777.60000000009</c:v>
                </c:pt>
                <c:pt idx="2">
                  <c:v>501307.58999999997</c:v>
                </c:pt>
                <c:pt idx="3">
                  <c:v>5677650.6799999997</c:v>
                </c:pt>
                <c:pt idx="4">
                  <c:v>4083.36</c:v>
                </c:pt>
                <c:pt idx="5">
                  <c:v>1794380.2299999991</c:v>
                </c:pt>
                <c:pt idx="6">
                  <c:v>8913.0400000000009</c:v>
                </c:pt>
                <c:pt idx="7">
                  <c:v>1518012.81</c:v>
                </c:pt>
                <c:pt idx="8">
                  <c:v>4407099.6000000117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DE5-4A66-8ABC-47D3AFC2FC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9517944"/>
        <c:axId val="379515592"/>
        <c:axId val="0"/>
      </c:bar3DChart>
      <c:catAx>
        <c:axId val="379517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515592"/>
        <c:crosses val="autoZero"/>
        <c:auto val="1"/>
        <c:lblAlgn val="ctr"/>
        <c:lblOffset val="100"/>
        <c:noMultiLvlLbl val="0"/>
      </c:catAx>
      <c:valAx>
        <c:axId val="379515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517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1253717264590604"/>
          <c:y val="1.2128537367607026E-2"/>
          <c:w val="0.30460894603335797"/>
          <c:h val="6.87345013427577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22581688158546"/>
          <c:y val="1.8175791132978677E-2"/>
          <c:w val="0.86748915896382517"/>
          <c:h val="0.691378107158292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2014-2015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B866A7FD-8304-4E77-B264-853B01F81276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41C-4E7B-BD85-F7EDD3621AB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3CB41776-ED75-423D-A749-6E6EB593969E}" type="VALUE">
                      <a:rPr lang="en-US" sz="12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841C-4E7B-BD85-F7EDD3621AB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5C2C6336-B068-4EB9-AD69-3D7D4D4AC200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841C-4E7B-BD85-F7EDD3621AB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FD6BC2EA-B973-419F-97E7-CA595858E235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841C-4E7B-BD85-F7EDD3621AB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82BB9E23-A16C-46EF-A891-7CC15AFC24A3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841C-4E7B-BD85-F7EDD3621AB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CA960B63-AC13-4E6E-8747-DFCD5D066254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841C-4E7B-BD85-F7EDD3621AB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54F1DA3B-B281-4872-AA5F-B6A39719BD63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841C-4E7B-BD85-F7EDD3621AB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15762528-759D-4344-945F-FA19B049CD2B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841C-4E7B-BD85-F7EDD3621AB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329AD560-E27C-42A1-AF39-DEE574275779}" type="VALUE">
                      <a:rPr lang="en-US" sz="12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841C-4E7B-BD85-F7EDD3621AB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AFRICAN-AMERICAN</c:v>
                </c:pt>
                <c:pt idx="1">
                  <c:v>ASIAN</c:v>
                </c:pt>
                <c:pt idx="2">
                  <c:v>ASIAN INDIAN</c:v>
                </c:pt>
                <c:pt idx="3">
                  <c:v>HISPANIC</c:v>
                </c:pt>
                <c:pt idx="4">
                  <c:v>NATIVE AMERICAN</c:v>
                </c:pt>
                <c:pt idx="5">
                  <c:v>OTHER</c:v>
                </c:pt>
                <c:pt idx="6">
                  <c:v>POLYNESIAN</c:v>
                </c:pt>
                <c:pt idx="7">
                  <c:v>UNKNOWN</c:v>
                </c:pt>
                <c:pt idx="8">
                  <c:v>WHITE</c:v>
                </c:pt>
              </c:strCache>
            </c:strRef>
          </c:cat>
          <c:val>
            <c:numRef>
              <c:f>Sheet1!$B$2:$B$10</c:f>
              <c:numCache>
                <c:formatCode>_("$"* #,##0.00_);_("$"* \(#,##0.00\);_("$"* "-"??_);_(@_)</c:formatCode>
                <c:ptCount val="9"/>
                <c:pt idx="0">
                  <c:v>3623767.3600000036</c:v>
                </c:pt>
                <c:pt idx="1">
                  <c:v>2149418</c:v>
                </c:pt>
                <c:pt idx="2">
                  <c:v>320190.07000000007</c:v>
                </c:pt>
                <c:pt idx="3">
                  <c:v>8245252.0500000035</c:v>
                </c:pt>
                <c:pt idx="4">
                  <c:v>239762.83</c:v>
                </c:pt>
                <c:pt idx="5">
                  <c:v>2050568.1899999995</c:v>
                </c:pt>
                <c:pt idx="6">
                  <c:v>46770.240000000005</c:v>
                </c:pt>
                <c:pt idx="7">
                  <c:v>18148.72</c:v>
                </c:pt>
                <c:pt idx="8">
                  <c:v>22469107.529999945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1C-4E7B-BD85-F7EDD3621AB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2019-2020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3740C5B1-7696-43A4-A4BB-5A185733574A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41C-4E7B-BD85-F7EDD3621AB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25D88B0A-1FCE-4D29-AE18-72EC41D4CF5D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41C-4E7B-BD85-F7EDD3621AB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CD3A5E84-548A-4A57-B9CC-D127AB069881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841C-4E7B-BD85-F7EDD3621AB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E0E35D20-F0F5-4DB1-9D8F-E49D341C3280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841C-4E7B-BD85-F7EDD3621AB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9DAC7BAC-C3A8-49EB-A7B2-D1B26433A740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841C-4E7B-BD85-F7EDD3621AB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83618874-7125-4F93-9A99-BE39B455903C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841C-4E7B-BD85-F7EDD3621AB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EC3E8EF4-7782-4E8F-A6B3-CD8E960548C4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841C-4E7B-BD85-F7EDD3621AB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A26A600C-8463-48DE-B17B-829C4E6F27BC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841C-4E7B-BD85-F7EDD3621AB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FC545567-EC58-4904-BF3C-C10BDF2C4254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841C-4E7B-BD85-F7EDD3621AB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AFRICAN-AMERICAN</c:v>
                </c:pt>
                <c:pt idx="1">
                  <c:v>ASIAN</c:v>
                </c:pt>
                <c:pt idx="2">
                  <c:v>ASIAN INDIAN</c:v>
                </c:pt>
                <c:pt idx="3">
                  <c:v>HISPANIC</c:v>
                </c:pt>
                <c:pt idx="4">
                  <c:v>NATIVE AMERICAN</c:v>
                </c:pt>
                <c:pt idx="5">
                  <c:v>OTHER</c:v>
                </c:pt>
                <c:pt idx="6">
                  <c:v>POLYNESIAN</c:v>
                </c:pt>
                <c:pt idx="7">
                  <c:v>UNKNOWN</c:v>
                </c:pt>
                <c:pt idx="8">
                  <c:v>WHITE</c:v>
                </c:pt>
              </c:strCache>
            </c:strRef>
          </c:cat>
          <c:val>
            <c:numRef>
              <c:f>Sheet1!$C$2:$C$10</c:f>
              <c:numCache>
                <c:formatCode>_("$"* #,##0.00_);_("$"* \(#,##0.00\);_("$"* "-"??_);_(@_)</c:formatCode>
                <c:ptCount val="9"/>
                <c:pt idx="0">
                  <c:v>4575770.6799999988</c:v>
                </c:pt>
                <c:pt idx="1">
                  <c:v>3303930.4799999981</c:v>
                </c:pt>
                <c:pt idx="2">
                  <c:v>387470.87</c:v>
                </c:pt>
                <c:pt idx="3">
                  <c:v>12741873.360000005</c:v>
                </c:pt>
                <c:pt idx="4">
                  <c:v>264936.06</c:v>
                </c:pt>
                <c:pt idx="5">
                  <c:v>3124100.2999999984</c:v>
                </c:pt>
                <c:pt idx="6">
                  <c:v>97871.91</c:v>
                </c:pt>
                <c:pt idx="7">
                  <c:v>38784.619999999995</c:v>
                </c:pt>
                <c:pt idx="8">
                  <c:v>26682915.450000014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41C-4E7B-BD85-F7EDD3621AB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9518728"/>
        <c:axId val="379514416"/>
        <c:axId val="0"/>
      </c:bar3DChart>
      <c:catAx>
        <c:axId val="379518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514416"/>
        <c:crosses val="autoZero"/>
        <c:auto val="1"/>
        <c:lblAlgn val="ctr"/>
        <c:lblOffset val="100"/>
        <c:noMultiLvlLbl val="0"/>
      </c:catAx>
      <c:valAx>
        <c:axId val="379514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518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356360894902952"/>
          <c:y val="3.3618778361824052E-2"/>
          <c:w val="0.87378229206946689"/>
          <c:h val="0.658380901528994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2014-2015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FD3CEA5C-7300-414F-94D4-2E1F301E8F40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CD6-45B9-8AA8-4A63DDB8052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BEF08923-5634-40BF-A455-21246676CB49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CD6-45B9-8AA8-4A63DDB8052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38607065-C0FD-406D-B320-429303A70780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ACD6-45B9-8AA8-4A63DDB8052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3694DAC4-AEC4-4B2A-B0AA-0E70218BC83F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ACD6-45B9-8AA8-4A63DDB8052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86F1E9A6-D461-4521-B0E9-DD05C595CEE4}" type="VALUE">
                      <a:rPr lang="en-US" sz="1400" b="1">
                        <a:solidFill>
                          <a:schemeClr val="tx1"/>
                        </a:solidFill>
                        <a:effectLst/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ACD6-45B9-8AA8-4A63DDB8052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37A0FC6A-E624-4C1F-A80C-9A94EE617762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ACD6-45B9-8AA8-4A63DDB8052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F2DFA5EF-496C-4E7A-8052-689476BD8848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ACD6-45B9-8AA8-4A63DDB8052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ACA17DB7-39A1-440D-8B79-F3B4BA348DF1}" type="VALUE">
                      <a:rPr lang="en-US" sz="1400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ACD6-45B9-8AA8-4A63DDB8052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A231145A-3C5A-4B20-B4C9-183DF918B836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ACD6-45B9-8AA8-4A63DDB8052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AFRICAN-AMERICAN</c:v>
                </c:pt>
                <c:pt idx="1">
                  <c:v>ASIAN</c:v>
                </c:pt>
                <c:pt idx="2">
                  <c:v>ASIAN INDIAN</c:v>
                </c:pt>
                <c:pt idx="3">
                  <c:v>HISPANIC</c:v>
                </c:pt>
                <c:pt idx="4">
                  <c:v>NATIVE AMERICAN</c:v>
                </c:pt>
                <c:pt idx="5">
                  <c:v>OTHER</c:v>
                </c:pt>
                <c:pt idx="6">
                  <c:v>POLYNESIAN</c:v>
                </c:pt>
                <c:pt idx="7">
                  <c:v>UNKNOWN</c:v>
                </c:pt>
                <c:pt idx="8">
                  <c:v>WHITE</c:v>
                </c:pt>
              </c:strCache>
            </c:strRef>
          </c:cat>
          <c:val>
            <c:numRef>
              <c:f>Sheet1!$B$2:$B$10</c:f>
              <c:numCache>
                <c:formatCode>_("$"* #,##0.00_);_("$"* \(#,##0.00\);_("$"* "-"??_);_(@_)</c:formatCode>
                <c:ptCount val="9"/>
                <c:pt idx="0">
                  <c:v>3505177</c:v>
                </c:pt>
                <c:pt idx="1">
                  <c:v>1331852.3999999999</c:v>
                </c:pt>
                <c:pt idx="2">
                  <c:v>282831.95999999996</c:v>
                </c:pt>
                <c:pt idx="3">
                  <c:v>5790851.8100000024</c:v>
                </c:pt>
                <c:pt idx="4">
                  <c:v>184427.96</c:v>
                </c:pt>
                <c:pt idx="5">
                  <c:v>1843536.4599999997</c:v>
                </c:pt>
                <c:pt idx="6">
                  <c:v>67644</c:v>
                </c:pt>
                <c:pt idx="7">
                  <c:v>19854</c:v>
                </c:pt>
                <c:pt idx="8">
                  <c:v>20706922.080000002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D6-45B9-8AA8-4A63DDB8052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2019-2020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AE48BEE6-A777-40C2-9A6E-C822A7F1F610}" type="VALUE">
                      <a:rPr lang="en-US" sz="1400" b="1">
                        <a:solidFill>
                          <a:schemeClr val="tx1"/>
                        </a:solidFill>
                        <a:effectLst/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ACD6-45B9-8AA8-4A63DDB8052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39353DC6-2126-41AE-BB28-A4CC7B3D0D7B}" type="VALUE">
                      <a:rPr lang="en-US" sz="1400" b="1">
                        <a:solidFill>
                          <a:schemeClr val="tx1"/>
                        </a:solidFill>
                        <a:effectLst/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CD6-45B9-8AA8-4A63DDB8052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8A8DDFCA-5661-4BAF-8C3E-41E6F1C175BE}" type="VALUE">
                      <a:rPr lang="en-US" sz="1400" b="1">
                        <a:solidFill>
                          <a:schemeClr val="tx1"/>
                        </a:solidFill>
                        <a:effectLst/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CD6-45B9-8AA8-4A63DDB8052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BA46A5DB-E5A7-4F66-A543-9CDBF4F14788}" type="VALUE">
                      <a:rPr lang="en-US" sz="1400" b="1">
                        <a:solidFill>
                          <a:schemeClr val="tx1"/>
                        </a:solidFill>
                        <a:effectLst/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ACD6-45B9-8AA8-4A63DDB8052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B519A82A-067D-4127-B1C6-2A7EAEC45FAD}" type="VALUE">
                      <a:rPr lang="en-US" sz="1400" b="1">
                        <a:solidFill>
                          <a:schemeClr val="tx1"/>
                        </a:solidFill>
                        <a:effectLst/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ACD6-45B9-8AA8-4A63DDB8052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97E11777-4A10-4737-8C58-2EFB8AFCA623}" type="VALUE">
                      <a:rPr lang="en-US" sz="1400" b="1">
                        <a:solidFill>
                          <a:schemeClr val="tx1"/>
                        </a:solidFill>
                        <a:effectLst/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ACD6-45B9-8AA8-4A63DDB8052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DE520E39-31BD-447C-BB0E-40E84C9228DB}" type="VALUE">
                      <a:rPr lang="en-US" sz="1400" b="1">
                        <a:solidFill>
                          <a:schemeClr val="tx1"/>
                        </a:solidFill>
                        <a:effectLst/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ACD6-45B9-8AA8-4A63DDB8052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366C0DC8-4D8C-405B-9CBE-079C79590D89}" type="VALUE">
                      <a:rPr lang="en-US" sz="1400" b="1">
                        <a:solidFill>
                          <a:schemeClr val="tx1"/>
                        </a:solidFill>
                        <a:effectLst/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ACD6-45B9-8AA8-4A63DDB8052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DA4534FC-6D58-4AAB-80A3-67F313896D63}" type="VALUE">
                      <a:rPr lang="en-US" sz="1400" b="1">
                        <a:solidFill>
                          <a:schemeClr val="tx1"/>
                        </a:solidFill>
                        <a:effectLst/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ACD6-45B9-8AA8-4A63DDB8052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50800" dist="50800" dir="5400000" algn="ctr" rotWithShape="0">
                        <a:schemeClr val="tx1"/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AFRICAN-AMERICAN</c:v>
                </c:pt>
                <c:pt idx="1">
                  <c:v>ASIAN</c:v>
                </c:pt>
                <c:pt idx="2">
                  <c:v>ASIAN INDIAN</c:v>
                </c:pt>
                <c:pt idx="3">
                  <c:v>HISPANIC</c:v>
                </c:pt>
                <c:pt idx="4">
                  <c:v>NATIVE AMERICAN</c:v>
                </c:pt>
                <c:pt idx="5">
                  <c:v>OTHER</c:v>
                </c:pt>
                <c:pt idx="6">
                  <c:v>POLYNESIAN</c:v>
                </c:pt>
                <c:pt idx="7">
                  <c:v>UNKNOWN</c:v>
                </c:pt>
                <c:pt idx="8">
                  <c:v>WHITE</c:v>
                </c:pt>
              </c:strCache>
            </c:strRef>
          </c:cat>
          <c:val>
            <c:numRef>
              <c:f>Sheet1!$C$2:$C$10</c:f>
              <c:numCache>
                <c:formatCode>_("$"* #,##0.00_);_("$"* \(#,##0.00\);_("$"* "-"??_);_(@_)</c:formatCode>
                <c:ptCount val="9"/>
                <c:pt idx="0">
                  <c:v>6051793.48999999</c:v>
                </c:pt>
                <c:pt idx="1">
                  <c:v>2756076.53</c:v>
                </c:pt>
                <c:pt idx="2">
                  <c:v>437855.57</c:v>
                </c:pt>
                <c:pt idx="3">
                  <c:v>9518219.389999982</c:v>
                </c:pt>
                <c:pt idx="4">
                  <c:v>446049.93</c:v>
                </c:pt>
                <c:pt idx="5">
                  <c:v>3386499.8100000028</c:v>
                </c:pt>
                <c:pt idx="6">
                  <c:v>127939.8</c:v>
                </c:pt>
                <c:pt idx="7">
                  <c:v>154856.16999999998</c:v>
                </c:pt>
                <c:pt idx="8">
                  <c:v>33979660.979999602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CD6-45B9-8AA8-4A63DDB805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9515984"/>
        <c:axId val="379519120"/>
        <c:axId val="0"/>
      </c:bar3DChart>
      <c:catAx>
        <c:axId val="37951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519120"/>
        <c:crosses val="autoZero"/>
        <c:auto val="1"/>
        <c:lblAlgn val="ctr"/>
        <c:lblOffset val="100"/>
        <c:noMultiLvlLbl val="0"/>
      </c:catAx>
      <c:valAx>
        <c:axId val="379519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51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901427105188709"/>
          <c:y val="0.90061785039855746"/>
          <c:w val="0.26055795246714619"/>
          <c:h val="8.29895554322723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2014-2015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AFRICAN-AMERICAN</c:v>
                </c:pt>
                <c:pt idx="1">
                  <c:v>ASIAN</c:v>
                </c:pt>
                <c:pt idx="2">
                  <c:v>ASIAN INDIAN</c:v>
                </c:pt>
                <c:pt idx="3">
                  <c:v>HISPANIC</c:v>
                </c:pt>
                <c:pt idx="4">
                  <c:v>NATIVE AMERICAN</c:v>
                </c:pt>
                <c:pt idx="5">
                  <c:v>OTHER</c:v>
                </c:pt>
                <c:pt idx="6">
                  <c:v>POLYNESIAN</c:v>
                </c:pt>
                <c:pt idx="7">
                  <c:v>UNKNOWN</c:v>
                </c:pt>
                <c:pt idx="8">
                  <c:v>WHITE</c:v>
                </c:pt>
              </c:strCache>
            </c:strRef>
          </c:cat>
          <c:val>
            <c:numRef>
              <c:f>Sheet1!$B$2:$B$10</c:f>
              <c:numCache>
                <c:formatCode>_("$"* #,##0.00_);_("$"* \(#,##0.00\);_("$"* "-"??_);_(@_)</c:formatCode>
                <c:ptCount val="9"/>
                <c:pt idx="0">
                  <c:v>3482.7</c:v>
                </c:pt>
                <c:pt idx="1">
                  <c:v>50048.800000000003</c:v>
                </c:pt>
                <c:pt idx="3">
                  <c:v>69486.36</c:v>
                </c:pt>
                <c:pt idx="5">
                  <c:v>19903.900000000001</c:v>
                </c:pt>
                <c:pt idx="8">
                  <c:v>233552.64000000001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EC-4BE1-9EAE-71BAC857D25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2019-2020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AFRICAN-AMERICAN</c:v>
                </c:pt>
                <c:pt idx="1">
                  <c:v>ASIAN</c:v>
                </c:pt>
                <c:pt idx="2">
                  <c:v>ASIAN INDIAN</c:v>
                </c:pt>
                <c:pt idx="3">
                  <c:v>HISPANIC</c:v>
                </c:pt>
                <c:pt idx="4">
                  <c:v>NATIVE AMERICAN</c:v>
                </c:pt>
                <c:pt idx="5">
                  <c:v>OTHER</c:v>
                </c:pt>
                <c:pt idx="6">
                  <c:v>POLYNESIAN</c:v>
                </c:pt>
                <c:pt idx="7">
                  <c:v>UNKNOWN</c:v>
                </c:pt>
                <c:pt idx="8">
                  <c:v>WHITE</c:v>
                </c:pt>
              </c:strCache>
            </c:strRef>
          </c:cat>
          <c:val>
            <c:numRef>
              <c:f>Sheet1!$C$2:$C$10</c:f>
              <c:numCache>
                <c:formatCode>_("$"* #,##0.00_);_("$"* \(#,##0.00\);_("$"* "-"??_);_(@_)</c:formatCode>
                <c:ptCount val="9"/>
                <c:pt idx="0">
                  <c:v>169341.93</c:v>
                </c:pt>
                <c:pt idx="1">
                  <c:v>137272.75999999998</c:v>
                </c:pt>
                <c:pt idx="2">
                  <c:v>21442.7</c:v>
                </c:pt>
                <c:pt idx="3">
                  <c:v>316506.77999999997</c:v>
                </c:pt>
                <c:pt idx="5" formatCode="&quot;$&quot;#,##0.00_);[Red]\(&quot;$&quot;#,##0.00\)">
                  <c:v>3386499.81</c:v>
                </c:pt>
                <c:pt idx="8">
                  <c:v>745977.2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DEC-4BE1-9EAE-71BAC857D2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80525552"/>
        <c:axId val="380526336"/>
        <c:axId val="0"/>
      </c:bar3DChart>
      <c:catAx>
        <c:axId val="380525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526336"/>
        <c:crosses val="autoZero"/>
        <c:auto val="1"/>
        <c:lblAlgn val="ctr"/>
        <c:lblOffset val="100"/>
        <c:noMultiLvlLbl val="0"/>
      </c:catAx>
      <c:valAx>
        <c:axId val="380526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525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190089010612804"/>
          <c:y val="3.3325251201817223E-2"/>
          <c:w val="0.87481408573928254"/>
          <c:h val="0.655947073340758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2014-2015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AFRICAN-AMERICAN</c:v>
                </c:pt>
                <c:pt idx="1">
                  <c:v>ASIAN</c:v>
                </c:pt>
                <c:pt idx="2">
                  <c:v>ASIAN INDIAN</c:v>
                </c:pt>
                <c:pt idx="3">
                  <c:v>HISPANIC</c:v>
                </c:pt>
                <c:pt idx="4">
                  <c:v>NATIVE AMERICAN</c:v>
                </c:pt>
                <c:pt idx="5">
                  <c:v>OTHER</c:v>
                </c:pt>
                <c:pt idx="6">
                  <c:v>POLYNESIAN</c:v>
                </c:pt>
                <c:pt idx="7">
                  <c:v>UNKNOWN</c:v>
                </c:pt>
                <c:pt idx="8">
                  <c:v>WHITE</c:v>
                </c:pt>
              </c:strCache>
            </c:strRef>
          </c:cat>
          <c:val>
            <c:numRef>
              <c:f>Sheet1!$B$2:$B$10</c:f>
              <c:numCache>
                <c:formatCode>_("$"* #,##0.00_);_("$"* \(#,##0.00\);_("$"* "-"??_);_(@_)</c:formatCode>
                <c:ptCount val="9"/>
                <c:pt idx="0">
                  <c:v>567818.32000000007</c:v>
                </c:pt>
                <c:pt idx="1">
                  <c:v>529852.96999999986</c:v>
                </c:pt>
                <c:pt idx="2">
                  <c:v>129950.48</c:v>
                </c:pt>
                <c:pt idx="3">
                  <c:v>2194881.3900000006</c:v>
                </c:pt>
                <c:pt idx="4">
                  <c:v>9423.5400000000009</c:v>
                </c:pt>
                <c:pt idx="5">
                  <c:v>519931.03</c:v>
                </c:pt>
                <c:pt idx="6">
                  <c:v>9886.5600000000013</c:v>
                </c:pt>
                <c:pt idx="7">
                  <c:v>1436.82</c:v>
                </c:pt>
                <c:pt idx="8">
                  <c:v>1425152.8400000017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72-453F-908A-AE9480BF50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2019-2020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AFRICAN-AMERICAN</c:v>
                </c:pt>
                <c:pt idx="1">
                  <c:v>ASIAN</c:v>
                </c:pt>
                <c:pt idx="2">
                  <c:v>ASIAN INDIAN</c:v>
                </c:pt>
                <c:pt idx="3">
                  <c:v>HISPANIC</c:v>
                </c:pt>
                <c:pt idx="4">
                  <c:v>NATIVE AMERICAN</c:v>
                </c:pt>
                <c:pt idx="5">
                  <c:v>OTHER</c:v>
                </c:pt>
                <c:pt idx="6">
                  <c:v>POLYNESIAN</c:v>
                </c:pt>
                <c:pt idx="7">
                  <c:v>UNKNOWN</c:v>
                </c:pt>
                <c:pt idx="8">
                  <c:v>WHITE</c:v>
                </c:pt>
              </c:strCache>
            </c:strRef>
          </c:cat>
          <c:val>
            <c:numRef>
              <c:f>Sheet1!$C$2:$C$10</c:f>
              <c:numCache>
                <c:formatCode>_("$"* #,##0.00_);_("$"* \(#,##0.00\);_("$"* "-"??_);_(@_)</c:formatCode>
                <c:ptCount val="9"/>
                <c:pt idx="0">
                  <c:v>1969110.8199999984</c:v>
                </c:pt>
                <c:pt idx="1">
                  <c:v>1637453.9799999997</c:v>
                </c:pt>
                <c:pt idx="2">
                  <c:v>590118.54999999993</c:v>
                </c:pt>
                <c:pt idx="3">
                  <c:v>8395666.7699999958</c:v>
                </c:pt>
                <c:pt idx="4">
                  <c:v>51962.160000000011</c:v>
                </c:pt>
                <c:pt idx="5">
                  <c:v>1890424.030000001</c:v>
                </c:pt>
                <c:pt idx="6">
                  <c:v>39601.74</c:v>
                </c:pt>
                <c:pt idx="7">
                  <c:v>62396.130000000005</c:v>
                </c:pt>
                <c:pt idx="8">
                  <c:v>4169532.3199999956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F72-453F-908A-AE9480BF50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80523200"/>
        <c:axId val="380523592"/>
        <c:axId val="0"/>
      </c:bar3DChart>
      <c:catAx>
        <c:axId val="38052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523592"/>
        <c:crosses val="autoZero"/>
        <c:auto val="1"/>
        <c:lblAlgn val="ctr"/>
        <c:lblOffset val="100"/>
        <c:noMultiLvlLbl val="0"/>
      </c:catAx>
      <c:valAx>
        <c:axId val="380523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523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Diagnosis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0AA-41F2-A3C5-9C69CAEBF335}"/>
              </c:ext>
            </c:extLst>
          </c:dPt>
          <c:dPt>
            <c:idx val="1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0AA-41F2-A3C5-9C69CAEBF335}"/>
              </c:ext>
            </c:extLst>
          </c:dPt>
          <c:dPt>
            <c:idx val="2"/>
            <c:bubble3D val="0"/>
            <c:spPr>
              <a:solidFill>
                <a:schemeClr val="accent3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10AA-41F2-A3C5-9C69CAEBF335}"/>
              </c:ext>
            </c:extLst>
          </c:dPt>
          <c:dPt>
            <c:idx val="3"/>
            <c:bubble3D val="0"/>
            <c:spPr>
              <a:solidFill>
                <a:schemeClr val="accent4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0AA-41F2-A3C5-9C69CAEBF335}"/>
              </c:ext>
            </c:extLst>
          </c:dPt>
          <c:dPt>
            <c:idx val="4"/>
            <c:bubble3D val="0"/>
            <c:spPr>
              <a:solidFill>
                <a:schemeClr val="accent5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10AA-41F2-A3C5-9C69CAEBF335}"/>
              </c:ext>
            </c:extLst>
          </c:dPt>
          <c:dPt>
            <c:idx val="5"/>
            <c:bubble3D val="0"/>
            <c:spPr>
              <a:solidFill>
                <a:schemeClr val="accent6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6F9-4A5C-8639-68C35EC905F0}"/>
              </c:ext>
            </c:extLst>
          </c:dPt>
          <c:dLbls>
            <c:dLbl>
              <c:idx val="0"/>
              <c:layout>
                <c:manualLayout>
                  <c:x val="-0.12365836160111235"/>
                  <c:y val="9.416781486151655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dirty="0">
                        <a:solidFill>
                          <a:schemeClr val="bg1"/>
                        </a:solidFill>
                        <a:latin typeface="+mn-lt"/>
                        <a:cs typeface="Aharoni" panose="02010803020104030203" pitchFamily="2" charset="-79"/>
                      </a:rPr>
                      <a:t>Autism, (30%)</a:t>
                    </a:r>
                  </a:p>
                  <a:p>
                    <a:pPr>
                      <a:defRPr/>
                    </a:pPr>
                    <a:fld id="{327331C0-3501-4A81-AFCC-624C19854270}" type="VALUE">
                      <a:rPr lang="en-US" sz="1600" smtClean="0">
                        <a:solidFill>
                          <a:schemeClr val="bg1"/>
                        </a:solidFill>
                        <a:latin typeface="+mn-lt"/>
                        <a:cs typeface="Aharoni" panose="02010803020104030203" pitchFamily="2" charset="-79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0AA-41F2-A3C5-9C69CAEBF335}"/>
                </c:ext>
                <c:ext xmlns:c15="http://schemas.microsoft.com/office/drawing/2012/chart" uri="{CE6537A1-D6FC-4f65-9D91-7224C49458BB}">
                  <c15:layout>
                    <c:manualLayout>
                      <c:w val="0.12227652249990488"/>
                      <c:h val="0.1126887867593829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3.7903321343662234E-2"/>
                  <c:y val="-0.2374441371846528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dirty="0">
                        <a:solidFill>
                          <a:schemeClr val="bg1"/>
                        </a:solidFill>
                        <a:latin typeface="+mn-lt"/>
                        <a:cs typeface="Aharoni" panose="02010803020104030203" pitchFamily="2" charset="-79"/>
                      </a:rPr>
                      <a:t>Intellectual Disability, (35%)</a:t>
                    </a:r>
                  </a:p>
                  <a:p>
                    <a:pPr>
                      <a:defRPr/>
                    </a:pPr>
                    <a:fld id="{B143A163-8F96-4694-9F9A-E5AC34383042}" type="VALUE">
                      <a:rPr lang="en-US" sz="1400" smtClean="0">
                        <a:solidFill>
                          <a:schemeClr val="bg1"/>
                        </a:solidFill>
                        <a:latin typeface="+mn-lt"/>
                        <a:cs typeface="Aharoni" panose="02010803020104030203" pitchFamily="2" charset="-79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0AA-41F2-A3C5-9C69CAEBF335}"/>
                </c:ext>
                <c:ext xmlns:c15="http://schemas.microsoft.com/office/drawing/2012/chart" uri="{CE6537A1-D6FC-4f65-9D91-7224C49458BB}">
                  <c15:layout>
                    <c:manualLayout>
                      <c:w val="0.23338763361101603"/>
                      <c:h val="0.11852607175080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2.8263770017878199E-2"/>
                  <c:y val="0.1580240376638173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dirty="0">
                        <a:solidFill>
                          <a:srgbClr val="002060"/>
                        </a:solidFill>
                        <a:latin typeface="+mn-lt"/>
                        <a:cs typeface="Aharoni" panose="02010803020104030203" pitchFamily="2" charset="-79"/>
                      </a:rPr>
                      <a:t>Cerebral</a:t>
                    </a:r>
                    <a:r>
                      <a:rPr lang="en-US" sz="1400" b="1" baseline="0" dirty="0">
                        <a:solidFill>
                          <a:srgbClr val="002060"/>
                        </a:solidFill>
                        <a:latin typeface="+mn-lt"/>
                        <a:cs typeface="Aharoni" panose="02010803020104030203" pitchFamily="2" charset="-79"/>
                      </a:rPr>
                      <a:t> Palsy, (</a:t>
                    </a:r>
                    <a:r>
                      <a:rPr lang="en-US" sz="1400" b="1" dirty="0">
                        <a:solidFill>
                          <a:srgbClr val="002060"/>
                        </a:solidFill>
                        <a:latin typeface="+mn-lt"/>
                        <a:cs typeface="Aharoni" panose="02010803020104030203" pitchFamily="2" charset="-79"/>
                      </a:rPr>
                      <a:t>1.9%)</a:t>
                    </a:r>
                  </a:p>
                  <a:p>
                    <a:pPr>
                      <a:defRPr/>
                    </a:pPr>
                    <a:fld id="{54D75D43-EC3C-419F-931C-B32A12C9696B}" type="VALUE">
                      <a:rPr lang="en-US" sz="1400" b="1" smtClean="0">
                        <a:solidFill>
                          <a:srgbClr val="002060"/>
                        </a:solidFill>
                        <a:latin typeface="+mn-lt"/>
                        <a:cs typeface="Aharoni" panose="02010803020104030203" pitchFamily="2" charset="-79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0AA-41F2-A3C5-9C69CAEBF335}"/>
                </c:ext>
                <c:ext xmlns:c15="http://schemas.microsoft.com/office/drawing/2012/chart" uri="{CE6537A1-D6FC-4f65-9D91-7224C49458BB}">
                  <c15:layout>
                    <c:manualLayout>
                      <c:w val="0.16931768039864581"/>
                      <c:h val="0.1623057091864617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11557966259652329"/>
                  <c:y val="8.871753929481002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dirty="0">
                        <a:solidFill>
                          <a:srgbClr val="002060"/>
                        </a:solidFill>
                        <a:latin typeface="+mn-lt"/>
                        <a:cs typeface="Aharoni" panose="02010803020104030203" pitchFamily="2" charset="-79"/>
                      </a:rPr>
                      <a:t>Epilepsy</a:t>
                    </a:r>
                    <a:r>
                      <a:rPr lang="en-US" sz="1400" b="1" baseline="0" dirty="0">
                        <a:solidFill>
                          <a:srgbClr val="002060"/>
                        </a:solidFill>
                        <a:latin typeface="+mn-lt"/>
                        <a:cs typeface="Aharoni" panose="02010803020104030203" pitchFamily="2" charset="-79"/>
                      </a:rPr>
                      <a:t>, (.9%)</a:t>
                    </a:r>
                  </a:p>
                  <a:p>
                    <a:pPr>
                      <a:defRPr/>
                    </a:pPr>
                    <a:fld id="{03EF92D8-F91D-4DEA-BDD1-B73D822CAEDD}" type="VALUE">
                      <a:rPr lang="en-US" sz="1400" b="1" smtClean="0">
                        <a:solidFill>
                          <a:srgbClr val="002060"/>
                        </a:solidFill>
                        <a:latin typeface="+mn-lt"/>
                        <a:cs typeface="Aharoni" panose="02010803020104030203" pitchFamily="2" charset="-79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0AA-41F2-A3C5-9C69CAEBF335}"/>
                </c:ext>
                <c:ext xmlns:c15="http://schemas.microsoft.com/office/drawing/2012/chart" uri="{CE6537A1-D6FC-4f65-9D91-7224C49458BB}">
                  <c15:layout>
                    <c:manualLayout>
                      <c:w val="0.16931768039864581"/>
                      <c:h val="0.1389565692207776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5.4273935866712336E-2"/>
                  <c:y val="-6.054229756456530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dirty="0">
                        <a:solidFill>
                          <a:srgbClr val="002060"/>
                        </a:solidFill>
                        <a:latin typeface="+mn-lt"/>
                        <a:cs typeface="Aharoni" panose="02010803020104030203" pitchFamily="2" charset="-79"/>
                      </a:rPr>
                      <a:t>5</a:t>
                    </a:r>
                    <a:r>
                      <a:rPr lang="en-US" sz="1400" b="1" baseline="30000" dirty="0">
                        <a:solidFill>
                          <a:srgbClr val="002060"/>
                        </a:solidFill>
                        <a:latin typeface="+mn-lt"/>
                        <a:cs typeface="Aharoni" panose="02010803020104030203" pitchFamily="2" charset="-79"/>
                      </a:rPr>
                      <a:t>th</a:t>
                    </a:r>
                    <a:r>
                      <a:rPr lang="en-US" sz="1400" b="1" baseline="0" dirty="0">
                        <a:solidFill>
                          <a:srgbClr val="002060"/>
                        </a:solidFill>
                        <a:latin typeface="+mn-lt"/>
                        <a:cs typeface="Aharoni" panose="02010803020104030203" pitchFamily="2" charset="-79"/>
                      </a:rPr>
                      <a:t> Category, (3.4%)</a:t>
                    </a:r>
                  </a:p>
                  <a:p>
                    <a:pPr>
                      <a:defRPr/>
                    </a:pPr>
                    <a:fld id="{B98B3AB0-E5A5-4D1B-8414-C2A9D2559966}" type="VALUE">
                      <a:rPr lang="en-US" sz="1400" smtClean="0">
                        <a:solidFill>
                          <a:srgbClr val="002060"/>
                        </a:solidFill>
                        <a:latin typeface="+mn-lt"/>
                        <a:cs typeface="Aharoni" panose="02010803020104030203" pitchFamily="2" charset="-79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0AA-41F2-A3C5-9C69CAEBF335}"/>
                </c:ext>
                <c:ext xmlns:c15="http://schemas.microsoft.com/office/drawing/2012/chart" uri="{CE6537A1-D6FC-4f65-9D91-7224C49458BB}">
                  <c15:layout>
                    <c:manualLayout>
                      <c:w val="0.15240946783825934"/>
                      <c:h val="0.1272819992379355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0.12664296969838068"/>
                  <c:y val="0.1640539890538524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dirty="0">
                        <a:solidFill>
                          <a:schemeClr val="bg1"/>
                        </a:solidFill>
                        <a:latin typeface="+mn-lt"/>
                        <a:cs typeface="Aharoni" panose="02010803020104030203" pitchFamily="2" charset="-79"/>
                      </a:rPr>
                      <a:t>Other, (27%)</a:t>
                    </a:r>
                  </a:p>
                  <a:p>
                    <a:pPr>
                      <a:defRPr/>
                    </a:pPr>
                    <a:fld id="{7A904B13-DD1D-4C23-BBC6-C20C3D34F049}" type="VALUE">
                      <a:rPr lang="en-US" sz="1400" b="1" smtClean="0">
                        <a:solidFill>
                          <a:schemeClr val="bg1"/>
                        </a:solidFill>
                        <a:latin typeface="+mn-lt"/>
                        <a:cs typeface="Aharoni" panose="02010803020104030203" pitchFamily="2" charset="-79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46F9-4A5C-8639-68C35EC905F0}"/>
                </c:ext>
                <c:ext xmlns:c15="http://schemas.microsoft.com/office/drawing/2012/chart" uri="{CE6537A1-D6FC-4f65-9D91-7224C49458BB}">
                  <c15:layout>
                    <c:manualLayout>
                      <c:w val="0.16696251283806912"/>
                      <c:h val="0.1418752117164881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Autism</c:v>
                </c:pt>
                <c:pt idx="1">
                  <c:v>Intellectual Disability</c:v>
                </c:pt>
                <c:pt idx="2">
                  <c:v>Cerebral Palsy</c:v>
                </c:pt>
                <c:pt idx="3">
                  <c:v>Epilepsy</c:v>
                </c:pt>
                <c:pt idx="4">
                  <c:v>Category 5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5624</c:v>
                </c:pt>
                <c:pt idx="1">
                  <c:v>6380</c:v>
                </c:pt>
                <c:pt idx="2" formatCode="General">
                  <c:v>354</c:v>
                </c:pt>
                <c:pt idx="3" formatCode="General">
                  <c:v>178</c:v>
                </c:pt>
                <c:pt idx="4" formatCode="General">
                  <c:v>622</c:v>
                </c:pt>
                <c:pt idx="5">
                  <c:v>4984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AA-41F2-A3C5-9C69CAEBF3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18B-4739-923F-A4B158696E6F}"/>
              </c:ext>
            </c:extLst>
          </c:dPt>
          <c:dPt>
            <c:idx val="1"/>
            <c:bubble3D val="0"/>
            <c:spPr>
              <a:solidFill>
                <a:schemeClr val="accent2">
                  <a:shade val="76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18B-4739-923F-A4B158696E6F}"/>
              </c:ext>
            </c:extLst>
          </c:dPt>
          <c:dPt>
            <c:idx val="2"/>
            <c:bubble3D val="0"/>
            <c:spPr>
              <a:solidFill>
                <a:schemeClr val="accent3">
                  <a:shade val="76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18B-4739-923F-A4B158696E6F}"/>
              </c:ext>
            </c:extLst>
          </c:dPt>
          <c:dPt>
            <c:idx val="3"/>
            <c:bubble3D val="0"/>
            <c:spPr>
              <a:solidFill>
                <a:schemeClr val="accent4">
                  <a:shade val="76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18B-4739-923F-A4B158696E6F}"/>
              </c:ext>
            </c:extLst>
          </c:dPt>
          <c:dPt>
            <c:idx val="4"/>
            <c:bubble3D val="0"/>
            <c:spPr>
              <a:solidFill>
                <a:schemeClr val="accent5">
                  <a:shade val="76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18B-4739-923F-A4B158696E6F}"/>
              </c:ext>
            </c:extLst>
          </c:dPt>
          <c:dPt>
            <c:idx val="5"/>
            <c:bubble3D val="0"/>
            <c:spPr>
              <a:solidFill>
                <a:schemeClr val="accent6">
                  <a:shade val="76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18B-4739-923F-A4B158696E6F}"/>
              </c:ext>
            </c:extLst>
          </c:dPt>
          <c:dPt>
            <c:idx val="6"/>
            <c:bubble3D val="0"/>
            <c:spPr>
              <a:solidFill>
                <a:schemeClr val="accent1">
                  <a:tint val="77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618B-4739-923F-A4B158696E6F}"/>
              </c:ext>
            </c:extLst>
          </c:dPt>
          <c:dLbls>
            <c:dLbl>
              <c:idx val="0"/>
              <c:layout>
                <c:manualLayout>
                  <c:x val="-5.4904712997831798E-2"/>
                  <c:y val="3.283504082283546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American Indian/Alaska Native, 49</a:t>
                    </a:r>
                  </a:p>
                  <a:p>
                    <a:r>
                      <a:rPr lang="en-US" dirty="0"/>
                      <a:t>(.27%)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18B-4739-923F-A4B158696E6F}"/>
                </c:ext>
                <c:ext xmlns:c15="http://schemas.microsoft.com/office/drawing/2012/chart" uri="{CE6537A1-D6FC-4f65-9D91-7224C49458BB}">
                  <c15:layout>
                    <c:manualLayout>
                      <c:w val="0.23042270531400966"/>
                      <c:h val="9.1423606181648145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9.1819418465491576E-2"/>
                  <c:y val="0.13629791497521118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Asian, 1,523</a:t>
                    </a:r>
                  </a:p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(8.3%)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18B-4739-923F-A4B158696E6F}"/>
                </c:ext>
                <c:ext xmlns:c15="http://schemas.microsoft.com/office/drawing/2012/chart" uri="{CE6537A1-D6FC-4f65-9D91-7224C49458BB}">
                  <c15:layout>
                    <c:manualLayout>
                      <c:w val="0.18452898550724639"/>
                      <c:h val="8.1434684446422989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4.6438339229335449E-2"/>
                  <c:y val="5.8614324192421234E-2"/>
                </c:manualLayout>
              </c:layout>
              <c:tx>
                <c:rich>
                  <a:bodyPr/>
                  <a:lstStyle/>
                  <a:p>
                    <a:fld id="{1DCD2346-A201-479F-9AD7-528533B14B71}" type="CATEGORYNAME">
                      <a:rPr lang="en-US" smtClean="0"/>
                      <a:pPr/>
                      <a:t>[CATEGORY NAME]</a:t>
                    </a:fld>
                    <a:r>
                      <a:rPr lang="en-US" dirty="0"/>
                      <a:t>, 1,425</a:t>
                    </a:r>
                  </a:p>
                  <a:p>
                    <a:r>
                      <a:rPr lang="en-US" baseline="0" dirty="0"/>
                      <a:t> (7.8%)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18B-4739-923F-A4B158696E6F}"/>
                </c:ext>
                <c:ext xmlns:c15="http://schemas.microsoft.com/office/drawing/2012/chart" uri="{CE6537A1-D6FC-4f65-9D91-7224C49458BB}">
                  <c15:layout>
                    <c:manualLayout>
                      <c:w val="0.22526570048309177"/>
                      <c:h val="8.2957995011044824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1477837934885449"/>
                  <c:y val="-0.2253870913875406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Hispanic, 6,788</a:t>
                    </a:r>
                  </a:p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(37%)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18B-4739-923F-A4B158696E6F}"/>
                </c:ext>
                <c:ext xmlns:c15="http://schemas.microsoft.com/office/drawing/2012/chart" uri="{CE6537A1-D6FC-4f65-9D91-7224C49458BB}">
                  <c15:layout>
                    <c:manualLayout>
                      <c:w val="0.17011478184792117"/>
                      <c:h val="9.6418067049260717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4.222949712807636E-2"/>
                  <c:y val="-3.584456975066752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Native Hawaiian/Other Pacific Islander, 43</a:t>
                    </a:r>
                  </a:p>
                  <a:p>
                    <a:fld id="{0E9E3239-E1BF-4625-8C3E-652E38410DDD}" type="PERCENTAGE">
                      <a:rPr lang="en-US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18B-4739-923F-A4B158696E6F}"/>
                </c:ext>
                <c:ext xmlns:c15="http://schemas.microsoft.com/office/drawing/2012/chart" uri="{CE6537A1-D6FC-4f65-9D91-7224C49458BB}">
                  <c15:layout>
                    <c:manualLayout>
                      <c:w val="0.29322463768115942"/>
                      <c:h val="9.8256187711759452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6.00249153638404E-2"/>
                  <c:y val="-0.1470258507677275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Other Ethnicity/Multi-Cultural, 2,493</a:t>
                    </a:r>
                  </a:p>
                  <a:p>
                    <a:r>
                      <a:rPr lang="en-US" dirty="0"/>
                      <a:t>(14%)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618B-4739-923F-A4B158696E6F}"/>
                </c:ext>
                <c:ext xmlns:c15="http://schemas.microsoft.com/office/drawing/2012/chart" uri="{CE6537A1-D6FC-4f65-9D91-7224C49458BB}">
                  <c15:layout>
                    <c:manualLayout>
                      <c:w val="0.25344811518125454"/>
                      <c:h val="0.10463467201480693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0.1472939300574744"/>
                  <c:y val="0.12390206544709127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White,</a:t>
                    </a:r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 5,821</a:t>
                    </a:r>
                  </a:p>
                  <a:p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(32%)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618B-4739-923F-A4B158696E6F}"/>
                </c:ext>
                <c:ext xmlns:c15="http://schemas.microsoft.com/office/drawing/2012/chart" uri="{CE6537A1-D6FC-4f65-9D91-7224C49458BB}">
                  <c15:layout>
                    <c:manualLayout>
                      <c:w val="0.14354473353874245"/>
                      <c:h val="8.892637574784186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American Indian or Alaska Native</c:v>
                </c:pt>
                <c:pt idx="1">
                  <c:v>Asian</c:v>
                </c:pt>
                <c:pt idx="2">
                  <c:v>Black/African American</c:v>
                </c:pt>
                <c:pt idx="3">
                  <c:v>Hispanic</c:v>
                </c:pt>
                <c:pt idx="4">
                  <c:v>Native Hawaiian or Other Pacific Islander</c:v>
                </c:pt>
                <c:pt idx="5">
                  <c:v>Other ethnicity or Race/Multi-Cultural</c:v>
                </c:pt>
                <c:pt idx="6">
                  <c:v>White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 formatCode="General">
                  <c:v>49</c:v>
                </c:pt>
                <c:pt idx="1">
                  <c:v>1523</c:v>
                </c:pt>
                <c:pt idx="2">
                  <c:v>1425</c:v>
                </c:pt>
                <c:pt idx="3">
                  <c:v>6788</c:v>
                </c:pt>
                <c:pt idx="4" formatCode="General">
                  <c:v>43</c:v>
                </c:pt>
                <c:pt idx="5">
                  <c:v>2493</c:v>
                </c:pt>
                <c:pt idx="6">
                  <c:v>5821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99-422F-A61F-DCF8D9065C0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4713401851227145"/>
          <c:y val="0"/>
          <c:w val="0.71929328430731765"/>
          <c:h val="0.136025129631666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bg1">
          <a:alpha val="95000"/>
        </a:schemeClr>
      </a:solidFill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AC6-4E95-A2A6-0E703928D69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AC6-4E95-A2A6-0E703928D69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AC6-4E95-A2A6-0E703928D69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AC6-4E95-A2A6-0E703928D691}"/>
              </c:ext>
            </c:extLst>
          </c:dPt>
          <c:dLbls>
            <c:dLbl>
              <c:idx val="0"/>
              <c:layout>
                <c:manualLayout>
                  <c:x val="-0.11527255241919826"/>
                  <c:y val="0.2197188957546045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Spanish, 2,805</a:t>
                    </a:r>
                  </a:p>
                  <a:p>
                    <a:pPr>
                      <a:defRPr>
                        <a:solidFill>
                          <a:srgbClr val="002060"/>
                        </a:solidFill>
                      </a:defRPr>
                    </a:pPr>
                    <a:fld id="{0DB4B09D-D822-48D0-9168-2A3D4BDB9CCD}" type="PERCENTAG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rgbClr val="002060"/>
                          </a:solidFill>
                        </a:defRPr>
                      </a:pPr>
                      <a:t>[PERCENTAGE]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AC6-4E95-A2A6-0E703928D691}"/>
                </c:ext>
                <c:ext xmlns:c15="http://schemas.microsoft.com/office/drawing/2012/chart" uri="{CE6537A1-D6FC-4f65-9D91-7224C49458BB}">
                  <c15:layout>
                    <c:manualLayout>
                      <c:w val="0.21480078534569602"/>
                      <c:h val="9.8294889298111934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154620511840322"/>
                  <c:y val="-0.1772353391083092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English, 14, 824</a:t>
                    </a:r>
                  </a:p>
                  <a:p>
                    <a:pPr>
                      <a:defRPr/>
                    </a:pPr>
                    <a:r>
                      <a:rPr lang="en-US" b="1" dirty="0">
                        <a:ln>
                          <a:noFill/>
                        </a:ln>
                        <a:solidFill>
                          <a:schemeClr val="bg1"/>
                        </a:solidFill>
                      </a:rPr>
                      <a:t>81%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AC6-4E95-A2A6-0E703928D691}"/>
                </c:ext>
                <c:ext xmlns:c15="http://schemas.microsoft.com/office/drawing/2012/chart" uri="{CE6537A1-D6FC-4f65-9D91-7224C49458BB}">
                  <c15:layout>
                    <c:manualLayout>
                      <c:w val="0.18098433953371143"/>
                      <c:h val="0.11961835699451878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21926094774489133"/>
                  <c:y val="0.1305812310625404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it-IT" dirty="0">
                        <a:solidFill>
                          <a:srgbClr val="002060"/>
                        </a:solidFill>
                      </a:rPr>
                      <a:t>Vietnamese</a:t>
                    </a:r>
                    <a:r>
                      <a:rPr lang="it-IT" baseline="0" dirty="0">
                        <a:solidFill>
                          <a:srgbClr val="002060"/>
                        </a:solidFill>
                      </a:rPr>
                      <a:t> (52), Cambodian (56)</a:t>
                    </a:r>
                  </a:p>
                  <a:p>
                    <a:pPr>
                      <a:defRPr>
                        <a:solidFill>
                          <a:srgbClr val="002060"/>
                        </a:solidFill>
                      </a:defRPr>
                    </a:pPr>
                    <a:r>
                      <a:rPr lang="it-IT" baseline="0" dirty="0">
                        <a:solidFill>
                          <a:srgbClr val="002060"/>
                        </a:solidFill>
                      </a:rPr>
                      <a:t>Ttagalog (53), 161</a:t>
                    </a:r>
                  </a:p>
                  <a:p>
                    <a:pPr>
                      <a:defRPr>
                        <a:solidFill>
                          <a:srgbClr val="002060"/>
                        </a:solidFill>
                      </a:defRPr>
                    </a:pPr>
                    <a:r>
                      <a:rPr lang="it-IT" baseline="0" dirty="0">
                        <a:solidFill>
                          <a:srgbClr val="002060"/>
                        </a:solidFill>
                      </a:rPr>
                      <a:t> .88%</a:t>
                    </a:r>
                    <a:endParaRPr lang="it-IT" dirty="0">
                      <a:solidFill>
                        <a:srgbClr val="00206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AC6-4E95-A2A6-0E703928D691}"/>
                </c:ext>
                <c:ext xmlns:c15="http://schemas.microsoft.com/office/drawing/2012/chart" uri="{CE6537A1-D6FC-4f65-9D91-7224C49458BB}">
                  <c15:layout>
                    <c:manualLayout>
                      <c:w val="0.3282235227559131"/>
                      <c:h val="0.15609041466653048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6159030219133828"/>
                  <c:y val="5.802927007796275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rgbClr val="002060"/>
                        </a:solidFill>
                      </a:rPr>
                      <a:t>All Other Languages, 352</a:t>
                    </a:r>
                  </a:p>
                  <a:p>
                    <a:pPr>
                      <a:defRPr>
                        <a:solidFill>
                          <a:srgbClr val="002060"/>
                        </a:solidFill>
                      </a:defRPr>
                    </a:pPr>
                    <a:r>
                      <a:rPr lang="en-US" dirty="0">
                        <a:solidFill>
                          <a:srgbClr val="002060"/>
                        </a:solidFill>
                      </a:rPr>
                      <a:t> </a:t>
                    </a:r>
                    <a:fld id="{63BC81B7-D474-477C-8A97-24396787A959}" type="PERCENTAGE">
                      <a:rPr lang="en-US" smtClean="0">
                        <a:solidFill>
                          <a:srgbClr val="002060"/>
                        </a:solidFill>
                      </a:rPr>
                      <a:pPr>
                        <a:defRPr>
                          <a:solidFill>
                            <a:srgbClr val="002060"/>
                          </a:solidFill>
                        </a:defRPr>
                      </a:pPr>
                      <a:t>[PERCENTAGE]</a:t>
                    </a:fld>
                    <a:endParaRPr lang="en-US" dirty="0">
                      <a:solidFill>
                        <a:srgbClr val="00206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AC6-4E95-A2A6-0E703928D691}"/>
                </c:ext>
                <c:ext xmlns:c15="http://schemas.microsoft.com/office/drawing/2012/chart" uri="{CE6537A1-D6FC-4f65-9D91-7224C49458BB}">
                  <c15:layout>
                    <c:manualLayout>
                      <c:w val="0.24754617541823809"/>
                      <c:h val="9.0824694447281515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Spanish</c:v>
                </c:pt>
                <c:pt idx="1">
                  <c:v>English</c:v>
                </c:pt>
                <c:pt idx="2">
                  <c:v>Vietnamese (52), Cabodian (56), Tagalog (53)</c:v>
                </c:pt>
                <c:pt idx="3">
                  <c:v>Other Languages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2805</c:v>
                </c:pt>
                <c:pt idx="1">
                  <c:v>14824</c:v>
                </c:pt>
                <c:pt idx="2" formatCode="General">
                  <c:v>161</c:v>
                </c:pt>
                <c:pt idx="3" formatCode="General">
                  <c:v>353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251-4B3D-825D-7F4A5868E83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3274306744265663"/>
          <c:y val="5.0160038169024318E-3"/>
          <c:w val="0.7091514511772985"/>
          <c:h val="5.8653355122050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By Residence all</a:t>
            </a:r>
            <a:r>
              <a:rPr lang="en-US" baseline="0" dirty="0">
                <a:solidFill>
                  <a:srgbClr val="002060"/>
                </a:solidFill>
                <a:latin typeface="Arial Black" panose="020B0A04020102020204" pitchFamily="34" charset="0"/>
              </a:rPr>
              <a:t> Ages</a:t>
            </a:r>
          </a:p>
        </c:rich>
      </c:tx>
      <c:layout>
        <c:manualLayout>
          <c:xMode val="edge"/>
          <c:yMode val="edge"/>
          <c:x val="0.10696251283806914"/>
          <c:y val="8.830339795994814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2744588991593461E-2"/>
          <c:y val="5.7584816440368447E-2"/>
          <c:w val="0.34890705237932212"/>
          <c:h val="0.8431813387054740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By Residence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F7E-47F7-AF1E-CB13481E029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5F7E-47F7-AF1E-CB13481E029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F7E-47F7-AF1E-CB13481E029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F7E-47F7-AF1E-CB13481E0292}"/>
              </c:ext>
            </c:extLst>
          </c:dPt>
          <c:dLbls>
            <c:dLbl>
              <c:idx val="0"/>
              <c:layout>
                <c:manualLayout>
                  <c:x val="-0.17493276655635442"/>
                  <c:y val="-0.18482144548838306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Home (Parent or Guardian), 15, 047 </a:t>
                    </a:r>
                    <a:fld id="{993DB35A-A56C-4A63-AC50-113E8EEDAA8D}" type="PERCENTAGE">
                      <a:rPr lang="en-US">
                        <a:solidFill>
                          <a:schemeClr val="bg1"/>
                        </a:solidFill>
                      </a:rPr>
                      <a:pPr/>
                      <a:t>[PERCENTAGE]</a:t>
                    </a:fld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F7E-47F7-AF1E-CB13481E0292}"/>
                </c:ext>
                <c:ext xmlns:c15="http://schemas.microsoft.com/office/drawing/2012/chart" uri="{CE6537A1-D6FC-4f65-9D91-7224C49458BB}">
                  <c15:layout>
                    <c:manualLayout>
                      <c:w val="0.22235507246376807"/>
                      <c:h val="7.112838705673824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7.5716078968389802E-4"/>
                  <c:y val="5.889741039855947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dirty="0">
                        <a:solidFill>
                          <a:srgbClr val="002060"/>
                        </a:solidFill>
                      </a:rPr>
                      <a:t>CCF, 1,215</a:t>
                    </a:r>
                  </a:p>
                  <a:p>
                    <a:pPr>
                      <a:defRPr/>
                    </a:pPr>
                    <a:fld id="{E365932E-7925-421A-A929-32FB0D6061BE}" type="PERCENTAGE">
                      <a:rPr lang="en-US" sz="1400" smtClean="0">
                        <a:solidFill>
                          <a:srgbClr val="00206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F7E-47F7-AF1E-CB13481E0292}"/>
                </c:ext>
                <c:ext xmlns:c15="http://schemas.microsoft.com/office/drawing/2012/chart" uri="{CE6537A1-D6FC-4f65-9D91-7224C49458BB}">
                  <c15:layout>
                    <c:manualLayout>
                      <c:w val="0.12272946859903382"/>
                      <c:h val="8.3027269931841244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7.9971661151050468E-4"/>
                  <c:y val="-2.168821843201324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dirty="0">
                        <a:solidFill>
                          <a:srgbClr val="002060"/>
                        </a:solidFill>
                      </a:rPr>
                      <a:t> ID,</a:t>
                    </a:r>
                    <a:r>
                      <a:rPr lang="en-US" sz="1400" baseline="0" dirty="0">
                        <a:solidFill>
                          <a:srgbClr val="002060"/>
                        </a:solidFill>
                      </a:rPr>
                      <a:t> SL 1,099</a:t>
                    </a:r>
                  </a:p>
                  <a:p>
                    <a:pPr>
                      <a:defRPr/>
                    </a:pPr>
                    <a:fld id="{97334AA7-485C-4111-820D-F491B339DF11}" type="PERCENTAGE">
                      <a:rPr lang="en-US" smtClean="0"/>
                      <a:pPr>
                        <a:defRPr/>
                      </a:pPr>
                      <a:t>[PERCENTAGE]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F7E-47F7-AF1E-CB13481E0292}"/>
                </c:ext>
                <c:ext xmlns:c15="http://schemas.microsoft.com/office/drawing/2012/chart" uri="{CE6537A1-D6FC-4f65-9D91-7224C49458BB}">
                  <c15:layout>
                    <c:manualLayout>
                      <c:w val="0.14809178743961351"/>
                      <c:h val="8.5234854880839955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7.0062288409600978E-2"/>
                  <c:y val="8.251326767245626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dirty="0">
                        <a:solidFill>
                          <a:srgbClr val="002060"/>
                        </a:solidFill>
                      </a:rPr>
                      <a:t>Other, 781</a:t>
                    </a:r>
                  </a:p>
                  <a:p>
                    <a:pPr>
                      <a:defRPr/>
                    </a:pPr>
                    <a:r>
                      <a:rPr lang="en-US" sz="1400" dirty="0">
                        <a:solidFill>
                          <a:srgbClr val="002060"/>
                        </a:solidFill>
                      </a:rPr>
                      <a:t> </a:t>
                    </a:r>
                    <a:fld id="{66FFD63A-58ED-434F-BFED-ACBDDD87630E}" type="PERCENTAGE">
                      <a:rPr lang="en-US" sz="1400" smtClean="0">
                        <a:solidFill>
                          <a:srgbClr val="00206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1400" dirty="0">
                      <a:solidFill>
                        <a:srgbClr val="00206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F7E-47F7-AF1E-CB13481E0292}"/>
                </c:ext>
                <c:ext xmlns:c15="http://schemas.microsoft.com/office/drawing/2012/chart" uri="{CE6537A1-D6FC-4f65-9D91-7224C49458BB}">
                  <c15:layout>
                    <c:manualLayout>
                      <c:w val="0.17949275362318842"/>
                      <c:h val="9.1857609727836062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Home(Parent or Guardian)</c:v>
                </c:pt>
                <c:pt idx="1">
                  <c:v>Community Care Facility</c:v>
                </c:pt>
                <c:pt idx="2">
                  <c:v>Independent Living or Supported Living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15047</c:v>
                </c:pt>
                <c:pt idx="1">
                  <c:v>1215</c:v>
                </c:pt>
                <c:pt idx="2">
                  <c:v>1099</c:v>
                </c:pt>
                <c:pt idx="3" formatCode="General">
                  <c:v>781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F7E-47F7-AF1E-CB13481E029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1133109897924405"/>
          <c:w val="0.41470234698923503"/>
          <c:h val="0.177630976275762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By Age Living at Home</a:t>
            </a:r>
          </a:p>
        </c:rich>
      </c:tx>
      <c:layout>
        <c:manualLayout>
          <c:xMode val="edge"/>
          <c:yMode val="edge"/>
          <c:x val="0.29647187432185967"/>
          <c:y val="3.6238121352890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397860253059723"/>
          <c:y val="0.17179774708588019"/>
          <c:w val="0.61454720671815832"/>
          <c:h val="0.6343351875265874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By Age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D00-43E0-ABA1-4E11337E15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D00-43E0-ABA1-4E11337E15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D00-43E0-ABA1-4E11337E15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D00-43E0-ABA1-4E11337E15B2}"/>
              </c:ext>
            </c:extLst>
          </c:dPt>
          <c:dLbls>
            <c:dLbl>
              <c:idx val="0"/>
              <c:layout>
                <c:manualLayout>
                  <c:x val="-0.2301545382850696"/>
                  <c:y val="0.1827923859423135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dirty="0">
                        <a:solidFill>
                          <a:schemeClr val="tx1"/>
                        </a:solidFill>
                      </a:rPr>
                      <a:t>Birth to 2 years, 3,931</a:t>
                    </a:r>
                  </a:p>
                  <a:p>
                    <a:pPr>
                      <a:defRPr/>
                    </a:pPr>
                    <a:fld id="{B16C99E4-E2F1-4BC4-BDA9-7B38F08F7F67}" type="PERCENTAGE">
                      <a:rPr lang="en-US" b="1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D00-43E0-ABA1-4E11337E15B2}"/>
                </c:ext>
                <c:ext xmlns:c15="http://schemas.microsoft.com/office/drawing/2012/chart" uri="{CE6537A1-D6FC-4f65-9D91-7224C49458BB}">
                  <c15:layout>
                    <c:manualLayout>
                      <c:w val="0.29954329368793364"/>
                      <c:h val="9.0194530503722739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tx1"/>
                        </a:solidFill>
                      </a:rPr>
                      <a:t>3 to 21 Years old, 7,943 </a:t>
                    </a:r>
                  </a:p>
                  <a:p>
                    <a:fld id="{03CCF892-538A-487D-A124-A713F7922EE3}" type="PERCENTAGE">
                      <a:rPr lang="en-US" b="1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D00-43E0-ABA1-4E11337E15B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9742029747480519"/>
                  <c:y val="0.1576229451185396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22 years  and older, 3,173</a:t>
                    </a:r>
                  </a:p>
                  <a:p>
                    <a:pPr>
                      <a:defRPr/>
                    </a:pPr>
                    <a:fld id="{930FA8F2-EC38-48A7-8D11-CF6DEA0B4630}" type="PERCENTAGE">
                      <a:rPr lang="en-US"/>
                      <a:pPr>
                        <a:defRPr/>
                      </a:pPr>
                      <a:t>[PERCENTAGE]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D00-43E0-ABA1-4E11337E15B2}"/>
                </c:ext>
                <c:ext xmlns:c15="http://schemas.microsoft.com/office/drawing/2012/chart" uri="{CE6537A1-D6FC-4f65-9D91-7224C49458BB}">
                  <c15:layout>
                    <c:manualLayout>
                      <c:w val="0.28099133519593367"/>
                      <c:h val="0.12537972081944018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Birth to 2 Years</c:v>
                </c:pt>
                <c:pt idx="1">
                  <c:v>3 to 21 Years Old</c:v>
                </c:pt>
                <c:pt idx="2">
                  <c:v>22 years and Older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 formatCode="&quot;$&quot;#,##0_);[Red]\(&quot;$&quot;#,##0\)">
                  <c:v>3931</c:v>
                </c:pt>
                <c:pt idx="1">
                  <c:v>7943</c:v>
                </c:pt>
                <c:pt idx="2">
                  <c:v>3173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D00-43E0-ABA1-4E11337E15B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4.4105419116774902E-2"/>
          <c:y val="0.78931784621140944"/>
          <c:w val="0.26211266207083056"/>
          <c:h val="0.1451700415820999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FDB-4071-A463-34567A4FFA7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FDB-4071-A463-34567A4FFA7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FDB-4071-A463-34567A4FFA7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FDB-4071-A463-34567A4FFA7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FDB-4071-A463-34567A4FFA75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8FDB-4071-A463-34567A4FFA75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tint val="77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tint val="77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tint val="77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50E-414C-85B9-CC5738FA9B3E}"/>
              </c:ext>
            </c:extLst>
          </c:dPt>
          <c:dLbls>
            <c:dLbl>
              <c:idx val="0"/>
              <c:layout>
                <c:manualLayout>
                  <c:x val="-8.6941210242540437E-2"/>
                  <c:y val="4.085369312511686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7C67223-C8F1-43D6-ADA2-3B6ABE53BCB6}" type="CATEGORYNAME">
                      <a:rPr lang="en-US" sz="1400" smtClean="0">
                        <a:solidFill>
                          <a:srgbClr val="00206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1400" dirty="0">
                        <a:solidFill>
                          <a:srgbClr val="002060"/>
                        </a:solidFill>
                      </a:rPr>
                      <a:t>, $937,505 (0%)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FDB-4071-A463-34567A4FFA75}"/>
                </c:ext>
                <c:ext xmlns:c15="http://schemas.microsoft.com/office/drawing/2012/chart" uri="{CE6537A1-D6FC-4f65-9D91-7224C49458BB}">
                  <c15:layout>
                    <c:manualLayout>
                      <c:w val="0.28347151503799189"/>
                      <c:h val="0.1099706079469892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5.8574926775457406E-2"/>
                  <c:y val="-2.774355232574203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6D13AEB-A26A-4D73-9A58-C69B987F86E9}" type="CATEGORYNAME">
                      <a:rPr lang="en-US" sz="1400" smtClean="0">
                        <a:solidFill>
                          <a:srgbClr val="00206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1400">
                        <a:solidFill>
                          <a:srgbClr val="002060"/>
                        </a:solidFill>
                      </a:rPr>
                      <a:t>, $16,673,065 (7%)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FDB-4071-A463-34567A4FFA75}"/>
                </c:ext>
                <c:ext xmlns:c15="http://schemas.microsoft.com/office/drawing/2012/chart" uri="{CE6537A1-D6FC-4f65-9D91-7224C49458BB}">
                  <c15:layout>
                    <c:manualLayout>
                      <c:w val="0.17557371904598879"/>
                      <c:h val="7.3792806686034843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11352657004830918"/>
                  <c:y val="0.12898466670052092"/>
                </c:manualLayout>
              </c:layout>
              <c:tx>
                <c:rich>
                  <a:bodyPr/>
                  <a:lstStyle/>
                  <a:p>
                    <a:fld id="{0CFB2396-1748-4460-96E5-A48EB2C76B0B}" type="CATEGORYNAME">
                      <a:rPr lang="en-US" sz="1400" smtClean="0">
                        <a:solidFill>
                          <a:srgbClr val="002060"/>
                        </a:solidFill>
                      </a:rPr>
                      <a:pPr/>
                      <a:t>[CATEGORY NAME]</a:t>
                    </a:fld>
                    <a:r>
                      <a:rPr lang="en-US" sz="1400">
                        <a:solidFill>
                          <a:srgbClr val="002060"/>
                        </a:solidFill>
                      </a:rPr>
                      <a:t>,$22,329,438</a:t>
                    </a:r>
                    <a:r>
                      <a:rPr lang="en-US" sz="1400" baseline="0">
                        <a:solidFill>
                          <a:srgbClr val="002060"/>
                        </a:solidFill>
                      </a:rPr>
                      <a:t> (10%)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FDB-4071-A463-34567A4FFA7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16364729544676482"/>
                  <c:y val="-9.277844446879582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EECC70F-0836-4E9D-B909-68C6F82F6F75}" type="CATEGORYNAME">
                      <a:rPr lang="en-US" sz="1400" smtClean="0">
                        <a:solidFill>
                          <a:srgbClr val="00206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1400">
                        <a:solidFill>
                          <a:srgbClr val="002060"/>
                        </a:solidFill>
                      </a:rPr>
                      <a:t>,$60,048,621 </a:t>
                    </a:r>
                  </a:p>
                  <a:p>
                    <a:pPr>
                      <a:defRPr/>
                    </a:pPr>
                    <a:r>
                      <a:rPr lang="en-US" sz="1400">
                        <a:solidFill>
                          <a:srgbClr val="002060"/>
                        </a:solidFill>
                      </a:rPr>
                      <a:t>(26%)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FDB-4071-A463-34567A4FFA75}"/>
                </c:ext>
                <c:ext xmlns:c15="http://schemas.microsoft.com/office/drawing/2012/chart" uri="{CE6537A1-D6FC-4f65-9D91-7224C49458BB}">
                  <c15:layout>
                    <c:manualLayout>
                      <c:w val="0.17391903457719957"/>
                      <c:h val="0.1122619178072428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2.4154589371980676E-2"/>
                  <c:y val="6.7886666684484689E-3"/>
                </c:manualLayout>
              </c:layout>
              <c:tx>
                <c:rich>
                  <a:bodyPr/>
                  <a:lstStyle/>
                  <a:p>
                    <a:fld id="{5A4A9E03-2055-4DEE-BC41-DB185D27DF5E}" type="CATEGORYNAME">
                      <a:rPr lang="en-US" sz="1400" smtClean="0">
                        <a:solidFill>
                          <a:srgbClr val="002060"/>
                        </a:solidFill>
                      </a:rPr>
                      <a:pPr/>
                      <a:t>[CATEGORY NAME]</a:t>
                    </a:fld>
                    <a:r>
                      <a:rPr lang="en-US" sz="1400">
                        <a:solidFill>
                          <a:srgbClr val="002060"/>
                        </a:solidFill>
                      </a:rPr>
                      <a:t>,</a:t>
                    </a:r>
                    <a:r>
                      <a:rPr lang="en-US" sz="1400" baseline="0">
                        <a:solidFill>
                          <a:srgbClr val="002060"/>
                        </a:solidFill>
                      </a:rPr>
                      <a:t> $380,649 (0%)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FDB-4071-A463-34567A4FFA7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0.19266072564873651"/>
                  <c:y val="-2.779638674697770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3B3299F-A8AC-4708-A970-87D87FB93883}" type="CATEGORYNAME">
                      <a:rPr lang="en-US" sz="1400" smtClean="0">
                        <a:solidFill>
                          <a:srgbClr val="00206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1400" dirty="0">
                        <a:solidFill>
                          <a:srgbClr val="002060"/>
                        </a:solidFill>
                      </a:rPr>
                      <a:t>, $108,408,234</a:t>
                    </a:r>
                  </a:p>
                  <a:p>
                    <a:pPr>
                      <a:defRPr/>
                    </a:pPr>
                    <a:r>
                      <a:rPr lang="en-US" sz="1400" dirty="0">
                        <a:solidFill>
                          <a:srgbClr val="002060"/>
                        </a:solidFill>
                      </a:rPr>
                      <a:t> (48%)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8FDB-4071-A463-34567A4FFA75}"/>
                </c:ext>
                <c:ext xmlns:c15="http://schemas.microsoft.com/office/drawing/2012/chart" uri="{CE6537A1-D6FC-4f65-9D91-7224C49458BB}">
                  <c15:layout>
                    <c:manualLayout>
                      <c:w val="0.21098570250520252"/>
                      <c:h val="0.11550425543984083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American Indian or Alaska Native</c:v>
                </c:pt>
                <c:pt idx="1">
                  <c:v>Asian</c:v>
                </c:pt>
                <c:pt idx="2">
                  <c:v>Black/African American</c:v>
                </c:pt>
                <c:pt idx="3">
                  <c:v>Hispanic</c:v>
                </c:pt>
                <c:pt idx="4">
                  <c:v>Native Hawaiian or Other Pacific Islander</c:v>
                </c:pt>
                <c:pt idx="5">
                  <c:v>White</c:v>
                </c:pt>
              </c:strCache>
            </c:strRef>
          </c:cat>
          <c:val>
            <c:numRef>
              <c:f>Sheet1!$B$2:$B$8</c:f>
              <c:numCache>
                <c:formatCode>"$"#,##0_);[Red]\("$"#,##0\)</c:formatCode>
                <c:ptCount val="7"/>
                <c:pt idx="0">
                  <c:v>937505</c:v>
                </c:pt>
                <c:pt idx="1">
                  <c:v>16673065</c:v>
                </c:pt>
                <c:pt idx="2">
                  <c:v>22329438</c:v>
                </c:pt>
                <c:pt idx="3">
                  <c:v>60048621</c:v>
                </c:pt>
                <c:pt idx="4">
                  <c:v>20015578</c:v>
                </c:pt>
                <c:pt idx="5">
                  <c:v>108408234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DB-4071-A463-34567A4FFA75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6"/>
        <c:delete val="1"/>
      </c:legendEntry>
      <c:layout>
        <c:manualLayout>
          <c:xMode val="edge"/>
          <c:yMode val="edge"/>
          <c:x val="1.0144927536231882E-2"/>
          <c:y val="0.5048079706086438"/>
          <c:w val="0.22246376811594204"/>
          <c:h val="0.459388792703582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cap="none" dirty="0">
                <a:solidFill>
                  <a:srgbClr val="002060"/>
                </a:solidFill>
                <a:latin typeface="Arial Black" panose="020B0A04020102020204" pitchFamily="34" charset="0"/>
              </a:rPr>
              <a:t>Per Capita </a:t>
            </a:r>
            <a:r>
              <a:rPr lang="en-US" sz="1800" cap="none" baseline="0" dirty="0">
                <a:solidFill>
                  <a:srgbClr val="002060"/>
                </a:solidFill>
                <a:latin typeface="Arial Black" panose="020B0A04020102020204" pitchFamily="34" charset="0"/>
              </a:rPr>
              <a:t>Expenditures </a:t>
            </a:r>
          </a:p>
          <a:p>
            <a:pPr>
              <a:defRPr/>
            </a:pPr>
            <a:r>
              <a:rPr lang="en-US" sz="1800" cap="none" baseline="0" dirty="0">
                <a:solidFill>
                  <a:srgbClr val="002060"/>
                </a:solidFill>
                <a:latin typeface="Arial Black" panose="020B0A04020102020204" pitchFamily="34" charset="0"/>
              </a:rPr>
              <a:t>By Ethnicity</a:t>
            </a:r>
            <a:endParaRPr lang="en-US" sz="1800" cap="none" dirty="0">
              <a:solidFill>
                <a:srgbClr val="002060"/>
              </a:solidFill>
              <a:latin typeface="Arial Black" panose="020B0A04020102020204" pitchFamily="34" charset="0"/>
            </a:endParaRPr>
          </a:p>
        </c:rich>
      </c:tx>
      <c:layout>
        <c:manualLayout>
          <c:xMode val="edge"/>
          <c:yMode val="edge"/>
          <c:x val="0.14972034271483076"/>
          <c:y val="1.70294736321875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0968173065453225E-3"/>
          <c:y val="0.18690929611955953"/>
          <c:w val="0.93395688310700298"/>
          <c:h val="0.710453887976525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17/18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995125DD-9FD1-43D9-B742-B19AAD3E5C63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F5D-4713-9667-F07874A2A93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E6F47D90-F993-43A5-89F5-BAAC2989141D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F5D-4713-9667-F07874A2A93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A433C72C-D550-4436-B609-B6769138E6B8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DF5D-4713-9667-F07874A2A93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8FC3435D-1119-4D1D-AAF2-FF6469784B28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DF5D-4713-9667-F07874A2A93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White</c:v>
                </c:pt>
                <c:pt idx="1">
                  <c:v>Hispanic</c:v>
                </c:pt>
                <c:pt idx="2">
                  <c:v>Asian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"$"#,##0_);[Red]\("$"#,##0\)</c:formatCode>
                <c:ptCount val="4"/>
                <c:pt idx="0">
                  <c:v>15950</c:v>
                </c:pt>
                <c:pt idx="1">
                  <c:v>7557</c:v>
                </c:pt>
                <c:pt idx="2">
                  <c:v>9619</c:v>
                </c:pt>
                <c:pt idx="3">
                  <c:v>8044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F5D-4713-9667-F07874A2A9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18/19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72358050-0D56-4000-923D-C663F4861660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F5D-4713-9667-F07874A2A93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E1046B84-7F47-435C-ACF1-CAAE84FA1C7B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F5D-4713-9667-F07874A2A93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2A995AE0-3825-4701-AE8A-FAA718CD940B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DF5D-4713-9667-F07874A2A93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20C86348-207F-4475-AA09-C958A8DDEE14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DF5D-4713-9667-F07874A2A93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White</c:v>
                </c:pt>
                <c:pt idx="1">
                  <c:v>Hispanic</c:v>
                </c:pt>
                <c:pt idx="2">
                  <c:v>Asian</c:v>
                </c:pt>
                <c:pt idx="3">
                  <c:v>Other</c:v>
                </c:pt>
              </c:strCache>
            </c:strRef>
          </c:cat>
          <c:val>
            <c:numRef>
              <c:f>Sheet1!$C$2:$C$5</c:f>
              <c:numCache>
                <c:formatCode>"$"#,##0_);[Red]\("$"#,##0\)</c:formatCode>
                <c:ptCount val="4"/>
                <c:pt idx="0">
                  <c:v>16357</c:v>
                </c:pt>
                <c:pt idx="1">
                  <c:v>7867</c:v>
                </c:pt>
                <c:pt idx="2">
                  <c:v>9479</c:v>
                </c:pt>
                <c:pt idx="3">
                  <c:v>7661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F5D-4713-9667-F07874A2A93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 19/20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7B6DF36B-DC03-4E6E-8080-0BE99B2575D0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F5D-4713-9667-F07874A2A93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014CF2AC-7DD5-4285-BF09-53F89E9816A2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DF5D-4713-9667-F07874A2A93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64E0F881-6DAD-46FC-83C6-CC0455180400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DF5D-4713-9667-F07874A2A93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D7286031-9A18-4AC6-B75F-4B3D15022DD8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DF5D-4713-9667-F07874A2A93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White</c:v>
                </c:pt>
                <c:pt idx="1">
                  <c:v>Hispanic</c:v>
                </c:pt>
                <c:pt idx="2">
                  <c:v>Asian</c:v>
                </c:pt>
                <c:pt idx="3">
                  <c:v>Other</c:v>
                </c:pt>
              </c:strCache>
            </c:strRef>
          </c:cat>
          <c:val>
            <c:numRef>
              <c:f>Sheet1!$D$2:$D$5</c:f>
              <c:numCache>
                <c:formatCode>"$"#,##0_);[Red]\("$"#,##0\)</c:formatCode>
                <c:ptCount val="4"/>
                <c:pt idx="0">
                  <c:v>18624</c:v>
                </c:pt>
                <c:pt idx="1">
                  <c:v>8846</c:v>
                </c:pt>
                <c:pt idx="2">
                  <c:v>10948</c:v>
                </c:pt>
                <c:pt idx="3">
                  <c:v>8624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F5D-4713-9667-F07874A2A93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77619216"/>
        <c:axId val="377613728"/>
      </c:barChart>
      <c:catAx>
        <c:axId val="377619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7613728"/>
        <c:crosses val="autoZero"/>
        <c:auto val="1"/>
        <c:lblAlgn val="ctr"/>
        <c:lblOffset val="100"/>
        <c:noMultiLvlLbl val="0"/>
      </c:catAx>
      <c:valAx>
        <c:axId val="377613728"/>
        <c:scaling>
          <c:orientation val="minMax"/>
        </c:scaling>
        <c:delete val="1"/>
        <c:axPos val="l"/>
        <c:numFmt formatCode="&quot;$&quot;#,##0_);[Red]\(&quot;$&quot;#,##0\)" sourceLinked="1"/>
        <c:majorTickMark val="none"/>
        <c:minorTickMark val="none"/>
        <c:tickLblPos val="nextTo"/>
        <c:crossAx val="377619216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cap="none" dirty="0">
                <a:solidFill>
                  <a:srgbClr val="002060"/>
                </a:solidFill>
                <a:latin typeface="Arial Black" panose="020B0A04020102020204" pitchFamily="34" charset="0"/>
              </a:rPr>
              <a:t>Per Capita Expenditures </a:t>
            </a:r>
          </a:p>
          <a:p>
            <a:pPr>
              <a:defRPr/>
            </a:pPr>
            <a:r>
              <a:rPr lang="en-US" sz="1800" cap="none" dirty="0">
                <a:solidFill>
                  <a:srgbClr val="002060"/>
                </a:solidFill>
                <a:latin typeface="Arial Black" panose="020B0A04020102020204" pitchFamily="34" charset="0"/>
              </a:rPr>
              <a:t>By Primary Language</a:t>
            </a:r>
          </a:p>
        </c:rich>
      </c:tx>
      <c:layout>
        <c:manualLayout>
          <c:xMode val="edge"/>
          <c:yMode val="edge"/>
          <c:x val="0.16185702584537276"/>
          <c:y val="9.9008106803553846E-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2195318805488296E-2"/>
          <c:y val="0.20341042566896367"/>
          <c:w val="0.91121872477804677"/>
          <c:h val="0.741694274168439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17/18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CA885DFD-B652-468B-A3D6-3BD99A8EFC71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905-44B2-BABD-F5F6E22D0E8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16AD8194-937B-4067-82D6-1693084F487D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905-44B2-BABD-F5F6E22D0E8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4B0498EB-FCD5-4DFA-890E-0F62B0EF582F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5905-44B2-BABD-F5F6E22D0E8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English</c:v>
                </c:pt>
                <c:pt idx="1">
                  <c:v>Spanish</c:v>
                </c:pt>
                <c:pt idx="2">
                  <c:v>Other</c:v>
                </c:pt>
              </c:strCache>
            </c:strRef>
          </c:cat>
          <c:val>
            <c:numRef>
              <c:f>Sheet1!$B$2:$B$4</c:f>
              <c:numCache>
                <c:formatCode>"$"#,##0_);[Red]\("$"#,##0\)</c:formatCode>
                <c:ptCount val="3"/>
                <c:pt idx="0">
                  <c:v>12058</c:v>
                </c:pt>
                <c:pt idx="1">
                  <c:v>7005</c:v>
                </c:pt>
                <c:pt idx="2">
                  <c:v>11310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05-44B2-BABD-F5F6E22D0E8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18/19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50750BE8-E595-4029-92A5-36FD5BD84CFA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905-44B2-BABD-F5F6E22D0E8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7F09C8AA-864C-4240-BC37-ADDD0C2A9CA3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5905-44B2-BABD-F5F6E22D0E8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110AB1D6-F50A-4448-8610-849FB6E84385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5905-44B2-BABD-F5F6E22D0E8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English</c:v>
                </c:pt>
                <c:pt idx="1">
                  <c:v>Spanish</c:v>
                </c:pt>
                <c:pt idx="2">
                  <c:v>Other</c:v>
                </c:pt>
              </c:strCache>
            </c:strRef>
          </c:cat>
          <c:val>
            <c:numRef>
              <c:f>Sheet1!$C$2:$C$4</c:f>
              <c:numCache>
                <c:formatCode>"$"#,##0_);[Red]\("$"#,##0\)</c:formatCode>
                <c:ptCount val="3"/>
                <c:pt idx="0">
                  <c:v>12049</c:v>
                </c:pt>
                <c:pt idx="1">
                  <c:v>7117</c:v>
                </c:pt>
                <c:pt idx="2">
                  <c:v>11331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905-44B2-BABD-F5F6E22D0E8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 19/20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856EEB35-3EF0-4241-9BDB-E61C22228E3A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905-44B2-BABD-F5F6E22D0E8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CA78CE75-E8B8-499B-A4F0-6BF13FBBF54A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905-44B2-BABD-F5F6E22D0E8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5B9BFE81-993F-40F9-BE9A-8FDD78A88D05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5905-44B2-BABD-F5F6E22D0E8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English</c:v>
                </c:pt>
                <c:pt idx="1">
                  <c:v>Spanish</c:v>
                </c:pt>
                <c:pt idx="2">
                  <c:v>Other</c:v>
                </c:pt>
              </c:strCache>
            </c:strRef>
          </c:cat>
          <c:val>
            <c:numRef>
              <c:f>Sheet1!$D$2:$D$4</c:f>
              <c:numCache>
                <c:formatCode>"$"#,##0_);[Red]\("$"#,##0\)</c:formatCode>
                <c:ptCount val="3"/>
                <c:pt idx="0">
                  <c:v>13429</c:v>
                </c:pt>
                <c:pt idx="1">
                  <c:v>7973</c:v>
                </c:pt>
                <c:pt idx="2">
                  <c:v>13576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905-44B2-BABD-F5F6E22D0E8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77614120"/>
        <c:axId val="373062440"/>
      </c:barChart>
      <c:catAx>
        <c:axId val="377614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062440"/>
        <c:crosses val="autoZero"/>
        <c:auto val="1"/>
        <c:lblAlgn val="ctr"/>
        <c:lblOffset val="100"/>
        <c:noMultiLvlLbl val="0"/>
      </c:catAx>
      <c:valAx>
        <c:axId val="373062440"/>
        <c:scaling>
          <c:orientation val="minMax"/>
        </c:scaling>
        <c:delete val="1"/>
        <c:axPos val="l"/>
        <c:numFmt formatCode="&quot;$&quot;#,##0_);[Red]\(&quot;$&quot;#,##0\)" sourceLinked="1"/>
        <c:majorTickMark val="none"/>
        <c:minorTickMark val="none"/>
        <c:tickLblPos val="nextTo"/>
        <c:crossAx val="377614120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EE2662-E3C1-4556-91BB-CC0EE0A4BFC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F643ED-ED30-4A06-99C7-5E391C917F08}">
      <dgm:prSet custT="1"/>
      <dgm:spPr/>
      <dgm:t>
        <a:bodyPr/>
        <a:lstStyle/>
        <a:p>
          <a:endParaRPr lang="en-US" sz="2000" b="1" dirty="0">
            <a:solidFill>
              <a:srgbClr val="00B0F0"/>
            </a:solidFill>
            <a:latin typeface="Arial Black" panose="020B0A04020102020204" pitchFamily="34" charset="0"/>
          </a:endParaRPr>
        </a:p>
        <a:p>
          <a:r>
            <a:rPr lang="en-US" sz="2000" b="1" dirty="0">
              <a:solidFill>
                <a:schemeClr val="accent1"/>
              </a:solidFill>
              <a:latin typeface="Arial Black" panose="020B0A04020102020204" pitchFamily="34" charset="0"/>
            </a:rPr>
            <a:t>Lanterman Act Requirement:  Sec. 4519.5 &amp; 4511.6 of the W&amp;I Code</a:t>
          </a:r>
          <a:endParaRPr lang="en-US" sz="2000" dirty="0">
            <a:solidFill>
              <a:schemeClr val="accent1"/>
            </a:solidFill>
            <a:latin typeface="Arial Black" panose="020B0A04020102020204" pitchFamily="34" charset="0"/>
          </a:endParaRPr>
        </a:p>
      </dgm:t>
    </dgm:pt>
    <dgm:pt modelId="{62CDDD8E-FA18-4494-AAC2-B3A8DEE3F173}" type="parTrans" cxnId="{5F99AD89-4C4C-409E-91D1-8FE2A8147B12}">
      <dgm:prSet/>
      <dgm:spPr/>
      <dgm:t>
        <a:bodyPr/>
        <a:lstStyle/>
        <a:p>
          <a:endParaRPr lang="en-US"/>
        </a:p>
      </dgm:t>
    </dgm:pt>
    <dgm:pt modelId="{2567E2F5-9C37-465C-85EE-7823C96B66F9}" type="sibTrans" cxnId="{5F99AD89-4C4C-409E-91D1-8FE2A8147B12}">
      <dgm:prSet/>
      <dgm:spPr/>
      <dgm:t>
        <a:bodyPr/>
        <a:lstStyle/>
        <a:p>
          <a:endParaRPr lang="en-US"/>
        </a:p>
      </dgm:t>
    </dgm:pt>
    <dgm:pt modelId="{9E7F3D65-C301-4A04-84C3-19AFE15ECC85}">
      <dgm:prSet custT="1"/>
      <dgm:spPr/>
      <dgm:t>
        <a:bodyPr/>
        <a:lstStyle/>
        <a:p>
          <a:endParaRPr lang="en-US" sz="2300" b="1" dirty="0">
            <a:solidFill>
              <a:srgbClr val="00B0F0"/>
            </a:solidFill>
            <a:latin typeface="Arial Black" panose="020B0A04020102020204" pitchFamily="34" charset="0"/>
          </a:endParaRPr>
        </a:p>
        <a:p>
          <a:r>
            <a:rPr lang="en-US" sz="2000" b="1" dirty="0">
              <a:solidFill>
                <a:schemeClr val="accent1"/>
              </a:solidFill>
              <a:latin typeface="Arial Black" panose="020B0A04020102020204" pitchFamily="34" charset="0"/>
            </a:rPr>
            <a:t>All Regional Centers to report data on Purchase of Service (POS) authorizations, utilization, and expenditures</a:t>
          </a:r>
          <a:endParaRPr lang="en-US" sz="2000" dirty="0">
            <a:solidFill>
              <a:schemeClr val="accent1"/>
            </a:solidFill>
            <a:latin typeface="Arial Black" panose="020B0A04020102020204" pitchFamily="34" charset="0"/>
          </a:endParaRPr>
        </a:p>
      </dgm:t>
    </dgm:pt>
    <dgm:pt modelId="{C56A7ABE-4105-4ADC-AC5A-B4F71EF5AC4F}" type="parTrans" cxnId="{C006BE11-8796-4763-9390-F2408FA8DDA3}">
      <dgm:prSet/>
      <dgm:spPr/>
      <dgm:t>
        <a:bodyPr/>
        <a:lstStyle/>
        <a:p>
          <a:endParaRPr lang="en-US"/>
        </a:p>
      </dgm:t>
    </dgm:pt>
    <dgm:pt modelId="{526F0EFD-E24E-41CD-A086-8E7836D1014C}" type="sibTrans" cxnId="{C006BE11-8796-4763-9390-F2408FA8DDA3}">
      <dgm:prSet/>
      <dgm:spPr/>
      <dgm:t>
        <a:bodyPr/>
        <a:lstStyle/>
        <a:p>
          <a:endParaRPr lang="en-US"/>
        </a:p>
      </dgm:t>
    </dgm:pt>
    <dgm:pt modelId="{DA7B5B0B-80BA-4CCC-8697-007EF62970DB}">
      <dgm:prSet custT="1"/>
      <dgm:spPr/>
      <dgm:t>
        <a:bodyPr/>
        <a:lstStyle/>
        <a:p>
          <a:endParaRPr lang="en-US" sz="2900" b="1" dirty="0">
            <a:solidFill>
              <a:srgbClr val="00B0F0"/>
            </a:solidFill>
            <a:latin typeface="Arial Black" panose="020B0A04020102020204" pitchFamily="34" charset="0"/>
          </a:endParaRPr>
        </a:p>
        <a:p>
          <a:r>
            <a:rPr lang="en-US" sz="2000" b="1" dirty="0">
              <a:solidFill>
                <a:schemeClr val="accent1"/>
              </a:solidFill>
              <a:latin typeface="Arial Black" panose="020B0A04020102020204" pitchFamily="34" charset="0"/>
            </a:rPr>
            <a:t>Regional Centers to hold at least 1 public meeting </a:t>
          </a:r>
          <a:endParaRPr lang="en-US" sz="2000" dirty="0">
            <a:solidFill>
              <a:schemeClr val="accent1"/>
            </a:solidFill>
            <a:latin typeface="Arial Black" panose="020B0A04020102020204" pitchFamily="34" charset="0"/>
          </a:endParaRPr>
        </a:p>
      </dgm:t>
    </dgm:pt>
    <dgm:pt modelId="{C7B90775-F0C5-4218-949D-6011609E872E}" type="parTrans" cxnId="{7BF20CE4-9648-4C4A-8C41-331EA3872318}">
      <dgm:prSet/>
      <dgm:spPr/>
      <dgm:t>
        <a:bodyPr/>
        <a:lstStyle/>
        <a:p>
          <a:endParaRPr lang="en-US"/>
        </a:p>
      </dgm:t>
    </dgm:pt>
    <dgm:pt modelId="{51AC83C8-10EE-4055-9FA8-3EF4101AF001}" type="sibTrans" cxnId="{7BF20CE4-9648-4C4A-8C41-331EA3872318}">
      <dgm:prSet/>
      <dgm:spPr/>
      <dgm:t>
        <a:bodyPr/>
        <a:lstStyle/>
        <a:p>
          <a:endParaRPr lang="en-US"/>
        </a:p>
      </dgm:t>
    </dgm:pt>
    <dgm:pt modelId="{AB72CD77-7A58-4EDB-A356-A0BAFF78A1CF}" type="pres">
      <dgm:prSet presAssocID="{FFEE2662-E3C1-4556-91BB-CC0EE0A4BFC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ECFC310-D826-4F63-A844-471BDD48E249}" type="pres">
      <dgm:prSet presAssocID="{E0F643ED-ED30-4A06-99C7-5E391C917F08}" presName="thickLine" presStyleLbl="alignNode1" presStyleIdx="0" presStyleCnt="3"/>
      <dgm:spPr/>
    </dgm:pt>
    <dgm:pt modelId="{EECD8737-9CEF-4D31-A055-53F0A1442ECB}" type="pres">
      <dgm:prSet presAssocID="{E0F643ED-ED30-4A06-99C7-5E391C917F08}" presName="horz1" presStyleCnt="0"/>
      <dgm:spPr/>
    </dgm:pt>
    <dgm:pt modelId="{2641B2D1-6B7D-4CBC-A5E9-32B13E829AA6}" type="pres">
      <dgm:prSet presAssocID="{E0F643ED-ED30-4A06-99C7-5E391C917F08}" presName="tx1" presStyleLbl="revTx" presStyleIdx="0" presStyleCnt="3" custLinFactNeighborY="19569"/>
      <dgm:spPr/>
      <dgm:t>
        <a:bodyPr/>
        <a:lstStyle/>
        <a:p>
          <a:endParaRPr lang="en-US"/>
        </a:p>
      </dgm:t>
    </dgm:pt>
    <dgm:pt modelId="{148E5567-3A8F-4C1D-B31E-83544E9973FC}" type="pres">
      <dgm:prSet presAssocID="{E0F643ED-ED30-4A06-99C7-5E391C917F08}" presName="vert1" presStyleCnt="0"/>
      <dgm:spPr/>
    </dgm:pt>
    <dgm:pt modelId="{FBC0F067-A06E-4442-847E-7B9387C7B448}" type="pres">
      <dgm:prSet presAssocID="{9E7F3D65-C301-4A04-84C3-19AFE15ECC85}" presName="thickLine" presStyleLbl="alignNode1" presStyleIdx="1" presStyleCnt="3"/>
      <dgm:spPr/>
    </dgm:pt>
    <dgm:pt modelId="{B97661F6-2232-4C3D-BAB8-791E87CF3951}" type="pres">
      <dgm:prSet presAssocID="{9E7F3D65-C301-4A04-84C3-19AFE15ECC85}" presName="horz1" presStyleCnt="0"/>
      <dgm:spPr/>
    </dgm:pt>
    <dgm:pt modelId="{5FAB57A0-779F-4902-B368-698685CC715E}" type="pres">
      <dgm:prSet presAssocID="{9E7F3D65-C301-4A04-84C3-19AFE15ECC85}" presName="tx1" presStyleLbl="revTx" presStyleIdx="1" presStyleCnt="3"/>
      <dgm:spPr/>
      <dgm:t>
        <a:bodyPr/>
        <a:lstStyle/>
        <a:p>
          <a:endParaRPr lang="en-US"/>
        </a:p>
      </dgm:t>
    </dgm:pt>
    <dgm:pt modelId="{95B2516B-33C1-4C10-9E16-46956EC12C9E}" type="pres">
      <dgm:prSet presAssocID="{9E7F3D65-C301-4A04-84C3-19AFE15ECC85}" presName="vert1" presStyleCnt="0"/>
      <dgm:spPr/>
    </dgm:pt>
    <dgm:pt modelId="{997E267B-348D-48C8-BE2B-0C3A00722530}" type="pres">
      <dgm:prSet presAssocID="{DA7B5B0B-80BA-4CCC-8697-007EF62970DB}" presName="thickLine" presStyleLbl="alignNode1" presStyleIdx="2" presStyleCnt="3"/>
      <dgm:spPr/>
    </dgm:pt>
    <dgm:pt modelId="{08D98E35-7565-4C40-8124-3D4E8FBB22D3}" type="pres">
      <dgm:prSet presAssocID="{DA7B5B0B-80BA-4CCC-8697-007EF62970DB}" presName="horz1" presStyleCnt="0"/>
      <dgm:spPr/>
    </dgm:pt>
    <dgm:pt modelId="{5C202998-19CF-4416-A1B7-3184FD1123B9}" type="pres">
      <dgm:prSet presAssocID="{DA7B5B0B-80BA-4CCC-8697-007EF62970DB}" presName="tx1" presStyleLbl="revTx" presStyleIdx="2" presStyleCnt="3"/>
      <dgm:spPr/>
      <dgm:t>
        <a:bodyPr/>
        <a:lstStyle/>
        <a:p>
          <a:endParaRPr lang="en-US"/>
        </a:p>
      </dgm:t>
    </dgm:pt>
    <dgm:pt modelId="{181B0B48-2E3D-4E3D-B716-C8D9EF4FE64C}" type="pres">
      <dgm:prSet presAssocID="{DA7B5B0B-80BA-4CCC-8697-007EF62970DB}" presName="vert1" presStyleCnt="0"/>
      <dgm:spPr/>
    </dgm:pt>
  </dgm:ptLst>
  <dgm:cxnLst>
    <dgm:cxn modelId="{E1858BAA-D505-4D17-96C8-D4ACC4006503}" type="presOf" srcId="{DA7B5B0B-80BA-4CCC-8697-007EF62970DB}" destId="{5C202998-19CF-4416-A1B7-3184FD1123B9}" srcOrd="0" destOrd="0" presId="urn:microsoft.com/office/officeart/2008/layout/LinedList"/>
    <dgm:cxn modelId="{FBCC6720-D5C1-4FC8-9290-DA345D92770E}" type="presOf" srcId="{9E7F3D65-C301-4A04-84C3-19AFE15ECC85}" destId="{5FAB57A0-779F-4902-B368-698685CC715E}" srcOrd="0" destOrd="0" presId="urn:microsoft.com/office/officeart/2008/layout/LinedList"/>
    <dgm:cxn modelId="{7BF20CE4-9648-4C4A-8C41-331EA3872318}" srcId="{FFEE2662-E3C1-4556-91BB-CC0EE0A4BFCC}" destId="{DA7B5B0B-80BA-4CCC-8697-007EF62970DB}" srcOrd="2" destOrd="0" parTransId="{C7B90775-F0C5-4218-949D-6011609E872E}" sibTransId="{51AC83C8-10EE-4055-9FA8-3EF4101AF001}"/>
    <dgm:cxn modelId="{C006BE11-8796-4763-9390-F2408FA8DDA3}" srcId="{FFEE2662-E3C1-4556-91BB-CC0EE0A4BFCC}" destId="{9E7F3D65-C301-4A04-84C3-19AFE15ECC85}" srcOrd="1" destOrd="0" parTransId="{C56A7ABE-4105-4ADC-AC5A-B4F71EF5AC4F}" sibTransId="{526F0EFD-E24E-41CD-A086-8E7836D1014C}"/>
    <dgm:cxn modelId="{325EB572-6884-4496-8085-3F0EDE4E512B}" type="presOf" srcId="{FFEE2662-E3C1-4556-91BB-CC0EE0A4BFCC}" destId="{AB72CD77-7A58-4EDB-A356-A0BAFF78A1CF}" srcOrd="0" destOrd="0" presId="urn:microsoft.com/office/officeart/2008/layout/LinedList"/>
    <dgm:cxn modelId="{5F99AD89-4C4C-409E-91D1-8FE2A8147B12}" srcId="{FFEE2662-E3C1-4556-91BB-CC0EE0A4BFCC}" destId="{E0F643ED-ED30-4A06-99C7-5E391C917F08}" srcOrd="0" destOrd="0" parTransId="{62CDDD8E-FA18-4494-AAC2-B3A8DEE3F173}" sibTransId="{2567E2F5-9C37-465C-85EE-7823C96B66F9}"/>
    <dgm:cxn modelId="{28ECA655-F608-4B7F-9DF7-170B516347B9}" type="presOf" srcId="{E0F643ED-ED30-4A06-99C7-5E391C917F08}" destId="{2641B2D1-6B7D-4CBC-A5E9-32B13E829AA6}" srcOrd="0" destOrd="0" presId="urn:microsoft.com/office/officeart/2008/layout/LinedList"/>
    <dgm:cxn modelId="{FED53EB6-A428-4DF4-A0EC-998A88708375}" type="presParOf" srcId="{AB72CD77-7A58-4EDB-A356-A0BAFF78A1CF}" destId="{5ECFC310-D826-4F63-A844-471BDD48E249}" srcOrd="0" destOrd="0" presId="urn:microsoft.com/office/officeart/2008/layout/LinedList"/>
    <dgm:cxn modelId="{1CA1A43C-5A7A-44D8-9831-1C9FCAE8D72B}" type="presParOf" srcId="{AB72CD77-7A58-4EDB-A356-A0BAFF78A1CF}" destId="{EECD8737-9CEF-4D31-A055-53F0A1442ECB}" srcOrd="1" destOrd="0" presId="urn:microsoft.com/office/officeart/2008/layout/LinedList"/>
    <dgm:cxn modelId="{09B36A01-8DAE-48A8-A2B3-3394FA085DF2}" type="presParOf" srcId="{EECD8737-9CEF-4D31-A055-53F0A1442ECB}" destId="{2641B2D1-6B7D-4CBC-A5E9-32B13E829AA6}" srcOrd="0" destOrd="0" presId="urn:microsoft.com/office/officeart/2008/layout/LinedList"/>
    <dgm:cxn modelId="{82B85A23-90D4-4998-BFA8-8DFAE67F4327}" type="presParOf" srcId="{EECD8737-9CEF-4D31-A055-53F0A1442ECB}" destId="{148E5567-3A8F-4C1D-B31E-83544E9973FC}" srcOrd="1" destOrd="0" presId="urn:microsoft.com/office/officeart/2008/layout/LinedList"/>
    <dgm:cxn modelId="{DFF3EB81-5168-48C6-ACDF-118E805E6758}" type="presParOf" srcId="{AB72CD77-7A58-4EDB-A356-A0BAFF78A1CF}" destId="{FBC0F067-A06E-4442-847E-7B9387C7B448}" srcOrd="2" destOrd="0" presId="urn:microsoft.com/office/officeart/2008/layout/LinedList"/>
    <dgm:cxn modelId="{4011C283-6E8A-4999-89C1-6AC7E0589898}" type="presParOf" srcId="{AB72CD77-7A58-4EDB-A356-A0BAFF78A1CF}" destId="{B97661F6-2232-4C3D-BAB8-791E87CF3951}" srcOrd="3" destOrd="0" presId="urn:microsoft.com/office/officeart/2008/layout/LinedList"/>
    <dgm:cxn modelId="{9C3288AC-E626-4EFC-A40F-52766E80EBF8}" type="presParOf" srcId="{B97661F6-2232-4C3D-BAB8-791E87CF3951}" destId="{5FAB57A0-779F-4902-B368-698685CC715E}" srcOrd="0" destOrd="0" presId="urn:microsoft.com/office/officeart/2008/layout/LinedList"/>
    <dgm:cxn modelId="{4029909C-3090-4B7E-9065-DEB929D78601}" type="presParOf" srcId="{B97661F6-2232-4C3D-BAB8-791E87CF3951}" destId="{95B2516B-33C1-4C10-9E16-46956EC12C9E}" srcOrd="1" destOrd="0" presId="urn:microsoft.com/office/officeart/2008/layout/LinedList"/>
    <dgm:cxn modelId="{B000CAE4-0B41-4E8F-B8C3-693D02FBD681}" type="presParOf" srcId="{AB72CD77-7A58-4EDB-A356-A0BAFF78A1CF}" destId="{997E267B-348D-48C8-BE2B-0C3A00722530}" srcOrd="4" destOrd="0" presId="urn:microsoft.com/office/officeart/2008/layout/LinedList"/>
    <dgm:cxn modelId="{51BB3554-9522-409F-821D-72F4C74198FD}" type="presParOf" srcId="{AB72CD77-7A58-4EDB-A356-A0BAFF78A1CF}" destId="{08D98E35-7565-4C40-8124-3D4E8FBB22D3}" srcOrd="5" destOrd="0" presId="urn:microsoft.com/office/officeart/2008/layout/LinedList"/>
    <dgm:cxn modelId="{75E913D8-5C15-49C5-A6CC-143388AC9B1A}" type="presParOf" srcId="{08D98E35-7565-4C40-8124-3D4E8FBB22D3}" destId="{5C202998-19CF-4416-A1B7-3184FD1123B9}" srcOrd="0" destOrd="0" presId="urn:microsoft.com/office/officeart/2008/layout/LinedList"/>
    <dgm:cxn modelId="{7A27C124-DCF0-4D10-A5D6-CD3C54C9A1B2}" type="presParOf" srcId="{08D98E35-7565-4C40-8124-3D4E8FBB22D3}" destId="{181B0B48-2E3D-4E3D-B716-C8D9EF4FE64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507D72-4ABC-48F3-8338-E80A1C73BD2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AAD7FD-7D48-44D3-A889-BECDA4BA720B}">
      <dgm:prSet custT="1"/>
      <dgm:spPr/>
      <dgm:t>
        <a:bodyPr/>
        <a:lstStyle/>
        <a:p>
          <a:r>
            <a:rPr lang="en-US" sz="28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State of California and Federal Government</a:t>
          </a:r>
          <a:endParaRPr lang="en-US" sz="2800" dirty="0">
            <a:solidFill>
              <a:srgbClr val="0070C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190E7A33-1427-4934-8A2C-6700C6C703F6}" type="parTrans" cxnId="{FF3C212A-DF3A-4054-95D0-F0FDFBDF6C50}">
      <dgm:prSet/>
      <dgm:spPr/>
      <dgm:t>
        <a:bodyPr/>
        <a:lstStyle/>
        <a:p>
          <a:endParaRPr lang="en-US"/>
        </a:p>
      </dgm:t>
    </dgm:pt>
    <dgm:pt modelId="{AA8B2296-E657-44F2-9364-877024443330}" type="sibTrans" cxnId="{FF3C212A-DF3A-4054-95D0-F0FDFBDF6C50}">
      <dgm:prSet/>
      <dgm:spPr/>
      <dgm:t>
        <a:bodyPr/>
        <a:lstStyle/>
        <a:p>
          <a:endParaRPr lang="en-US"/>
        </a:p>
      </dgm:t>
    </dgm:pt>
    <dgm:pt modelId="{09FE99ED-F0B4-4E74-B3B8-B734E74EDCDE}">
      <dgm:prSet custT="1"/>
      <dgm:spPr/>
      <dgm:t>
        <a:bodyPr/>
        <a:lstStyle/>
        <a:p>
          <a:r>
            <a:rPr lang="en-US" sz="28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Gives money to the budget of Health and Human Services </a:t>
          </a:r>
        </a:p>
      </dgm:t>
    </dgm:pt>
    <dgm:pt modelId="{59C4CE00-CF12-4807-BC5F-D69612B0A288}" type="parTrans" cxnId="{7156347D-6443-4701-85C4-43696F9B2602}">
      <dgm:prSet/>
      <dgm:spPr/>
      <dgm:t>
        <a:bodyPr/>
        <a:lstStyle/>
        <a:p>
          <a:endParaRPr lang="en-US"/>
        </a:p>
      </dgm:t>
    </dgm:pt>
    <dgm:pt modelId="{407F67A0-65F3-4293-96B4-DDB82F65DFD7}" type="sibTrans" cxnId="{7156347D-6443-4701-85C4-43696F9B2602}">
      <dgm:prSet/>
      <dgm:spPr/>
      <dgm:t>
        <a:bodyPr/>
        <a:lstStyle/>
        <a:p>
          <a:endParaRPr lang="en-US"/>
        </a:p>
      </dgm:t>
    </dgm:pt>
    <dgm:pt modelId="{4034E712-0D49-4965-A665-28101C9B7E7D}">
      <dgm:prSet custT="1"/>
      <dgm:spPr/>
      <dgm:t>
        <a:bodyPr/>
        <a:lstStyle/>
        <a:p>
          <a:pPr algn="ctr"/>
          <a:endParaRPr lang="en-US" sz="2800" b="1" dirty="0"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8881C13F-2237-4255-B570-E4DBD390013D}" type="parTrans" cxnId="{A8DC0BAF-3E7F-4FBE-B21B-A1707E5AA1E1}">
      <dgm:prSet/>
      <dgm:spPr/>
      <dgm:t>
        <a:bodyPr/>
        <a:lstStyle/>
        <a:p>
          <a:endParaRPr lang="en-US"/>
        </a:p>
      </dgm:t>
    </dgm:pt>
    <dgm:pt modelId="{2D884647-6109-46E4-BD9E-7EBC67BE2A96}" type="sibTrans" cxnId="{A8DC0BAF-3E7F-4FBE-B21B-A1707E5AA1E1}">
      <dgm:prSet/>
      <dgm:spPr/>
      <dgm:t>
        <a:bodyPr/>
        <a:lstStyle/>
        <a:p>
          <a:endParaRPr lang="en-US"/>
        </a:p>
      </dgm:t>
    </dgm:pt>
    <dgm:pt modelId="{BB4425B6-7EBD-4AF3-AB78-2979614FB6E3}">
      <dgm:prSet custT="1"/>
      <dgm:spPr/>
      <dgm:t>
        <a:bodyPr/>
        <a:lstStyle/>
        <a:p>
          <a:pPr algn="ctr"/>
          <a:r>
            <a:rPr lang="en-US" sz="36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21 </a:t>
          </a:r>
          <a:r>
            <a:rPr lang="en-US" sz="28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regional centers…</a:t>
          </a:r>
        </a:p>
      </dgm:t>
    </dgm:pt>
    <dgm:pt modelId="{0BD0B0BC-2DB1-4158-854F-A397B6F457C5}" type="parTrans" cxnId="{520A1A42-A309-42D1-AA6D-C725B85D7E2E}">
      <dgm:prSet/>
      <dgm:spPr/>
      <dgm:t>
        <a:bodyPr/>
        <a:lstStyle/>
        <a:p>
          <a:endParaRPr lang="en-US"/>
        </a:p>
      </dgm:t>
    </dgm:pt>
    <dgm:pt modelId="{798379DA-5352-4B04-B675-EA852B6AB219}" type="sibTrans" cxnId="{520A1A42-A309-42D1-AA6D-C725B85D7E2E}">
      <dgm:prSet/>
      <dgm:spPr/>
      <dgm:t>
        <a:bodyPr/>
        <a:lstStyle/>
        <a:p>
          <a:endParaRPr lang="en-US"/>
        </a:p>
      </dgm:t>
    </dgm:pt>
    <dgm:pt modelId="{667C03E3-8760-4318-8B67-784C98C8691D}">
      <dgm:prSet custT="1"/>
      <dgm:spPr/>
      <dgm:t>
        <a:bodyPr/>
        <a:lstStyle/>
        <a:p>
          <a:pPr algn="ctr"/>
          <a:r>
            <a:rPr lang="en-US" sz="28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covers our area! </a:t>
          </a:r>
        </a:p>
      </dgm:t>
    </dgm:pt>
    <dgm:pt modelId="{7964F4CF-BC6F-4D7A-8424-9617CE0B466A}" type="parTrans" cxnId="{F5B73F5D-F934-42B7-8423-CC4062DA6567}">
      <dgm:prSet/>
      <dgm:spPr/>
      <dgm:t>
        <a:bodyPr/>
        <a:lstStyle/>
        <a:p>
          <a:endParaRPr lang="en-US"/>
        </a:p>
      </dgm:t>
    </dgm:pt>
    <dgm:pt modelId="{F931A0ED-640D-49DE-BC14-9715DAA62C56}" type="sibTrans" cxnId="{F5B73F5D-F934-42B7-8423-CC4062DA6567}">
      <dgm:prSet/>
      <dgm:spPr/>
      <dgm:t>
        <a:bodyPr/>
        <a:lstStyle/>
        <a:p>
          <a:endParaRPr lang="en-US"/>
        </a:p>
      </dgm:t>
    </dgm:pt>
    <dgm:pt modelId="{CE255CFF-9A28-44BE-98FA-EDB500F9B92E}" type="pres">
      <dgm:prSet presAssocID="{BE507D72-4ABC-48F3-8338-E80A1C73BD2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02ED408-9AA5-4A88-95AF-5AC1DC37E632}" type="pres">
      <dgm:prSet presAssocID="{D4AAD7FD-7D48-44D3-A889-BECDA4BA720B}" presName="thickLine" presStyleLbl="alignNode1" presStyleIdx="0" presStyleCnt="5"/>
      <dgm:spPr/>
    </dgm:pt>
    <dgm:pt modelId="{ADB86842-7DEE-4167-953F-EEB8FB573779}" type="pres">
      <dgm:prSet presAssocID="{D4AAD7FD-7D48-44D3-A889-BECDA4BA720B}" presName="horz1" presStyleCnt="0"/>
      <dgm:spPr/>
    </dgm:pt>
    <dgm:pt modelId="{5E6554ED-F47E-4C5D-9E1A-A91E2A653F05}" type="pres">
      <dgm:prSet presAssocID="{D4AAD7FD-7D48-44D3-A889-BECDA4BA720B}" presName="tx1" presStyleLbl="revTx" presStyleIdx="0" presStyleCnt="5" custLinFactNeighborX="54" custLinFactNeighborY="11681"/>
      <dgm:spPr/>
      <dgm:t>
        <a:bodyPr/>
        <a:lstStyle/>
        <a:p>
          <a:endParaRPr lang="en-US"/>
        </a:p>
      </dgm:t>
    </dgm:pt>
    <dgm:pt modelId="{B3331160-F1F6-4ACF-BEE6-C2225BD30982}" type="pres">
      <dgm:prSet presAssocID="{D4AAD7FD-7D48-44D3-A889-BECDA4BA720B}" presName="vert1" presStyleCnt="0"/>
      <dgm:spPr/>
    </dgm:pt>
    <dgm:pt modelId="{8655D6E5-0710-4F68-97FC-93C1225992BC}" type="pres">
      <dgm:prSet presAssocID="{09FE99ED-F0B4-4E74-B3B8-B734E74EDCDE}" presName="thickLine" presStyleLbl="alignNode1" presStyleIdx="1" presStyleCnt="5"/>
      <dgm:spPr/>
    </dgm:pt>
    <dgm:pt modelId="{D381DCB3-4CB6-4153-B8BD-B2EA8367A8E5}" type="pres">
      <dgm:prSet presAssocID="{09FE99ED-F0B4-4E74-B3B8-B734E74EDCDE}" presName="horz1" presStyleCnt="0"/>
      <dgm:spPr/>
    </dgm:pt>
    <dgm:pt modelId="{9B225451-75B8-4964-AF8D-7274013869E4}" type="pres">
      <dgm:prSet presAssocID="{09FE99ED-F0B4-4E74-B3B8-B734E74EDCDE}" presName="tx1" presStyleLbl="revTx" presStyleIdx="1" presStyleCnt="5" custLinFactNeighborY="-547"/>
      <dgm:spPr/>
      <dgm:t>
        <a:bodyPr/>
        <a:lstStyle/>
        <a:p>
          <a:endParaRPr lang="en-US"/>
        </a:p>
      </dgm:t>
    </dgm:pt>
    <dgm:pt modelId="{38F94FDC-92DE-4D69-BE2A-10EDB3AD1E31}" type="pres">
      <dgm:prSet presAssocID="{09FE99ED-F0B4-4E74-B3B8-B734E74EDCDE}" presName="vert1" presStyleCnt="0"/>
      <dgm:spPr/>
    </dgm:pt>
    <dgm:pt modelId="{BD7CF366-D403-400D-B41E-D068331411A2}" type="pres">
      <dgm:prSet presAssocID="{4034E712-0D49-4965-A665-28101C9B7E7D}" presName="thickLine" presStyleLbl="alignNode1" presStyleIdx="2" presStyleCnt="5"/>
      <dgm:spPr/>
    </dgm:pt>
    <dgm:pt modelId="{69661EC4-D071-4254-9DEA-D7A9023C7E96}" type="pres">
      <dgm:prSet presAssocID="{4034E712-0D49-4965-A665-28101C9B7E7D}" presName="horz1" presStyleCnt="0"/>
      <dgm:spPr/>
    </dgm:pt>
    <dgm:pt modelId="{1A09D782-DC0C-4D0C-89A6-888B5ABAB0B3}" type="pres">
      <dgm:prSet presAssocID="{4034E712-0D49-4965-A665-28101C9B7E7D}" presName="tx1" presStyleLbl="revTx" presStyleIdx="2" presStyleCnt="5"/>
      <dgm:spPr/>
      <dgm:t>
        <a:bodyPr/>
        <a:lstStyle/>
        <a:p>
          <a:endParaRPr lang="en-US"/>
        </a:p>
      </dgm:t>
    </dgm:pt>
    <dgm:pt modelId="{D8A570DD-27A0-4E24-AC5B-975F41780057}" type="pres">
      <dgm:prSet presAssocID="{4034E712-0D49-4965-A665-28101C9B7E7D}" presName="vert1" presStyleCnt="0"/>
      <dgm:spPr/>
    </dgm:pt>
    <dgm:pt modelId="{EA056B9F-8AC3-444E-B190-3987E5F3109C}" type="pres">
      <dgm:prSet presAssocID="{BB4425B6-7EBD-4AF3-AB78-2979614FB6E3}" presName="thickLine" presStyleLbl="alignNode1" presStyleIdx="3" presStyleCnt="5"/>
      <dgm:spPr/>
    </dgm:pt>
    <dgm:pt modelId="{B44D5435-707F-49CD-BEB8-39A16C935027}" type="pres">
      <dgm:prSet presAssocID="{BB4425B6-7EBD-4AF3-AB78-2979614FB6E3}" presName="horz1" presStyleCnt="0"/>
      <dgm:spPr/>
    </dgm:pt>
    <dgm:pt modelId="{33BFC9E6-C88F-4A50-8C73-E5DFD60E8586}" type="pres">
      <dgm:prSet presAssocID="{BB4425B6-7EBD-4AF3-AB78-2979614FB6E3}" presName="tx1" presStyleLbl="revTx" presStyleIdx="3" presStyleCnt="5"/>
      <dgm:spPr/>
      <dgm:t>
        <a:bodyPr/>
        <a:lstStyle/>
        <a:p>
          <a:endParaRPr lang="en-US"/>
        </a:p>
      </dgm:t>
    </dgm:pt>
    <dgm:pt modelId="{8C6B1BAF-AB17-4AA6-A6FB-BF5A67DF178D}" type="pres">
      <dgm:prSet presAssocID="{BB4425B6-7EBD-4AF3-AB78-2979614FB6E3}" presName="vert1" presStyleCnt="0"/>
      <dgm:spPr/>
    </dgm:pt>
    <dgm:pt modelId="{F657FEA9-64C2-40F4-8BE8-E4A79EF7DCFC}" type="pres">
      <dgm:prSet presAssocID="{667C03E3-8760-4318-8B67-784C98C8691D}" presName="thickLine" presStyleLbl="alignNode1" presStyleIdx="4" presStyleCnt="5"/>
      <dgm:spPr/>
    </dgm:pt>
    <dgm:pt modelId="{93B4ADD7-33B5-4291-8F8D-0FB480E2C15F}" type="pres">
      <dgm:prSet presAssocID="{667C03E3-8760-4318-8B67-784C98C8691D}" presName="horz1" presStyleCnt="0"/>
      <dgm:spPr/>
    </dgm:pt>
    <dgm:pt modelId="{653CC10A-1334-4090-97EE-8EE3286C165C}" type="pres">
      <dgm:prSet presAssocID="{667C03E3-8760-4318-8B67-784C98C8691D}" presName="tx1" presStyleLbl="revTx" presStyleIdx="4" presStyleCnt="5"/>
      <dgm:spPr/>
      <dgm:t>
        <a:bodyPr/>
        <a:lstStyle/>
        <a:p>
          <a:endParaRPr lang="en-US"/>
        </a:p>
      </dgm:t>
    </dgm:pt>
    <dgm:pt modelId="{DE6E9DE9-95A6-4B1B-965D-7C9707F810A6}" type="pres">
      <dgm:prSet presAssocID="{667C03E3-8760-4318-8B67-784C98C8691D}" presName="vert1" presStyleCnt="0"/>
      <dgm:spPr/>
    </dgm:pt>
  </dgm:ptLst>
  <dgm:cxnLst>
    <dgm:cxn modelId="{6DD75787-2BE1-4930-B624-1F1DB5038A94}" type="presOf" srcId="{D4AAD7FD-7D48-44D3-A889-BECDA4BA720B}" destId="{5E6554ED-F47E-4C5D-9E1A-A91E2A653F05}" srcOrd="0" destOrd="0" presId="urn:microsoft.com/office/officeart/2008/layout/LinedList"/>
    <dgm:cxn modelId="{A2B6BD11-1D69-42F1-AA76-5404D1B0D9CE}" type="presOf" srcId="{BE507D72-4ABC-48F3-8338-E80A1C73BD2F}" destId="{CE255CFF-9A28-44BE-98FA-EDB500F9B92E}" srcOrd="0" destOrd="0" presId="urn:microsoft.com/office/officeart/2008/layout/LinedList"/>
    <dgm:cxn modelId="{520A1A42-A309-42D1-AA6D-C725B85D7E2E}" srcId="{BE507D72-4ABC-48F3-8338-E80A1C73BD2F}" destId="{BB4425B6-7EBD-4AF3-AB78-2979614FB6E3}" srcOrd="3" destOrd="0" parTransId="{0BD0B0BC-2DB1-4158-854F-A397B6F457C5}" sibTransId="{798379DA-5352-4B04-B675-EA852B6AB219}"/>
    <dgm:cxn modelId="{FF3C212A-DF3A-4054-95D0-F0FDFBDF6C50}" srcId="{BE507D72-4ABC-48F3-8338-E80A1C73BD2F}" destId="{D4AAD7FD-7D48-44D3-A889-BECDA4BA720B}" srcOrd="0" destOrd="0" parTransId="{190E7A33-1427-4934-8A2C-6700C6C703F6}" sibTransId="{AA8B2296-E657-44F2-9364-877024443330}"/>
    <dgm:cxn modelId="{E30FCC1E-52A7-4547-BB60-3195FD3666FE}" type="presOf" srcId="{09FE99ED-F0B4-4E74-B3B8-B734E74EDCDE}" destId="{9B225451-75B8-4964-AF8D-7274013869E4}" srcOrd="0" destOrd="0" presId="urn:microsoft.com/office/officeart/2008/layout/LinedList"/>
    <dgm:cxn modelId="{70863FD5-AC16-4F52-8816-AA7EAE86DDB5}" type="presOf" srcId="{667C03E3-8760-4318-8B67-784C98C8691D}" destId="{653CC10A-1334-4090-97EE-8EE3286C165C}" srcOrd="0" destOrd="0" presId="urn:microsoft.com/office/officeart/2008/layout/LinedList"/>
    <dgm:cxn modelId="{7156347D-6443-4701-85C4-43696F9B2602}" srcId="{BE507D72-4ABC-48F3-8338-E80A1C73BD2F}" destId="{09FE99ED-F0B4-4E74-B3B8-B734E74EDCDE}" srcOrd="1" destOrd="0" parTransId="{59C4CE00-CF12-4807-BC5F-D69612B0A288}" sibTransId="{407F67A0-65F3-4293-96B4-DDB82F65DFD7}"/>
    <dgm:cxn modelId="{F5B73F5D-F934-42B7-8423-CC4062DA6567}" srcId="{BE507D72-4ABC-48F3-8338-E80A1C73BD2F}" destId="{667C03E3-8760-4318-8B67-784C98C8691D}" srcOrd="4" destOrd="0" parTransId="{7964F4CF-BC6F-4D7A-8424-9617CE0B466A}" sibTransId="{F931A0ED-640D-49DE-BC14-9715DAA62C56}"/>
    <dgm:cxn modelId="{644BA916-5B7B-4343-93D1-F04FC022C564}" type="presOf" srcId="{4034E712-0D49-4965-A665-28101C9B7E7D}" destId="{1A09D782-DC0C-4D0C-89A6-888B5ABAB0B3}" srcOrd="0" destOrd="0" presId="urn:microsoft.com/office/officeart/2008/layout/LinedList"/>
    <dgm:cxn modelId="{A8DC0BAF-3E7F-4FBE-B21B-A1707E5AA1E1}" srcId="{BE507D72-4ABC-48F3-8338-E80A1C73BD2F}" destId="{4034E712-0D49-4965-A665-28101C9B7E7D}" srcOrd="2" destOrd="0" parTransId="{8881C13F-2237-4255-B570-E4DBD390013D}" sibTransId="{2D884647-6109-46E4-BD9E-7EBC67BE2A96}"/>
    <dgm:cxn modelId="{79BAF379-775A-4EBA-BBC5-16F32FD4B0D5}" type="presOf" srcId="{BB4425B6-7EBD-4AF3-AB78-2979614FB6E3}" destId="{33BFC9E6-C88F-4A50-8C73-E5DFD60E8586}" srcOrd="0" destOrd="0" presId="urn:microsoft.com/office/officeart/2008/layout/LinedList"/>
    <dgm:cxn modelId="{4332222F-F49C-49FC-B143-4DC9A9BBD352}" type="presParOf" srcId="{CE255CFF-9A28-44BE-98FA-EDB500F9B92E}" destId="{702ED408-9AA5-4A88-95AF-5AC1DC37E632}" srcOrd="0" destOrd="0" presId="urn:microsoft.com/office/officeart/2008/layout/LinedList"/>
    <dgm:cxn modelId="{E2569333-403B-43BA-B363-7692C81C6013}" type="presParOf" srcId="{CE255CFF-9A28-44BE-98FA-EDB500F9B92E}" destId="{ADB86842-7DEE-4167-953F-EEB8FB573779}" srcOrd="1" destOrd="0" presId="urn:microsoft.com/office/officeart/2008/layout/LinedList"/>
    <dgm:cxn modelId="{E2CEBA54-0734-45E6-8C69-1D0A67C3CFAB}" type="presParOf" srcId="{ADB86842-7DEE-4167-953F-EEB8FB573779}" destId="{5E6554ED-F47E-4C5D-9E1A-A91E2A653F05}" srcOrd="0" destOrd="0" presId="urn:microsoft.com/office/officeart/2008/layout/LinedList"/>
    <dgm:cxn modelId="{C145EEC5-7A2C-4FFC-A782-B121B7A81EBF}" type="presParOf" srcId="{ADB86842-7DEE-4167-953F-EEB8FB573779}" destId="{B3331160-F1F6-4ACF-BEE6-C2225BD30982}" srcOrd="1" destOrd="0" presId="urn:microsoft.com/office/officeart/2008/layout/LinedList"/>
    <dgm:cxn modelId="{325721DC-21CA-48B0-9486-E1E3B2010806}" type="presParOf" srcId="{CE255CFF-9A28-44BE-98FA-EDB500F9B92E}" destId="{8655D6E5-0710-4F68-97FC-93C1225992BC}" srcOrd="2" destOrd="0" presId="urn:microsoft.com/office/officeart/2008/layout/LinedList"/>
    <dgm:cxn modelId="{7DE878AF-6AFF-4546-9330-1F9310CB6BA9}" type="presParOf" srcId="{CE255CFF-9A28-44BE-98FA-EDB500F9B92E}" destId="{D381DCB3-4CB6-4153-B8BD-B2EA8367A8E5}" srcOrd="3" destOrd="0" presId="urn:microsoft.com/office/officeart/2008/layout/LinedList"/>
    <dgm:cxn modelId="{A3AC5BC8-1BD3-4998-AECB-3A2C33FD2746}" type="presParOf" srcId="{D381DCB3-4CB6-4153-B8BD-B2EA8367A8E5}" destId="{9B225451-75B8-4964-AF8D-7274013869E4}" srcOrd="0" destOrd="0" presId="urn:microsoft.com/office/officeart/2008/layout/LinedList"/>
    <dgm:cxn modelId="{85FA89A9-89BC-4A3F-8DD6-B6BE311EE4CD}" type="presParOf" srcId="{D381DCB3-4CB6-4153-B8BD-B2EA8367A8E5}" destId="{38F94FDC-92DE-4D69-BE2A-10EDB3AD1E31}" srcOrd="1" destOrd="0" presId="urn:microsoft.com/office/officeart/2008/layout/LinedList"/>
    <dgm:cxn modelId="{428C59D6-6E16-4C8F-8161-CBEA3E1B5620}" type="presParOf" srcId="{CE255CFF-9A28-44BE-98FA-EDB500F9B92E}" destId="{BD7CF366-D403-400D-B41E-D068331411A2}" srcOrd="4" destOrd="0" presId="urn:microsoft.com/office/officeart/2008/layout/LinedList"/>
    <dgm:cxn modelId="{FC823A52-E3CE-406E-A4B5-06AE0DAF8715}" type="presParOf" srcId="{CE255CFF-9A28-44BE-98FA-EDB500F9B92E}" destId="{69661EC4-D071-4254-9DEA-D7A9023C7E96}" srcOrd="5" destOrd="0" presId="urn:microsoft.com/office/officeart/2008/layout/LinedList"/>
    <dgm:cxn modelId="{E3BD1EA8-0689-4E2C-BB01-31E993D7459D}" type="presParOf" srcId="{69661EC4-D071-4254-9DEA-D7A9023C7E96}" destId="{1A09D782-DC0C-4D0C-89A6-888B5ABAB0B3}" srcOrd="0" destOrd="0" presId="urn:microsoft.com/office/officeart/2008/layout/LinedList"/>
    <dgm:cxn modelId="{5CEF0565-23F7-4B33-BECA-A3D0C9D076E6}" type="presParOf" srcId="{69661EC4-D071-4254-9DEA-D7A9023C7E96}" destId="{D8A570DD-27A0-4E24-AC5B-975F41780057}" srcOrd="1" destOrd="0" presId="urn:microsoft.com/office/officeart/2008/layout/LinedList"/>
    <dgm:cxn modelId="{45F64448-17A5-4CDE-8C68-4176DE6AB7B9}" type="presParOf" srcId="{CE255CFF-9A28-44BE-98FA-EDB500F9B92E}" destId="{EA056B9F-8AC3-444E-B190-3987E5F3109C}" srcOrd="6" destOrd="0" presId="urn:microsoft.com/office/officeart/2008/layout/LinedList"/>
    <dgm:cxn modelId="{ED82DE39-858B-40F8-B416-CF04166AA1F9}" type="presParOf" srcId="{CE255CFF-9A28-44BE-98FA-EDB500F9B92E}" destId="{B44D5435-707F-49CD-BEB8-39A16C935027}" srcOrd="7" destOrd="0" presId="urn:microsoft.com/office/officeart/2008/layout/LinedList"/>
    <dgm:cxn modelId="{2CD57B19-DFF8-4D07-B042-4AC85C6884F0}" type="presParOf" srcId="{B44D5435-707F-49CD-BEB8-39A16C935027}" destId="{33BFC9E6-C88F-4A50-8C73-E5DFD60E8586}" srcOrd="0" destOrd="0" presId="urn:microsoft.com/office/officeart/2008/layout/LinedList"/>
    <dgm:cxn modelId="{A09DAEBF-2304-424A-82C4-191B28BE822A}" type="presParOf" srcId="{B44D5435-707F-49CD-BEB8-39A16C935027}" destId="{8C6B1BAF-AB17-4AA6-A6FB-BF5A67DF178D}" srcOrd="1" destOrd="0" presId="urn:microsoft.com/office/officeart/2008/layout/LinedList"/>
    <dgm:cxn modelId="{154E7E32-D5C5-4DAC-9383-B1F5EE971334}" type="presParOf" srcId="{CE255CFF-9A28-44BE-98FA-EDB500F9B92E}" destId="{F657FEA9-64C2-40F4-8BE8-E4A79EF7DCFC}" srcOrd="8" destOrd="0" presId="urn:microsoft.com/office/officeart/2008/layout/LinedList"/>
    <dgm:cxn modelId="{ED248F75-5C8E-490D-A9B9-769A783517DB}" type="presParOf" srcId="{CE255CFF-9A28-44BE-98FA-EDB500F9B92E}" destId="{93B4ADD7-33B5-4291-8F8D-0FB480E2C15F}" srcOrd="9" destOrd="0" presId="urn:microsoft.com/office/officeart/2008/layout/LinedList"/>
    <dgm:cxn modelId="{B1456E98-0433-4704-9974-982AC505E75A}" type="presParOf" srcId="{93B4ADD7-33B5-4291-8F8D-0FB480E2C15F}" destId="{653CC10A-1334-4090-97EE-8EE3286C165C}" srcOrd="0" destOrd="0" presId="urn:microsoft.com/office/officeart/2008/layout/LinedList"/>
    <dgm:cxn modelId="{1F203D93-9F69-4A2E-A166-8762BAC278C4}" type="presParOf" srcId="{93B4ADD7-33B5-4291-8F8D-0FB480E2C15F}" destId="{DE6E9DE9-95A6-4B1B-965D-7C9707F810A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FC310-D826-4F63-A844-471BDD48E249}">
      <dsp:nvSpPr>
        <dsp:cNvPr id="0" name=""/>
        <dsp:cNvSpPr/>
      </dsp:nvSpPr>
      <dsp:spPr>
        <a:xfrm>
          <a:off x="0" y="2125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41B2D1-6B7D-4CBC-A5E9-32B13E829AA6}">
      <dsp:nvSpPr>
        <dsp:cNvPr id="0" name=""/>
        <dsp:cNvSpPr/>
      </dsp:nvSpPr>
      <dsp:spPr>
        <a:xfrm>
          <a:off x="0" y="285764"/>
          <a:ext cx="10515600" cy="1449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>
            <a:solidFill>
              <a:srgbClr val="00B0F0"/>
            </a:solidFill>
            <a:latin typeface="Arial Black" panose="020B0A04020102020204" pitchFamily="34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solidFill>
                <a:schemeClr val="accent1"/>
              </a:solidFill>
              <a:latin typeface="Arial Black" panose="020B0A04020102020204" pitchFamily="34" charset="0"/>
            </a:rPr>
            <a:t>Lanterman Act Requirement:  Sec. 4519.5 &amp; 4511.6 of the W&amp;I Code</a:t>
          </a:r>
          <a:endParaRPr lang="en-US" sz="2000" kern="1200" dirty="0">
            <a:solidFill>
              <a:schemeClr val="accent1"/>
            </a:solidFill>
            <a:latin typeface="Arial Black" panose="020B0A04020102020204" pitchFamily="34" charset="0"/>
          </a:endParaRPr>
        </a:p>
      </dsp:txBody>
      <dsp:txXfrm>
        <a:off x="0" y="285764"/>
        <a:ext cx="10515600" cy="1449431"/>
      </dsp:txXfrm>
    </dsp:sp>
    <dsp:sp modelId="{FBC0F067-A06E-4442-847E-7B9387C7B448}">
      <dsp:nvSpPr>
        <dsp:cNvPr id="0" name=""/>
        <dsp:cNvSpPr/>
      </dsp:nvSpPr>
      <dsp:spPr>
        <a:xfrm>
          <a:off x="0" y="1451556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AB57A0-779F-4902-B368-698685CC715E}">
      <dsp:nvSpPr>
        <dsp:cNvPr id="0" name=""/>
        <dsp:cNvSpPr/>
      </dsp:nvSpPr>
      <dsp:spPr>
        <a:xfrm>
          <a:off x="0" y="1451556"/>
          <a:ext cx="10515600" cy="1449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b="1" kern="1200" dirty="0">
            <a:solidFill>
              <a:srgbClr val="00B0F0"/>
            </a:solidFill>
            <a:latin typeface="Arial Black" panose="020B0A04020102020204" pitchFamily="34" charset="0"/>
          </a:endParaRP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solidFill>
                <a:schemeClr val="accent1"/>
              </a:solidFill>
              <a:latin typeface="Arial Black" panose="020B0A04020102020204" pitchFamily="34" charset="0"/>
            </a:rPr>
            <a:t>All Regional Centers to report data on Purchase of Service (POS) authorizations, utilization, and expenditures</a:t>
          </a:r>
          <a:endParaRPr lang="en-US" sz="2000" kern="1200" dirty="0">
            <a:solidFill>
              <a:schemeClr val="accent1"/>
            </a:solidFill>
            <a:latin typeface="Arial Black" panose="020B0A04020102020204" pitchFamily="34" charset="0"/>
          </a:endParaRPr>
        </a:p>
      </dsp:txBody>
      <dsp:txXfrm>
        <a:off x="0" y="1451556"/>
        <a:ext cx="10515600" cy="1449431"/>
      </dsp:txXfrm>
    </dsp:sp>
    <dsp:sp modelId="{997E267B-348D-48C8-BE2B-0C3A00722530}">
      <dsp:nvSpPr>
        <dsp:cNvPr id="0" name=""/>
        <dsp:cNvSpPr/>
      </dsp:nvSpPr>
      <dsp:spPr>
        <a:xfrm>
          <a:off x="0" y="2900987"/>
          <a:ext cx="105156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202998-19CF-4416-A1B7-3184FD1123B9}">
      <dsp:nvSpPr>
        <dsp:cNvPr id="0" name=""/>
        <dsp:cNvSpPr/>
      </dsp:nvSpPr>
      <dsp:spPr>
        <a:xfrm>
          <a:off x="0" y="2900987"/>
          <a:ext cx="10515600" cy="1449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b="1" kern="1200" dirty="0">
            <a:solidFill>
              <a:srgbClr val="00B0F0"/>
            </a:solidFill>
            <a:latin typeface="Arial Black" panose="020B0A04020102020204" pitchFamily="34" charset="0"/>
          </a:endParaRPr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solidFill>
                <a:schemeClr val="accent1"/>
              </a:solidFill>
              <a:latin typeface="Arial Black" panose="020B0A04020102020204" pitchFamily="34" charset="0"/>
            </a:rPr>
            <a:t>Regional Centers to hold at least 1 public meeting </a:t>
          </a:r>
          <a:endParaRPr lang="en-US" sz="2000" kern="1200" dirty="0">
            <a:solidFill>
              <a:schemeClr val="accent1"/>
            </a:solidFill>
            <a:latin typeface="Arial Black" panose="020B0A04020102020204" pitchFamily="34" charset="0"/>
          </a:endParaRPr>
        </a:p>
      </dsp:txBody>
      <dsp:txXfrm>
        <a:off x="0" y="2900987"/>
        <a:ext cx="10515600" cy="14494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2ED408-9AA5-4A88-95AF-5AC1DC37E632}">
      <dsp:nvSpPr>
        <dsp:cNvPr id="0" name=""/>
        <dsp:cNvSpPr/>
      </dsp:nvSpPr>
      <dsp:spPr>
        <a:xfrm>
          <a:off x="0" y="732"/>
          <a:ext cx="84963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6554ED-F47E-4C5D-9E1A-A91E2A653F05}">
      <dsp:nvSpPr>
        <dsp:cNvPr id="0" name=""/>
        <dsp:cNvSpPr/>
      </dsp:nvSpPr>
      <dsp:spPr>
        <a:xfrm>
          <a:off x="0" y="140794"/>
          <a:ext cx="8496300" cy="1199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State of California and Federal Government</a:t>
          </a:r>
          <a:endParaRPr lang="en-US" sz="2800" kern="1200" dirty="0">
            <a:solidFill>
              <a:srgbClr val="0070C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0" y="140794"/>
        <a:ext cx="8496300" cy="1199063"/>
      </dsp:txXfrm>
    </dsp:sp>
    <dsp:sp modelId="{8655D6E5-0710-4F68-97FC-93C1225992BC}">
      <dsp:nvSpPr>
        <dsp:cNvPr id="0" name=""/>
        <dsp:cNvSpPr/>
      </dsp:nvSpPr>
      <dsp:spPr>
        <a:xfrm>
          <a:off x="0" y="1199795"/>
          <a:ext cx="84963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225451-75B8-4964-AF8D-7274013869E4}">
      <dsp:nvSpPr>
        <dsp:cNvPr id="0" name=""/>
        <dsp:cNvSpPr/>
      </dsp:nvSpPr>
      <dsp:spPr>
        <a:xfrm>
          <a:off x="0" y="1193236"/>
          <a:ext cx="8496300" cy="1199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Gives money to the budget of Health and Human Services </a:t>
          </a:r>
        </a:p>
      </dsp:txBody>
      <dsp:txXfrm>
        <a:off x="0" y="1193236"/>
        <a:ext cx="8496300" cy="1199063"/>
      </dsp:txXfrm>
    </dsp:sp>
    <dsp:sp modelId="{BD7CF366-D403-400D-B41E-D068331411A2}">
      <dsp:nvSpPr>
        <dsp:cNvPr id="0" name=""/>
        <dsp:cNvSpPr/>
      </dsp:nvSpPr>
      <dsp:spPr>
        <a:xfrm>
          <a:off x="0" y="2398859"/>
          <a:ext cx="84963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09D782-DC0C-4D0C-89A6-888B5ABAB0B3}">
      <dsp:nvSpPr>
        <dsp:cNvPr id="0" name=""/>
        <dsp:cNvSpPr/>
      </dsp:nvSpPr>
      <dsp:spPr>
        <a:xfrm>
          <a:off x="0" y="2398859"/>
          <a:ext cx="8496300" cy="1199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0" y="2398859"/>
        <a:ext cx="8496300" cy="1199063"/>
      </dsp:txXfrm>
    </dsp:sp>
    <dsp:sp modelId="{EA056B9F-8AC3-444E-B190-3987E5F3109C}">
      <dsp:nvSpPr>
        <dsp:cNvPr id="0" name=""/>
        <dsp:cNvSpPr/>
      </dsp:nvSpPr>
      <dsp:spPr>
        <a:xfrm>
          <a:off x="0" y="3597922"/>
          <a:ext cx="84963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BFC9E6-C88F-4A50-8C73-E5DFD60E8586}">
      <dsp:nvSpPr>
        <dsp:cNvPr id="0" name=""/>
        <dsp:cNvSpPr/>
      </dsp:nvSpPr>
      <dsp:spPr>
        <a:xfrm>
          <a:off x="0" y="3597922"/>
          <a:ext cx="8496300" cy="1199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21 </a:t>
          </a:r>
          <a:r>
            <a:rPr lang="en-US" sz="2800" kern="12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regional centers…</a:t>
          </a:r>
        </a:p>
      </dsp:txBody>
      <dsp:txXfrm>
        <a:off x="0" y="3597922"/>
        <a:ext cx="8496300" cy="1199063"/>
      </dsp:txXfrm>
    </dsp:sp>
    <dsp:sp modelId="{F657FEA9-64C2-40F4-8BE8-E4A79EF7DCFC}">
      <dsp:nvSpPr>
        <dsp:cNvPr id="0" name=""/>
        <dsp:cNvSpPr/>
      </dsp:nvSpPr>
      <dsp:spPr>
        <a:xfrm>
          <a:off x="0" y="4796986"/>
          <a:ext cx="84963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3CC10A-1334-4090-97EE-8EE3286C165C}">
      <dsp:nvSpPr>
        <dsp:cNvPr id="0" name=""/>
        <dsp:cNvSpPr/>
      </dsp:nvSpPr>
      <dsp:spPr>
        <a:xfrm>
          <a:off x="0" y="4796986"/>
          <a:ext cx="8496300" cy="1199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covers our area! </a:t>
          </a:r>
        </a:p>
      </dsp:txBody>
      <dsp:txXfrm>
        <a:off x="0" y="4796986"/>
        <a:ext cx="8496300" cy="1199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0.30424</cdr:x>
      <cdr:y>0.91786</cdr:y>
    </cdr:from>
    <cdr:to>
      <cdr:x>0.45006</cdr:x>
      <cdr:y>0.96364</cdr:y>
    </cdr:to>
    <cdr:cxnSp macro="">
      <cdr:nvCxnSpPr>
        <cdr:cNvPr id="7" name="Straight Connector 6">
          <a:extLst xmlns:a="http://schemas.openxmlformats.org/drawingml/2006/main">
            <a:ext uri="{FF2B5EF4-FFF2-40B4-BE49-F238E27FC236}">
              <a16:creationId xmlns:a16="http://schemas.microsoft.com/office/drawing/2014/main" xmlns="" id="{35FAF098-605D-48BD-B372-7DBC87A6E86C}"/>
            </a:ext>
          </a:extLst>
        </cdr:cNvPr>
        <cdr:cNvCxnSpPr/>
      </cdr:nvCxnSpPr>
      <cdr:spPr>
        <a:xfrm xmlns:a="http://schemas.openxmlformats.org/drawingml/2006/main" flipH="1" flipV="1">
          <a:off x="3199228" y="4794433"/>
          <a:ext cx="1533378" cy="23915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0.48928</cdr:x>
      <cdr:y>0.07536</cdr:y>
    </cdr:from>
    <cdr:to>
      <cdr:x>0.64727</cdr:x>
      <cdr:y>0.09931</cdr:y>
    </cdr:to>
    <cdr:cxnSp macro="">
      <cdr:nvCxnSpPr>
        <cdr:cNvPr id="6" name="Straight Connector 5">
          <a:extLst xmlns:a="http://schemas.openxmlformats.org/drawingml/2006/main">
            <a:ext uri="{FF2B5EF4-FFF2-40B4-BE49-F238E27FC236}">
              <a16:creationId xmlns:a16="http://schemas.microsoft.com/office/drawing/2014/main" xmlns="" id="{44186AE9-3409-4DA6-896B-1509E118AD9A}"/>
            </a:ext>
          </a:extLst>
        </cdr:cNvPr>
        <cdr:cNvCxnSpPr/>
      </cdr:nvCxnSpPr>
      <cdr:spPr>
        <a:xfrm xmlns:a="http://schemas.openxmlformats.org/drawingml/2006/main" flipV="1">
          <a:off x="5140569" y="354170"/>
          <a:ext cx="1659988" cy="11254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0.27103</cdr:x>
      <cdr:y>0.1023</cdr:y>
    </cdr:from>
    <cdr:to>
      <cdr:x>0.46518</cdr:x>
      <cdr:y>0.17414</cdr:y>
    </cdr:to>
    <cdr:cxnSp macro="">
      <cdr:nvCxnSpPr>
        <cdr:cNvPr id="8" name="Straight Connector 7">
          <a:extLst xmlns:a="http://schemas.openxmlformats.org/drawingml/2006/main">
            <a:ext uri="{FF2B5EF4-FFF2-40B4-BE49-F238E27FC236}">
              <a16:creationId xmlns:a16="http://schemas.microsoft.com/office/drawing/2014/main" xmlns="" id="{3CD1626E-C004-4F98-993D-900D499E1B1D}"/>
            </a:ext>
          </a:extLst>
        </cdr:cNvPr>
        <cdr:cNvCxnSpPr/>
      </cdr:nvCxnSpPr>
      <cdr:spPr>
        <a:xfrm xmlns:a="http://schemas.openxmlformats.org/drawingml/2006/main" flipH="1">
          <a:off x="2847535" y="480779"/>
          <a:ext cx="2039816" cy="3376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6976D-2B9E-4B56-91FF-D4C32E05BF7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E1FBA-49D9-45CC-9B8E-6CBAD9FA9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0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E29E5-26BB-4AD6-BA87-A952A37E3F9A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508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E29E5-26BB-4AD6-BA87-A952A37E3F9A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489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DA63-41E4-4FF2-99AB-3B7C8A6553E3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957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need to double check data </a:t>
            </a:r>
            <a:r>
              <a:rPr lang="en-US"/>
              <a:t>on highlighted area.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DA63-41E4-4FF2-99AB-3B7C8A6553E3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884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3ED7BE-8C43-41ED-BF97-C5D9611A2A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E268AAB-761A-446E-BA51-3C248CA026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78135C8-0519-41D1-A315-53AC3F5FC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147-FFC7-46DF-ADD9-9D2D69747599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95B473-A6EF-4EE5-B886-5DA08D355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023A56-92CD-4686-9AD7-99AE98101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363E-0A48-45C9-A08A-6F0F0ACF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2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505C87-6FFA-44F3-80D7-B6619C641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53E80B4-F8C9-4646-94C9-0605381C1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382FC7-9E43-4670-802E-99AEAAD7D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147-FFC7-46DF-ADD9-9D2D69747599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3785E4-7503-4E7D-B638-020F190B9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0D037DD-F44C-40AC-8551-E9BF5AB89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363E-0A48-45C9-A08A-6F0F0ACF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5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F438487-49DD-4D28-8092-C0395AED1C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D58FBD0-3237-4084-99E8-2734D8D0C6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973AA5-4C44-4647-9EE6-E173CB1D2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147-FFC7-46DF-ADD9-9D2D69747599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01C876-2820-4D93-8402-BC9B6A345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32A0A4-EC70-4FFE-85DD-FEFB74751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363E-0A48-45C9-A08A-6F0F0ACF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7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A4C69D-C90F-4B4E-8EB7-7D018BAEA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0F9077-B2AF-4335-9BFA-962386554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E920AB-3C8C-4308-B2A8-54AF8696C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147-FFC7-46DF-ADD9-9D2D69747599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0C38F9-79C6-4E6F-88A3-869428C7D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C47B37-A89F-4213-A751-3B1DF129F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363E-0A48-45C9-A08A-6F0F0ACF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5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B3DEE1-11FE-45E5-8F6C-86E316707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132F61A-688C-44BB-A61C-060F944EE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B61F5D-6EBB-4155-9F99-985A3ADC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147-FFC7-46DF-ADD9-9D2D69747599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018731-8F30-4641-B98C-84FE19185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D8C276-316A-4256-97EA-10DFDCDA4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363E-0A48-45C9-A08A-6F0F0ACF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07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DB5044-787E-4EB8-9E85-8C1CBDF7D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C50E50-1B14-45E7-BE11-2E3EDC0C67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910727D-2C92-4FB8-AC67-94FFE9932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0FF554C-7DDC-405F-948F-555DB41E7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147-FFC7-46DF-ADD9-9D2D69747599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076ACB7-B775-436B-8613-433A53477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CDB6BA2-CD90-4228-83C9-984140283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363E-0A48-45C9-A08A-6F0F0ACF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0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555A97-553C-43BB-AB0D-4737055DF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2FCB12-C2A3-4B92-AD9F-BA7F64817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38F2BF1-C53E-4B64-A22D-22057C608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7144CE4-6B4B-4C8A-991E-5B783339D2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7B416F9-BCFF-42B8-A9A9-0F84B64427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32B3D3D-6D45-4930-8BB4-88838C366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147-FFC7-46DF-ADD9-9D2D69747599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70B147E-10F0-4BE6-979C-6A488E5A1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3EC74B1-1CE4-4FD9-89BF-8589FC7B4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363E-0A48-45C9-A08A-6F0F0ACF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7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A2FC5B-7156-4029-8EB1-250C8FBD8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A8227CA-939D-4D4B-BACD-06945B3D0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147-FFC7-46DF-ADD9-9D2D69747599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6E525C4-73B1-4B76-90E2-31867C0E6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F137FFF-1051-44A8-924C-B766BA3ED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363E-0A48-45C9-A08A-6F0F0ACF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2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3BB57AE-5CFE-4671-863F-6DDCFD93C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147-FFC7-46DF-ADD9-9D2D69747599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0A8BF0E-5D45-4916-BB65-415EB5FCB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3C6836C-53D4-484B-BD2D-C23BDDA45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363E-0A48-45C9-A08A-6F0F0ACF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7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D3ADCD-E7B2-4ED0-814A-0057FF430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C1FA0C-34B7-41F7-902D-5556700C2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4B941A2-197B-40D6-91EC-E147BD956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64FFE96-7233-43B2-96CF-9F3F1AEC3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147-FFC7-46DF-ADD9-9D2D69747599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84D350-8CE0-4A0D-9A7B-F041A7CBC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176A95B-45A2-49AF-BAD5-281283A91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363E-0A48-45C9-A08A-6F0F0ACF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7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86D61F-FDA7-4B96-9DCE-38682ABA5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FD37B13-BC7E-48BC-98B3-3EF0CE54DF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CF2BAC7-3FAF-41C2-B9DA-5624EE071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E2DF7A2-25CB-4D18-986A-DA350EA31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147-FFC7-46DF-ADD9-9D2D69747599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17E80F3-A6C9-40E0-8530-D704684A1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4EE1837-DAE0-4BC9-A5A3-A4580D9C1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363E-0A48-45C9-A08A-6F0F0ACF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1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DC78A9C-39A4-4DF0-B810-E1F3889C5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149E48B-568A-4AE4-975B-05B56CEF7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5F0C4A-39FB-43F1-9FB7-86AA9A5011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F147-FFC7-46DF-ADD9-9D2D69747599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4C2E42-7781-4C05-B8F5-738E42F03B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8202E8-E7AC-4A8A-A9FA-D06DB00203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A363E-0A48-45C9-A08A-6F0F0ACF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0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6.pn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5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5555856-9970-4BC3-9AA9-6A917F53AF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7F487851-BFAF-46D8-A1ED-50CAD6E46F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62393D-55FA-4F23-9E5B-7EFD1AC61C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966" y="4764221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n-US" sz="4000" b="1" i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Fiscal Year 2019-2020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93EE444-F83B-425C-AE1F-9363AB58F3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1954090"/>
            <a:ext cx="4805691" cy="2313741"/>
          </a:xfrm>
        </p:spPr>
        <p:txBody>
          <a:bodyPr anchor="b"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PURCHASE OF SERVICES </a:t>
            </a:r>
          </a:p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How  does VMRC serve its community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xmlns="" id="{13722DD7-BA73-4776-93A3-94491FEF72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xmlns="" id="{4628F6EC-1E25-4D46-9445-BB53DD8136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70" y="1954090"/>
            <a:ext cx="4141760" cy="3864219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61219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10">
            <a:extLst>
              <a:ext uri="{FF2B5EF4-FFF2-40B4-BE49-F238E27FC236}">
                <a16:creationId xmlns:a16="http://schemas.microsoft.com/office/drawing/2014/main" xmlns="" id="{53B021B3-DE93-4AB7-8A18-CF5F1CED88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DABD0A-D25D-4408-8427-F0485DD6E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pPr algn="ctr"/>
            <a:r>
              <a:rPr lang="en-US" sz="3100" dirty="0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Total Individuals Served by Diagnosis</a:t>
            </a:r>
            <a:br>
              <a:rPr lang="en-US" sz="3100" dirty="0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en-US" sz="3100" b="1" i="1" dirty="0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Fiscal Year 2019-2020, all Ages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xmlns="" id="{52D502E5-F6B4-4D58-B4AE-FC466FF15E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DECDBF4-02B6-4BB4-B65B-B8107AD6A9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6DECA758-8654-4A12-AE03-8496A33FED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5738305"/>
              </p:ext>
            </p:extLst>
          </p:nvPr>
        </p:nvGraphicFramePr>
        <p:xfrm>
          <a:off x="838199" y="1527048"/>
          <a:ext cx="10695039" cy="4756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9864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xmlns="" id="{53B021B3-DE93-4AB7-8A18-CF5F1CED88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0FF6C7-4531-4B61-B930-AC4F927AE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pPr algn="ctr"/>
            <a:r>
              <a:rPr lang="en-US" sz="3100" b="1" dirty="0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Total Individuals Served by Ethnicity or Race</a:t>
            </a:r>
            <a:br>
              <a:rPr lang="en-US" sz="3100" b="1" dirty="0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en-US" sz="3100" i="1" dirty="0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Fiscal Year 2019-2020, all Ages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52D502E5-F6B4-4D58-B4AE-FC466FF15E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9DECDBF4-02B6-4BB4-B65B-B8107AD6A9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4C9C9C90-DBA3-4C63-8E6E-C2523A3E58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153416"/>
              </p:ext>
            </p:extLst>
          </p:nvPr>
        </p:nvGraphicFramePr>
        <p:xfrm>
          <a:off x="466201" y="1650390"/>
          <a:ext cx="11251095" cy="5210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4699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9">
            <a:extLst>
              <a:ext uri="{FF2B5EF4-FFF2-40B4-BE49-F238E27FC236}">
                <a16:creationId xmlns:a16="http://schemas.microsoft.com/office/drawing/2014/main" xmlns="" id="{7301F447-EEF7-48F5-AF73-7566EE7F64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078902-2DCC-425E-BCA3-682965B8F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pPr algn="ctr"/>
            <a:r>
              <a:rPr lang="en-US" sz="3400" b="1" dirty="0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Total Individuals Served by Language </a:t>
            </a:r>
            <a:br>
              <a:rPr lang="en-US" sz="3400" b="1" dirty="0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en-US" sz="3400" i="1" dirty="0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Fiscal Year 2019-2020, all Ages</a:t>
            </a:r>
          </a:p>
        </p:txBody>
      </p:sp>
      <p:sp>
        <p:nvSpPr>
          <p:cNvPr id="29" name="Rectangle 21">
            <a:extLst>
              <a:ext uri="{FF2B5EF4-FFF2-40B4-BE49-F238E27FC236}">
                <a16:creationId xmlns:a16="http://schemas.microsoft.com/office/drawing/2014/main" xmlns="" id="{F7117410-A2A4-4085-9ADC-46744551DB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Rectangle 23">
            <a:extLst>
              <a:ext uri="{FF2B5EF4-FFF2-40B4-BE49-F238E27FC236}">
                <a16:creationId xmlns:a16="http://schemas.microsoft.com/office/drawing/2014/main" xmlns="" id="{99F74EB5-E547-4FB4-95F5-BCC788F3C4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E7034F36-8493-40E5-9EE6-7BBD036F8E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614066"/>
              </p:ext>
            </p:extLst>
          </p:nvPr>
        </p:nvGraphicFramePr>
        <p:xfrm>
          <a:off x="983974" y="1554816"/>
          <a:ext cx="10506456" cy="4699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6652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E5F379F8-64AE-4D53-BBF0-846B5DC070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6397506"/>
              </p:ext>
            </p:extLst>
          </p:nvPr>
        </p:nvGraphicFramePr>
        <p:xfrm>
          <a:off x="101600" y="438137"/>
          <a:ext cx="11252200" cy="6419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xmlns="" id="{568AAA7A-7B08-4DC3-B142-68C0382D94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7492702"/>
              </p:ext>
            </p:extLst>
          </p:nvPr>
        </p:nvGraphicFramePr>
        <p:xfrm>
          <a:off x="6096000" y="0"/>
          <a:ext cx="6626578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0134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0">
            <a:extLst>
              <a:ext uri="{FF2B5EF4-FFF2-40B4-BE49-F238E27FC236}">
                <a16:creationId xmlns:a16="http://schemas.microsoft.com/office/drawing/2014/main" xmlns="" id="{7301F447-EEF7-48F5-AF73-7566EE7F64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4A8E61-1B90-43B8-8A2C-3014D0A6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b="1" dirty="0">
                <a:latin typeface="Arial Black" panose="020B0A04020102020204" pitchFamily="34" charset="0"/>
              </a:rPr>
              <a:t>Total Expenditures by Ethnicity or Race</a:t>
            </a:r>
            <a:br>
              <a:rPr lang="en-US" sz="3200" b="1" dirty="0">
                <a:latin typeface="Arial Black" panose="020B0A04020102020204" pitchFamily="34" charset="0"/>
              </a:rPr>
            </a:br>
            <a:r>
              <a:rPr lang="en-US" sz="3200" b="1" i="1" dirty="0">
                <a:latin typeface="Arial Black" panose="020B0A04020102020204" pitchFamily="34" charset="0"/>
              </a:rPr>
              <a:t>Fiscal Year 2019-2020 for all Ages</a:t>
            </a:r>
            <a:endParaRPr lang="en-US" sz="3200" dirty="0"/>
          </a:p>
        </p:txBody>
      </p:sp>
      <p:sp>
        <p:nvSpPr>
          <p:cNvPr id="29" name="Rectangle 12">
            <a:extLst>
              <a:ext uri="{FF2B5EF4-FFF2-40B4-BE49-F238E27FC236}">
                <a16:creationId xmlns:a16="http://schemas.microsoft.com/office/drawing/2014/main" xmlns="" id="{F7117410-A2A4-4085-9ADC-46744551DB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Rectangle 14">
            <a:extLst>
              <a:ext uri="{FF2B5EF4-FFF2-40B4-BE49-F238E27FC236}">
                <a16:creationId xmlns:a16="http://schemas.microsoft.com/office/drawing/2014/main" xmlns="" id="{99F74EB5-E547-4FB4-95F5-BCC788F3C4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3DDF835D-0998-49EC-A7D4-BA3DE70B20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4700885"/>
              </p:ext>
            </p:extLst>
          </p:nvPr>
        </p:nvGraphicFramePr>
        <p:xfrm>
          <a:off x="838200" y="1512994"/>
          <a:ext cx="10506456" cy="4759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0280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86FF76B9-219D-4469-AF87-0236D29032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DB88BD78-87E1-424D-B479-C37D8E41B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C05EB894-9410-4B20-95E4-7A25101AB8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166E38B6-B050-4340-8E8F-3A971DADC0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xmlns="" id="{633C5E46-DAC5-4661-9C87-22B08E2A51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xmlns="" id="{6D0BE37F-23B9-49A2-B590-8B2FCC2B23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5873523"/>
              </p:ext>
            </p:extLst>
          </p:nvPr>
        </p:nvGraphicFramePr>
        <p:xfrm>
          <a:off x="6132513" y="642938"/>
          <a:ext cx="5414963" cy="557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xmlns="" id="{000E8A65-1E0E-4A47-8373-CB037DCD46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635448"/>
              </p:ext>
            </p:extLst>
          </p:nvPr>
        </p:nvGraphicFramePr>
        <p:xfrm>
          <a:off x="642938" y="642938"/>
          <a:ext cx="5414963" cy="557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9383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9188" y="470263"/>
            <a:ext cx="9252148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/>
              <a:t>VMRC Expenditures Per Capita By Diagnosis</a:t>
            </a:r>
            <a:endParaRPr lang="en-US" sz="4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021527"/>
              </p:ext>
            </p:extLst>
          </p:nvPr>
        </p:nvGraphicFramePr>
        <p:xfrm>
          <a:off x="1018902" y="2168432"/>
          <a:ext cx="10332720" cy="4206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2892"/>
                <a:gridCol w="5159828"/>
              </a:tblGrid>
              <a:tr h="112695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Eligible</a:t>
                      </a:r>
                      <a:r>
                        <a:rPr lang="en-US" sz="2800" baseline="0" dirty="0" smtClean="0"/>
                        <a:t> Diagnosis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POS</a:t>
                      </a:r>
                      <a:r>
                        <a:rPr lang="en-US" sz="2800" baseline="0" dirty="0" smtClean="0"/>
                        <a:t> Expenditure Per Person</a:t>
                      </a:r>
                      <a:endParaRPr lang="en-US" sz="2800" dirty="0"/>
                    </a:p>
                  </a:txBody>
                  <a:tcPr/>
                </a:tc>
              </a:tr>
              <a:tr h="6158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Autism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                  $  8,200</a:t>
                      </a:r>
                      <a:endParaRPr lang="en-US" sz="2400" dirty="0"/>
                    </a:p>
                  </a:txBody>
                  <a:tcPr/>
                </a:tc>
              </a:tr>
              <a:tr h="6158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Cerebral Palsy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             $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24,000</a:t>
                      </a:r>
                      <a:endParaRPr lang="en-US" sz="2400" dirty="0"/>
                    </a:p>
                  </a:txBody>
                  <a:tcPr/>
                </a:tc>
              </a:tr>
              <a:tr h="6158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Epilepsy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             $ 28,000</a:t>
                      </a:r>
                      <a:endParaRPr lang="en-US" sz="2400" dirty="0"/>
                    </a:p>
                  </a:txBody>
                  <a:tcPr/>
                </a:tc>
              </a:tr>
              <a:tr h="6158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Intellectual Disability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             $</a:t>
                      </a:r>
                      <a:r>
                        <a:rPr lang="en-US" sz="2400" baseline="0" dirty="0" smtClean="0"/>
                        <a:t> 22,000</a:t>
                      </a:r>
                      <a:endParaRPr lang="en-US" sz="2400" dirty="0"/>
                    </a:p>
                  </a:txBody>
                  <a:tcPr/>
                </a:tc>
              </a:tr>
              <a:tr h="6158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Fifth Category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</a:t>
                      </a:r>
                      <a:r>
                        <a:rPr lang="en-US" sz="2400" dirty="0" smtClean="0"/>
                        <a:t>$</a:t>
                      </a:r>
                      <a:r>
                        <a:rPr lang="en-US" sz="2400" baseline="0" dirty="0" smtClean="0"/>
                        <a:t> 18,000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5426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0">
            <a:extLst>
              <a:ext uri="{FF2B5EF4-FFF2-40B4-BE49-F238E27FC236}">
                <a16:creationId xmlns:a16="http://schemas.microsoft.com/office/drawing/2014/main" xmlns="" id="{5ACC6BB2-28F8-4405-829D-0562733BEE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Freeform: Shape 12">
            <a:extLst>
              <a:ext uri="{FF2B5EF4-FFF2-40B4-BE49-F238E27FC236}">
                <a16:creationId xmlns:a16="http://schemas.microsoft.com/office/drawing/2014/main" xmlns="" id="{5C2E53F0-AD54-4A55-99A0-EC896CE3C2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0" name="Freeform: Shape 14">
            <a:extLst>
              <a:ext uri="{FF2B5EF4-FFF2-40B4-BE49-F238E27FC236}">
                <a16:creationId xmlns:a16="http://schemas.microsoft.com/office/drawing/2014/main" xmlns="" id="{D15F19F8-85EE-477A-ACBA-4B6D069780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92C3387C-D24F-4737-8A37-1DC5CFF09C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37970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6402F65D-32B7-4972-AA56-51C6115D49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872256"/>
              </p:ext>
            </p:extLst>
          </p:nvPr>
        </p:nvGraphicFramePr>
        <p:xfrm>
          <a:off x="-2461592" y="278296"/>
          <a:ext cx="10515600" cy="6361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ontent Placeholder 5">
            <a:extLst>
              <a:ext uri="{FF2B5EF4-FFF2-40B4-BE49-F238E27FC236}">
                <a16:creationId xmlns:a16="http://schemas.microsoft.com/office/drawing/2014/main" xmlns="" id="{7FA126A4-EBA7-4F31-8348-9BDA98EC24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8405130"/>
              </p:ext>
            </p:extLst>
          </p:nvPr>
        </p:nvGraphicFramePr>
        <p:xfrm>
          <a:off x="6354501" y="0"/>
          <a:ext cx="6805914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14319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xmlns="" id="{FF1A16CC-3DDF-421E-939B-F1A6391A47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320606"/>
              </p:ext>
            </p:extLst>
          </p:nvPr>
        </p:nvGraphicFramePr>
        <p:xfrm>
          <a:off x="0" y="177421"/>
          <a:ext cx="6841475" cy="6537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xmlns="" id="{98472E85-11E7-439D-B957-4D01DFBE9E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828947"/>
              </p:ext>
            </p:extLst>
          </p:nvPr>
        </p:nvGraphicFramePr>
        <p:xfrm>
          <a:off x="5886679" y="0"/>
          <a:ext cx="6305321" cy="6748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6003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737F13-D19D-489A-84F0-1CF2745EB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Arial Black" panose="020B0A04020102020204" pitchFamily="34" charset="0"/>
              </a:rPr>
              <a:t>Total Expenditure Paid by Ethnicity or Race </a:t>
            </a:r>
            <a:br>
              <a:rPr lang="en-US" sz="2400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sz="2400" dirty="0">
                <a:solidFill>
                  <a:srgbClr val="002060"/>
                </a:solidFill>
                <a:latin typeface="Arial Black" panose="020B0A04020102020204" pitchFamily="34" charset="0"/>
              </a:rPr>
              <a:t>FY 2014-2015 / 2019-2020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EC43B62A-FFEF-4E60-8E96-AC00623A7B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90617"/>
              </p:ext>
            </p:extLst>
          </p:nvPr>
        </p:nvGraphicFramePr>
        <p:xfrm>
          <a:off x="1" y="1446664"/>
          <a:ext cx="11737074" cy="517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8683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xmlns="" id="{955A2079-FA98-4876-80F0-72364A7D2E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2024F8-D76D-4956-9E36-87F0F859E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3256"/>
            <a:ext cx="10515600" cy="132743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Why Are We Presenting This Information?</a:t>
            </a:r>
            <a:endParaRPr lang="en-US" sz="3600" dirty="0">
              <a:solidFill>
                <a:srgbClr val="00206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E5F3534D-9987-484C-B38F-11F3A0C275E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098071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3381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00835AD4-0AE4-4F57-BAA9-E7EAD1C529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768189"/>
              </p:ext>
            </p:extLst>
          </p:nvPr>
        </p:nvGraphicFramePr>
        <p:xfrm>
          <a:off x="160422" y="1106905"/>
          <a:ext cx="11903242" cy="5444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FDA30AA-C937-4CC1-A57A-761E662F1F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630905" y="208547"/>
            <a:ext cx="6561221" cy="7700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Arial Black" panose="020B0A04020102020204" pitchFamily="34" charset="0"/>
              </a:rPr>
              <a:t>Behavioral Management/Intervention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Arial Black" panose="020B0A04020102020204" pitchFamily="34" charset="0"/>
              </a:rPr>
              <a:t>By Ethnicity or Race</a:t>
            </a:r>
          </a:p>
        </p:txBody>
      </p:sp>
    </p:spTree>
    <p:extLst>
      <p:ext uri="{BB962C8B-B14F-4D97-AF65-F5344CB8AC3E}">
        <p14:creationId xmlns:p14="http://schemas.microsoft.com/office/powerpoint/2010/main" val="11866052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339E07-56D6-454C-994C-FCD382D18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Arial Black" panose="020B0A04020102020204" pitchFamily="34" charset="0"/>
              </a:rPr>
              <a:t>Day Program by Ethnicity or Race</a:t>
            </a:r>
            <a:br>
              <a:rPr lang="en-US" sz="2800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sz="2800" dirty="0">
                <a:solidFill>
                  <a:srgbClr val="002060"/>
                </a:solidFill>
                <a:latin typeface="Arial Black" panose="020B0A04020102020204" pitchFamily="34" charset="0"/>
              </a:rPr>
              <a:t>FY 2014-2015 / 2019-2020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4EB42282-2FF9-4AE8-85A7-3FF02062AE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692089"/>
              </p:ext>
            </p:extLst>
          </p:nvPr>
        </p:nvGraphicFramePr>
        <p:xfrm>
          <a:off x="0" y="1501254"/>
          <a:ext cx="11353800" cy="5240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370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0B20E3-BE21-42E8-949B-33C0601BE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Arial Black" panose="020B0A04020102020204" pitchFamily="34" charset="0"/>
              </a:rPr>
              <a:t>Group Homes by Ethnicity or Race</a:t>
            </a:r>
            <a:br>
              <a:rPr lang="en-US" sz="2800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sz="2800" dirty="0">
                <a:solidFill>
                  <a:srgbClr val="002060"/>
                </a:solidFill>
                <a:latin typeface="Arial Black" panose="020B0A04020102020204" pitchFamily="34" charset="0"/>
              </a:rPr>
              <a:t>FY 2014-2015 / 2019-2020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5331EBDB-7E05-42C1-94C9-34F7063627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963866"/>
              </p:ext>
            </p:extLst>
          </p:nvPr>
        </p:nvGraphicFramePr>
        <p:xfrm>
          <a:off x="313899" y="1528549"/>
          <a:ext cx="11039901" cy="5158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00348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1E2500-A882-4ACE-9BF3-DA9C89205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Arial Black" panose="020B0A04020102020204" pitchFamily="34" charset="0"/>
              </a:rPr>
              <a:t>Personal Assistance by Ethnicity or Race</a:t>
            </a:r>
            <a:br>
              <a:rPr lang="en-US" sz="2800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sz="2800" dirty="0">
                <a:solidFill>
                  <a:srgbClr val="002060"/>
                </a:solidFill>
                <a:latin typeface="Arial Black" panose="020B0A04020102020204" pitchFamily="34" charset="0"/>
              </a:rPr>
              <a:t>FY 2014-2015 / 2019-2020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99D1EF5F-D641-4AEC-90D0-3082A6FCC2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446080"/>
              </p:ext>
            </p:extLst>
          </p:nvPr>
        </p:nvGraphicFramePr>
        <p:xfrm>
          <a:off x="218364" y="1528549"/>
          <a:ext cx="11327642" cy="4964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29013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5C1554-B3A5-481D-8549-5D9E0063F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Arial Black" panose="020B0A04020102020204" pitchFamily="34" charset="0"/>
              </a:rPr>
              <a:t>Respite by Ethnicity or Race</a:t>
            </a:r>
            <a:br>
              <a:rPr lang="en-US" sz="2800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sz="2800" dirty="0">
                <a:solidFill>
                  <a:srgbClr val="002060"/>
                </a:solidFill>
                <a:latin typeface="Arial Black" panose="020B0A04020102020204" pitchFamily="34" charset="0"/>
              </a:rPr>
              <a:t>FY 2014-2015 / 2019-2020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3F87888B-ACA9-4BF5-B7D6-F1325D447E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2986519"/>
              </p:ext>
            </p:extLst>
          </p:nvPr>
        </p:nvGraphicFramePr>
        <p:xfrm>
          <a:off x="354843" y="1487606"/>
          <a:ext cx="11382232" cy="5254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70524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E1090C-7F80-4E14-ADBB-1B5FA6CDB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8302"/>
            <a:ext cx="10584766" cy="6203852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>
                <a:solidFill>
                  <a:srgbClr val="002060"/>
                </a:solidFill>
                <a:latin typeface="Arial Black" panose="020B0A04020102020204" pitchFamily="34" charset="0"/>
              </a:rPr>
              <a:t>By Age and Ethnicity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D619C447-9CB2-435A-B3C7-BE88B5DDB4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9125612"/>
              </p:ext>
            </p:extLst>
          </p:nvPr>
        </p:nvGraphicFramePr>
        <p:xfrm>
          <a:off x="1420837" y="1153550"/>
          <a:ext cx="9780171" cy="2498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6060">
                  <a:extLst>
                    <a:ext uri="{9D8B030D-6E8A-4147-A177-3AD203B41FA5}">
                      <a16:colId xmlns:a16="http://schemas.microsoft.com/office/drawing/2014/main" xmlns="" val="4059188480"/>
                    </a:ext>
                  </a:extLst>
                </a:gridCol>
                <a:gridCol w="1027062">
                  <a:extLst>
                    <a:ext uri="{9D8B030D-6E8A-4147-A177-3AD203B41FA5}">
                      <a16:colId xmlns:a16="http://schemas.microsoft.com/office/drawing/2014/main" xmlns="" val="3423243345"/>
                    </a:ext>
                  </a:extLst>
                </a:gridCol>
                <a:gridCol w="1027062">
                  <a:extLst>
                    <a:ext uri="{9D8B030D-6E8A-4147-A177-3AD203B41FA5}">
                      <a16:colId xmlns:a16="http://schemas.microsoft.com/office/drawing/2014/main" xmlns="" val="3004410810"/>
                    </a:ext>
                  </a:extLst>
                </a:gridCol>
                <a:gridCol w="1090461">
                  <a:extLst>
                    <a:ext uri="{9D8B030D-6E8A-4147-A177-3AD203B41FA5}">
                      <a16:colId xmlns:a16="http://schemas.microsoft.com/office/drawing/2014/main" xmlns="" val="2847602127"/>
                    </a:ext>
                  </a:extLst>
                </a:gridCol>
                <a:gridCol w="1027062">
                  <a:extLst>
                    <a:ext uri="{9D8B030D-6E8A-4147-A177-3AD203B41FA5}">
                      <a16:colId xmlns:a16="http://schemas.microsoft.com/office/drawing/2014/main" xmlns="" val="2258697630"/>
                    </a:ext>
                  </a:extLst>
                </a:gridCol>
                <a:gridCol w="912944">
                  <a:extLst>
                    <a:ext uri="{9D8B030D-6E8A-4147-A177-3AD203B41FA5}">
                      <a16:colId xmlns:a16="http://schemas.microsoft.com/office/drawing/2014/main" xmlns="" val="635600160"/>
                    </a:ext>
                  </a:extLst>
                </a:gridCol>
                <a:gridCol w="1141181">
                  <a:extLst>
                    <a:ext uri="{9D8B030D-6E8A-4147-A177-3AD203B41FA5}">
                      <a16:colId xmlns:a16="http://schemas.microsoft.com/office/drawing/2014/main" xmlns="" val="2923384665"/>
                    </a:ext>
                  </a:extLst>
                </a:gridCol>
                <a:gridCol w="912944">
                  <a:extLst>
                    <a:ext uri="{9D8B030D-6E8A-4147-A177-3AD203B41FA5}">
                      <a16:colId xmlns:a16="http://schemas.microsoft.com/office/drawing/2014/main" xmlns="" val="2361207496"/>
                    </a:ext>
                  </a:extLst>
                </a:gridCol>
                <a:gridCol w="865395">
                  <a:extLst>
                    <a:ext uri="{9D8B030D-6E8A-4147-A177-3AD203B41FA5}">
                      <a16:colId xmlns:a16="http://schemas.microsoft.com/office/drawing/2014/main" xmlns="" val="1141459503"/>
                    </a:ext>
                  </a:extLst>
                </a:gridCol>
              </a:tblGrid>
              <a:tr h="498659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Ethnic Group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00-02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3 - 4 yro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5-12 yro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13-17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xmlns="" val="270367997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AFRICAN-AMERICAN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119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en-US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82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6%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292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8%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116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8%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42522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ASIAN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en-US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77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6%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283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8%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99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7%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88888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ASIAN INDIAN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74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en-US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52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4%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121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3%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2%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768208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HISPANIC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947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44%</a:t>
                      </a:r>
                      <a:endParaRPr lang="en-US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588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44%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1,556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44%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685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45%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687145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NATIVE AMERICAN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US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087346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OTHER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292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14%</a:t>
                      </a:r>
                      <a:endParaRPr lang="en-US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175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13%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407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12%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133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9%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522253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POLYNESIAN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US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520137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UNKNOWN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164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endParaRPr lang="en-US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61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5%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74533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WHITE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432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en-US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300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22%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830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23%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440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29%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252448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2,131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1,337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3,538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1,518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567209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6AB9E7BF-3FFF-42F1-8E1A-7E27163727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6975767"/>
              </p:ext>
            </p:extLst>
          </p:nvPr>
        </p:nvGraphicFramePr>
        <p:xfrm>
          <a:off x="1420837" y="3840480"/>
          <a:ext cx="1828800" cy="28416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4103158385"/>
                    </a:ext>
                  </a:extLst>
                </a:gridCol>
              </a:tblGrid>
              <a:tr h="408248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Ethnic Group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xmlns="" val="3931529820"/>
                  </a:ext>
                </a:extLst>
              </a:tr>
              <a:tr h="202786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AFRICAN-AMERICAN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xmlns="" val="2486066761"/>
                  </a:ext>
                </a:extLst>
              </a:tr>
              <a:tr h="202786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ASIAN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xmlns="" val="711049570"/>
                  </a:ext>
                </a:extLst>
              </a:tr>
              <a:tr h="202786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ASIAN INDIAN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xmlns="" val="2827496267"/>
                  </a:ext>
                </a:extLst>
              </a:tr>
              <a:tr h="202786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HISPANIC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xmlns="" val="502871519"/>
                  </a:ext>
                </a:extLst>
              </a:tr>
              <a:tr h="202786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NATIVE AMERICAN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xmlns="" val="1245516306"/>
                  </a:ext>
                </a:extLst>
              </a:tr>
              <a:tr h="232902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OTHER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xmlns="" val="3971768743"/>
                  </a:ext>
                </a:extLst>
              </a:tr>
              <a:tr h="321913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POLYNESIAN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xmlns="" val="251504162"/>
                  </a:ext>
                </a:extLst>
              </a:tr>
              <a:tr h="268373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UNKNOWN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xmlns="" val="3749009401"/>
                  </a:ext>
                </a:extLst>
              </a:tr>
              <a:tr h="268373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WHITE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xmlns="" val="3069456721"/>
                  </a:ext>
                </a:extLst>
              </a:tr>
              <a:tr h="327937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Total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xmlns="" val="63983747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8E3FDA23-F4AD-4896-A6D9-14C71E3100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4690155"/>
              </p:ext>
            </p:extLst>
          </p:nvPr>
        </p:nvGraphicFramePr>
        <p:xfrm>
          <a:off x="3249637" y="3840480"/>
          <a:ext cx="6413500" cy="2811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882">
                  <a:extLst>
                    <a:ext uri="{9D8B030D-6E8A-4147-A177-3AD203B41FA5}">
                      <a16:colId xmlns:a16="http://schemas.microsoft.com/office/drawing/2014/main" xmlns="" val="1583386014"/>
                    </a:ext>
                  </a:extLst>
                </a:gridCol>
                <a:gridCol w="937818">
                  <a:extLst>
                    <a:ext uri="{9D8B030D-6E8A-4147-A177-3AD203B41FA5}">
                      <a16:colId xmlns:a16="http://schemas.microsoft.com/office/drawing/2014/main" xmlns="" val="251045724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6585499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7457859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326424493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98331767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63809615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80856936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18869164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778785772"/>
                    </a:ext>
                  </a:extLst>
                </a:gridCol>
              </a:tblGrid>
              <a:tr h="409973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18-25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26-40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41-70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71-90+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xmlns="" val="1789438363"/>
                  </a:ext>
                </a:extLst>
              </a:tr>
              <a:tr h="160773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179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9%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298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12%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209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9%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5%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1,304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8%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6410724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168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8%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178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7%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121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5%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3%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1,025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7%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3312596"/>
                  </a:ext>
                </a:extLst>
              </a:tr>
              <a:tr h="213021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38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2%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357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2%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1952780"/>
                  </a:ext>
                </a:extLst>
              </a:tr>
              <a:tr h="209010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779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38%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733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30%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413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19%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38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19%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5,739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37%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4908222"/>
                  </a:ext>
                </a:extLst>
              </a:tr>
              <a:tr h="221063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44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8729588"/>
                  </a:ext>
                </a:extLst>
              </a:tr>
              <a:tr h="239825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197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172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7%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4%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1,471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1212332"/>
                  </a:ext>
                </a:extLst>
              </a:tr>
              <a:tr h="302786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9241801"/>
                  </a:ext>
                </a:extLst>
              </a:tr>
              <a:tr h="291402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278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2%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229686"/>
                  </a:ext>
                </a:extLst>
              </a:tr>
              <a:tr h="266472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683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33%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1,058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43%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1,334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61%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140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72%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5,217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34%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1102107"/>
                  </a:ext>
                </a:extLst>
              </a:tr>
              <a:tr h="276139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2,066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2,480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2,204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195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15,469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100%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8554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0240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xmlns="" id="{DAF1966E-FD40-4A4A-B61B-C4DF7FA05F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xmlns="" id="{047BFA19-D45E-416B-A404-7AF2F3F270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Rectangle 11">
            <a:extLst>
              <a:ext uri="{FF2B5EF4-FFF2-40B4-BE49-F238E27FC236}">
                <a16:creationId xmlns:a16="http://schemas.microsoft.com/office/drawing/2014/main" xmlns="" id="{8E0105E7-23DB-4CF2-8258-FF47C762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926" y="548640"/>
            <a:ext cx="8895805" cy="117957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What Does This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097" y="2276856"/>
            <a:ext cx="10168128" cy="42415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Areas of accessibility to services include: Respite, Family Supports, Behavioral Services, Early Start Services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Areas of Service Disparities include: Residential Services, Day Programs, Transportation, Behavioral Management (Non-Family Home), and Supported Living Services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Age appears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to be a significant driver of expenditures as well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  <a:latin typeface="Arial Black" panose="020B0A04020102020204" pitchFamily="34" charset="0"/>
              </a:rPr>
              <a:t>While 71% identify as either White (34%) or Hispanic (37%) the Hispanic population is on average much younger and disparities trend larger in key areas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q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5912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DAF1966E-FD40-4A4A-B61B-C4DF7FA05F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047BFA19-D45E-416B-A404-7AF2F3F270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8E0105E7-23DB-4CF2-8258-FF47C762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1815B2-3C69-4561-B3B0-2649392D6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5509" y="253005"/>
            <a:ext cx="8072846" cy="1179576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7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VMRC Activities </a:t>
            </a:r>
            <a:r>
              <a:rPr lang="en-US" sz="3700" dirty="0">
                <a:solidFill>
                  <a:srgbClr val="002060"/>
                </a:solidFill>
                <a:latin typeface="Arial Black" panose="020B0A04020102020204" pitchFamily="34" charset="0"/>
              </a:rPr>
              <a:t>to </a:t>
            </a:r>
            <a:r>
              <a:rPr lang="en-US" sz="37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Address Disparities</a:t>
            </a:r>
            <a:endParaRPr lang="en-US" sz="37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62143F-C52E-43E8-9339-740F153B8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209" y="2018806"/>
            <a:ext cx="11164399" cy="4839194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Continue to probe for the answers by analyzing data and offering solutions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VMRC’s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2019-2021 Goals and Strategy Plan for the Cultural Specialist was created to continue collaborating with families and individuals that we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serve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C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ontinue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collaborating with parent groups to bring accessible training through their preferred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language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Consumers and families will continue to receive cultural and linguistic competent information such as Individual Program Plan (IPP) and Individual Family Service Plan (IFSP) in their preferred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language  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9563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" y="770709"/>
            <a:ext cx="11639006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Development of the Cultural &amp; Linguistic Committee (CLC) to further identify barriers and eliminate biases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Introduced Bilingual stipend for staff—48 staff now qualify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Staff training focused on Cultural Competence and knowledge of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Meeting translation equipment needs and training interpreters in processes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Person-Centered Planning—invested in training all staff and developed four certified trainers to serve consumers and families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Created a Health Advisory to provide current information to the community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Developing information/public service announcements in various languages in lobby areas when public access occurs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Community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utreach efforts—Cultural Fair, informational campaigns, COVID testing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Increased consumer contact and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Everbridge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messaging in preferred language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Arial Black" panose="020B0A04020102020204" pitchFamily="34" charset="0"/>
            </a:endParaRPr>
          </a:p>
          <a:p>
            <a:endParaRPr lang="en-US" sz="2000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0205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PT - The End PowerPoint Presentation, free download - ID:55618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80" y="0"/>
            <a:ext cx="1067353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5344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936" y="956803"/>
            <a:ext cx="6325644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 Black" panose="020B0A04020102020204" pitchFamily="34" charset="0"/>
              </a:rPr>
              <a:t>What Is a Disparity?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24596" y="1079913"/>
            <a:ext cx="4233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Arial Black" panose="020B0A04020102020204" pitchFamily="34" charset="0"/>
              </a:rPr>
              <a:t>-Implies a Difference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0936" y="2911106"/>
            <a:ext cx="4963439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 Black" panose="020B0A04020102020204" pitchFamily="34" charset="0"/>
              </a:rPr>
              <a:t>What is Equity?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8257" y="2974735"/>
            <a:ext cx="65010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Arial Black" panose="020B0A04020102020204" pitchFamily="34" charset="0"/>
              </a:rPr>
              <a:t>-Being Fair and Impartial</a:t>
            </a:r>
            <a:r>
              <a:rPr lang="en-US" sz="2800" i="1">
                <a:latin typeface="Arial Black" panose="020B0A04020102020204" pitchFamily="34" charset="0"/>
              </a:rPr>
              <a:t>, basing </a:t>
            </a:r>
            <a:r>
              <a:rPr lang="en-US" sz="2800" i="1" dirty="0">
                <a:latin typeface="Arial Black" panose="020B0A04020102020204" pitchFamily="34" charset="0"/>
              </a:rPr>
              <a:t>on need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3254" y="4863654"/>
            <a:ext cx="5962389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 Black" panose="020B0A04020102020204" pitchFamily="34" charset="0"/>
              </a:rPr>
              <a:t>What is the GOAL?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75956" y="4954014"/>
            <a:ext cx="4321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Arial Black" panose="020B0A04020102020204" pitchFamily="34" charset="0"/>
              </a:rPr>
              <a:t>-Reduce Disparities</a:t>
            </a:r>
          </a:p>
          <a:p>
            <a:r>
              <a:rPr lang="en-US" sz="2800" i="1" dirty="0">
                <a:latin typeface="Arial Black" panose="020B0A04020102020204" pitchFamily="34" charset="0"/>
              </a:rPr>
              <a:t>-Increase Equity</a:t>
            </a:r>
          </a:p>
        </p:txBody>
      </p:sp>
    </p:spTree>
    <p:extLst>
      <p:ext uri="{BB962C8B-B14F-4D97-AF65-F5344CB8AC3E}">
        <p14:creationId xmlns:p14="http://schemas.microsoft.com/office/powerpoint/2010/main" val="1415293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4022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      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How the Money Flows</a:t>
            </a:r>
          </a:p>
        </p:txBody>
      </p:sp>
      <p:graphicFrame>
        <p:nvGraphicFramePr>
          <p:cNvPr id="1029" name="Content Placeholder 2">
            <a:extLst>
              <a:ext uri="{FF2B5EF4-FFF2-40B4-BE49-F238E27FC236}">
                <a16:creationId xmlns:a16="http://schemas.microsoft.com/office/drawing/2014/main" xmlns="" id="{EDAD480C-BB68-4DF2-9346-588082EC76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301293"/>
              </p:ext>
            </p:extLst>
          </p:nvPr>
        </p:nvGraphicFramePr>
        <p:xfrm>
          <a:off x="2263100" y="724693"/>
          <a:ext cx="8496300" cy="5996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835" y="3136886"/>
            <a:ext cx="4757529" cy="707781"/>
          </a:xfrm>
          <a:prstGeom prst="rect">
            <a:avLst/>
          </a:prstGeom>
        </p:spPr>
      </p:pic>
      <p:pic>
        <p:nvPicPr>
          <p:cNvPr id="1027" name="Picture 3" descr="C:\Users\dhernan1\AppData\Local\Microsoft\Windows\Temporary Internet Files\Content.IE5\YC0OELV2\Down_Arrow_Icon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009" y="2520859"/>
            <a:ext cx="696241" cy="49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10"/>
          <a:srcRect l="1" r="-1539" b="6262"/>
          <a:stretch/>
        </p:blipFill>
        <p:spPr>
          <a:xfrm>
            <a:off x="9928900" y="724693"/>
            <a:ext cx="1013957" cy="122647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8041-C98E-45B7-9720-426EA501297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9" name="Picture 3" descr="C:\Users\dhernan1\AppData\Local\Microsoft\Windows\Temporary Internet Files\Content.IE5\YC0OELV2\Down_Arrow_Icon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008" y="3844667"/>
            <a:ext cx="696241" cy="49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dhernan1\AppData\Local\Microsoft\Windows\Temporary Internet Files\Content.IE5\YC0OELV2\Down_Arrow_Icon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008" y="4927085"/>
            <a:ext cx="696241" cy="49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dhernan1\AppData\Local\Microsoft\Windows\Temporary Internet Files\Content.IE5\YC0OELV2\Down_Arrow_Icon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007" y="1375944"/>
            <a:ext cx="696241" cy="49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94964" y="5683014"/>
            <a:ext cx="2539742" cy="67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609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4505" y="1833574"/>
            <a:ext cx="1029639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accent1"/>
                </a:solidFill>
                <a:latin typeface="Arial Black" panose="020B0A04020102020204" pitchFamily="34" charset="0"/>
              </a:rPr>
              <a:t>Present key consumer characteristics from FY 2019-2020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Indicate data categorized by age, ethnicity, language, diagnosis,  residence and various service types</a:t>
            </a:r>
            <a:endParaRPr lang="en-US" sz="2000" dirty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endParaRPr lang="en-US" sz="2000" dirty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Review authorized and actual consumer expenditures and utilization rates based on certain key characteristics in multiple fiscal years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Provide the data in a manner to better analyze the information </a:t>
            </a:r>
          </a:p>
          <a:p>
            <a:endParaRPr lang="en-US" sz="2000" b="1" dirty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Identify potential barriers to equitable access to services and support</a:t>
            </a:r>
          </a:p>
          <a:p>
            <a:endParaRPr lang="en-US" sz="2000" b="1" dirty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Identify best practices to reduce disparity</a:t>
            </a:r>
          </a:p>
          <a:p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45496" y="375781"/>
            <a:ext cx="5757798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 Black" panose="020B0A04020102020204" pitchFamily="34" charset="0"/>
              </a:rPr>
              <a:t>Purpose of Meeting</a:t>
            </a:r>
          </a:p>
        </p:txBody>
      </p:sp>
    </p:spTree>
    <p:extLst>
      <p:ext uri="{BB962C8B-B14F-4D97-AF65-F5344CB8AC3E}">
        <p14:creationId xmlns:p14="http://schemas.microsoft.com/office/powerpoint/2010/main" val="3148783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xmlns="" id="{A3C210E6-A35A-4F68-8D60-801A019C75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https://www.vmrc.net/wp-content/uploads/2019/09/San-Andreas-300x225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8917"/>
          <a:stretch/>
        </p:blipFill>
        <p:spPr bwMode="auto">
          <a:xfrm>
            <a:off x="3136389" y="10"/>
            <a:ext cx="4979304" cy="3401558"/>
          </a:xfrm>
          <a:custGeom>
            <a:avLst/>
            <a:gdLst/>
            <a:ahLst/>
            <a:cxnLst/>
            <a:rect l="l" t="t" r="r" b="b"/>
            <a:pathLst>
              <a:path w="4979304" h="3364992">
                <a:moveTo>
                  <a:pt x="0" y="0"/>
                </a:moveTo>
                <a:lnTo>
                  <a:pt x="4211250" y="0"/>
                </a:lnTo>
                <a:lnTo>
                  <a:pt x="4309461" y="192282"/>
                </a:lnTo>
                <a:cubicBezTo>
                  <a:pt x="4697535" y="1033269"/>
                  <a:pt x="4937593" y="2032690"/>
                  <a:pt x="4974907" y="3110424"/>
                </a:cubicBezTo>
                <a:lnTo>
                  <a:pt x="4979304" y="3364992"/>
                </a:lnTo>
                <a:lnTo>
                  <a:pt x="800592" y="3364992"/>
                </a:lnTo>
                <a:lnTo>
                  <a:pt x="797493" y="3185579"/>
                </a:lnTo>
                <a:cubicBezTo>
                  <a:pt x="756786" y="2009870"/>
                  <a:pt x="474799" y="927359"/>
                  <a:pt x="22579" y="4206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vmrc.net/wp-content/uploads/2019/09/Modesto-Office-300x20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5" b="1"/>
          <a:stretch/>
        </p:blipFill>
        <p:spPr bwMode="auto">
          <a:xfrm>
            <a:off x="7381690" y="3456433"/>
            <a:ext cx="4810310" cy="3401568"/>
          </a:xfrm>
          <a:custGeom>
            <a:avLst/>
            <a:gdLst/>
            <a:ahLst/>
            <a:cxnLst/>
            <a:rect l="l" t="t" r="r" b="b"/>
            <a:pathLst>
              <a:path w="4810310" h="3401568">
                <a:moveTo>
                  <a:pt x="781270" y="0"/>
                </a:moveTo>
                <a:lnTo>
                  <a:pt x="4810310" y="0"/>
                </a:lnTo>
                <a:lnTo>
                  <a:pt x="4810310" y="3401568"/>
                </a:lnTo>
                <a:lnTo>
                  <a:pt x="0" y="3401568"/>
                </a:lnTo>
                <a:lnTo>
                  <a:pt x="1963" y="3397912"/>
                </a:lnTo>
                <a:cubicBezTo>
                  <a:pt x="454182" y="2512619"/>
                  <a:pt x="736170" y="1430108"/>
                  <a:pt x="776876" y="254399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www.vmrc.net/wp-content/uploads/2019/09/Stockton-Office-300x200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6" r="1" b="1"/>
          <a:stretch/>
        </p:blipFill>
        <p:spPr bwMode="auto">
          <a:xfrm>
            <a:off x="3189428" y="3456432"/>
            <a:ext cx="4925479" cy="3401568"/>
          </a:xfrm>
          <a:custGeom>
            <a:avLst/>
            <a:gdLst/>
            <a:ahLst/>
            <a:cxnLst/>
            <a:rect l="l" t="t" r="r" b="b"/>
            <a:pathLst>
              <a:path w="4925479" h="3364992">
                <a:moveTo>
                  <a:pt x="749362" y="0"/>
                </a:moveTo>
                <a:lnTo>
                  <a:pt x="4925479" y="0"/>
                </a:lnTo>
                <a:lnTo>
                  <a:pt x="4921868" y="209033"/>
                </a:lnTo>
                <a:cubicBezTo>
                  <a:pt x="4884554" y="1286766"/>
                  <a:pt x="4644496" y="2286187"/>
                  <a:pt x="4256422" y="3127175"/>
                </a:cubicBezTo>
                <a:lnTo>
                  <a:pt x="4134952" y="3364992"/>
                </a:lnTo>
                <a:lnTo>
                  <a:pt x="0" y="3364992"/>
                </a:lnTo>
                <a:lnTo>
                  <a:pt x="79008" y="3202330"/>
                </a:lnTo>
                <a:cubicBezTo>
                  <a:pt x="467082" y="2361343"/>
                  <a:pt x="707140" y="1361922"/>
                  <a:pt x="744454" y="284189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81" name="Freeform: Shape 80">
            <a:extLst>
              <a:ext uri="{FF2B5EF4-FFF2-40B4-BE49-F238E27FC236}">
                <a16:creationId xmlns:a16="http://schemas.microsoft.com/office/drawing/2014/main" xmlns="" id="{AC0D06B0-F19C-459E-B221-A34B506FB5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945815" cy="6858000"/>
          </a:xfrm>
          <a:custGeom>
            <a:avLst/>
            <a:gdLst>
              <a:gd name="connsiteX0" fmla="*/ 0 w 3945815"/>
              <a:gd name="connsiteY0" fmla="*/ 0 h 6858000"/>
              <a:gd name="connsiteX1" fmla="*/ 3138662 w 3945815"/>
              <a:gd name="connsiteY1" fmla="*/ 0 h 6858000"/>
              <a:gd name="connsiteX2" fmla="*/ 3275260 w 3945815"/>
              <a:gd name="connsiteY2" fmla="*/ 267438 h 6858000"/>
              <a:gd name="connsiteX3" fmla="*/ 3945815 w 3945815"/>
              <a:gd name="connsiteY3" fmla="*/ 3481388 h 6858000"/>
              <a:gd name="connsiteX4" fmla="*/ 3275260 w 3945815"/>
              <a:gd name="connsiteY4" fmla="*/ 6695338 h 6858000"/>
              <a:gd name="connsiteX5" fmla="*/ 3192177 w 3945815"/>
              <a:gd name="connsiteY5" fmla="*/ 6858000 h 6858000"/>
              <a:gd name="connsiteX6" fmla="*/ 0 w 394581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5815" h="6858000">
                <a:moveTo>
                  <a:pt x="0" y="0"/>
                </a:moveTo>
                <a:lnTo>
                  <a:pt x="3138662" y="0"/>
                </a:lnTo>
                <a:lnTo>
                  <a:pt x="3275260" y="267438"/>
                </a:lnTo>
                <a:cubicBezTo>
                  <a:pt x="3698614" y="1184879"/>
                  <a:pt x="3945815" y="2290869"/>
                  <a:pt x="3945815" y="3481388"/>
                </a:cubicBezTo>
                <a:cubicBezTo>
                  <a:pt x="3945815" y="4671908"/>
                  <a:pt x="3698614" y="5777898"/>
                  <a:pt x="3275260" y="6695338"/>
                </a:cubicBezTo>
                <a:lnTo>
                  <a:pt x="319217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83" name="Freeform: Shape 82">
            <a:extLst>
              <a:ext uri="{FF2B5EF4-FFF2-40B4-BE49-F238E27FC236}">
                <a16:creationId xmlns:a16="http://schemas.microsoft.com/office/drawing/2014/main" xmlns="" id="{345B26DA-1C6B-4C66-81C9-9C1877FC2D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936670" cy="6858000"/>
          </a:xfrm>
          <a:custGeom>
            <a:avLst/>
            <a:gdLst>
              <a:gd name="connsiteX0" fmla="*/ 0 w 3936670"/>
              <a:gd name="connsiteY0" fmla="*/ 0 h 6858000"/>
              <a:gd name="connsiteX1" fmla="*/ 3129517 w 3936670"/>
              <a:gd name="connsiteY1" fmla="*/ 0 h 6858000"/>
              <a:gd name="connsiteX2" fmla="*/ 3266115 w 3936670"/>
              <a:gd name="connsiteY2" fmla="*/ 267438 h 6858000"/>
              <a:gd name="connsiteX3" fmla="*/ 3936670 w 3936670"/>
              <a:gd name="connsiteY3" fmla="*/ 3481388 h 6858000"/>
              <a:gd name="connsiteX4" fmla="*/ 3266115 w 3936670"/>
              <a:gd name="connsiteY4" fmla="*/ 6695338 h 6858000"/>
              <a:gd name="connsiteX5" fmla="*/ 3183032 w 3936670"/>
              <a:gd name="connsiteY5" fmla="*/ 6858000 h 6858000"/>
              <a:gd name="connsiteX6" fmla="*/ 0 w 39366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6670" h="6858000">
                <a:moveTo>
                  <a:pt x="0" y="0"/>
                </a:moveTo>
                <a:lnTo>
                  <a:pt x="3129517" y="0"/>
                </a:lnTo>
                <a:lnTo>
                  <a:pt x="3266115" y="267438"/>
                </a:lnTo>
                <a:cubicBezTo>
                  <a:pt x="3689469" y="1184879"/>
                  <a:pt x="3936670" y="2290869"/>
                  <a:pt x="3936670" y="3481388"/>
                </a:cubicBezTo>
                <a:cubicBezTo>
                  <a:pt x="3936670" y="4671908"/>
                  <a:pt x="3689469" y="5777898"/>
                  <a:pt x="3266115" y="6695338"/>
                </a:cubicBezTo>
                <a:lnTo>
                  <a:pt x="3183032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56" y="685800"/>
            <a:ext cx="2807208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kern="1200" dirty="0">
                <a:solidFill>
                  <a:srgbClr val="002060"/>
                </a:solidFill>
                <a:latin typeface="Arial Black" panose="020B0A04020102020204" pitchFamily="34" charset="0"/>
              </a:rPr>
              <a:t>VMRC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xmlns="" id="{98DE6C44-43F8-4DE4-AB81-66853FFEA0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005840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xmlns="" id="{2409529B-9B56-4F10-BE4D-F934DB89E5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38912" y="2089941"/>
            <a:ext cx="2834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8056" y="2258568"/>
            <a:ext cx="3144230" cy="39227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Valley Mountain Regional Center (VMRC) is one of 21 regional centers in the state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VMRC serves about 4.5% of the regional center population in California in a 5-county catchment area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We are a non-profit agency operating with state and federal funds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pic>
        <p:nvPicPr>
          <p:cNvPr id="1034" name="Picture 10" descr="https://www.insidehighered.com/sites/default/server_files/styles/large-copy/public/media/california_0.jpg?itok=89Ck-3v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8" r="-1" b="-1"/>
          <a:stretch/>
        </p:blipFill>
        <p:spPr bwMode="auto">
          <a:xfrm>
            <a:off x="7404372" y="10"/>
            <a:ext cx="4787628" cy="3401558"/>
          </a:xfrm>
          <a:custGeom>
            <a:avLst/>
            <a:gdLst/>
            <a:ahLst/>
            <a:cxnLst/>
            <a:rect l="l" t="t" r="r" b="b"/>
            <a:pathLst>
              <a:path w="4787628" h="3401568">
                <a:moveTo>
                  <a:pt x="0" y="0"/>
                </a:moveTo>
                <a:lnTo>
                  <a:pt x="4787628" y="0"/>
                </a:lnTo>
                <a:lnTo>
                  <a:pt x="4787628" y="3401568"/>
                </a:lnTo>
                <a:lnTo>
                  <a:pt x="762748" y="3401568"/>
                </a:lnTo>
                <a:lnTo>
                  <a:pt x="751436" y="2963954"/>
                </a:lnTo>
                <a:cubicBezTo>
                  <a:pt x="698408" y="1942163"/>
                  <a:pt x="463174" y="995044"/>
                  <a:pt x="93264" y="19228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001658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C818041-C98E-45B7-9720-426EA5012971}" type="slidenum">
              <a:rPr lang="en-US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41580" y="0"/>
            <a:ext cx="48103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Where do we fit into the picture?</a:t>
            </a:r>
          </a:p>
        </p:txBody>
      </p:sp>
    </p:spTree>
    <p:extLst>
      <p:ext uri="{BB962C8B-B14F-4D97-AF65-F5344CB8AC3E}">
        <p14:creationId xmlns:p14="http://schemas.microsoft.com/office/powerpoint/2010/main" val="940097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xmlns="" id="{DAF1966E-FD40-4A4A-B61B-C4DF7FA05F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xmlns="" id="{047BFA19-D45E-416B-A404-7AF2F3F270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xmlns="" id="{8E0105E7-23DB-4CF2-8258-FF47C762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05414" y="212942"/>
            <a:ext cx="6112701" cy="11398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+mj-ea"/>
                <a:cs typeface="Aharoni" panose="02010803020104030203" pitchFamily="2" charset="-79"/>
              </a:rPr>
              <a:t>Who Are We?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15568" y="1920240"/>
            <a:ext cx="10168128" cy="480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accent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 VMRC serves approximately </a:t>
            </a:r>
            <a:r>
              <a:rPr lang="en-US" sz="2200" b="1" dirty="0">
                <a:solidFill>
                  <a:schemeClr val="accent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16,000 </a:t>
            </a:r>
            <a:r>
              <a:rPr lang="en-US" sz="2200" dirty="0">
                <a:solidFill>
                  <a:schemeClr val="accent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individuals</a:t>
            </a:r>
          </a:p>
          <a:p>
            <a:pPr marL="0" indent="0">
              <a:buNone/>
            </a:pPr>
            <a:endParaRPr lang="en-US" sz="2200" dirty="0">
              <a:solidFill>
                <a:schemeClr val="accent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accent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 We serve residents of San Joaquin, Stanislaus, Amador, Calaveras and Tuolumne </a:t>
            </a:r>
            <a:r>
              <a:rPr lang="en-US" sz="2200" dirty="0" smtClean="0">
                <a:solidFill>
                  <a:schemeClr val="accent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Counties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200" dirty="0">
              <a:solidFill>
                <a:schemeClr val="accent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>
                <a:solidFill>
                  <a:schemeClr val="accent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 Our </a:t>
            </a:r>
            <a:r>
              <a:rPr lang="en-US" sz="2200" dirty="0">
                <a:solidFill>
                  <a:schemeClr val="accent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Purchase of Service (POS) allocation (money) in fiscal year 2019-2020 was $233 million and the amount of money spent to date is $230 million</a:t>
            </a:r>
          </a:p>
          <a:p>
            <a:pPr marL="0" indent="0">
              <a:buNone/>
            </a:pPr>
            <a:endParaRPr lang="en-US" sz="2200" dirty="0">
              <a:solidFill>
                <a:schemeClr val="accent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accent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 Offices in Stockton, Modesto and San Andreas with 371 staff</a:t>
            </a:r>
          </a:p>
          <a:p>
            <a:pPr marL="0" indent="0">
              <a:buNone/>
            </a:pPr>
            <a:endParaRPr lang="en-US" sz="2200" dirty="0">
              <a:solidFill>
                <a:schemeClr val="accent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200" dirty="0">
              <a:solidFill>
                <a:schemeClr val="accent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C818041-C98E-45B7-9720-426EA5012971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496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5645" y="175364"/>
            <a:ext cx="7543800" cy="1540701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VMRC Staff Ethnicity by Percent</a:t>
            </a:r>
            <a:br>
              <a:rPr lang="en-US" dirty="0"/>
            </a:br>
            <a:r>
              <a:rPr lang="en-US" dirty="0"/>
              <a:t>FY2019-20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7682" y="1846264"/>
          <a:ext cx="11962355" cy="4805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549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828789"/>
              </p:ext>
            </p:extLst>
          </p:nvPr>
        </p:nvGraphicFramePr>
        <p:xfrm>
          <a:off x="574767" y="444134"/>
          <a:ext cx="11077302" cy="6021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00152"/>
                <a:gridCol w="2477150"/>
              </a:tblGrid>
              <a:tr h="6761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San Joaquin Valley College Graduates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717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White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61%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717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Black or African American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13%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717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American Indian and Alaska Native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1%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717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Asian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effectLst/>
                        </a:rPr>
                        <a:t>6%</a:t>
                      </a:r>
                      <a:endParaRPr lang="en-US" sz="18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43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Native Hawaiian and Other Pacific Islander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.02%</a:t>
                      </a:r>
                      <a:r>
                        <a:rPr lang="en-US" sz="1100" b="1" dirty="0">
                          <a:effectLst/>
                        </a:rPr>
                        <a:t>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717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Hispanic or </a:t>
                      </a:r>
                      <a:r>
                        <a:rPr lang="en-US" sz="1800" dirty="0" smtClean="0">
                          <a:effectLst/>
                        </a:rPr>
                        <a:t>Latino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19%</a:t>
                      </a:r>
                      <a:r>
                        <a:rPr lang="en-US" sz="1100" b="1" dirty="0">
                          <a:effectLst/>
                        </a:rPr>
                        <a:t>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717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Mixed Race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3%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71721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912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1545</TotalTime>
  <Words>1530</Words>
  <Application>Microsoft Office PowerPoint</Application>
  <PresentationFormat>Widescreen</PresentationFormat>
  <Paragraphs>578</Paragraphs>
  <Slides>29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Aharoni</vt:lpstr>
      <vt:lpstr>Arial</vt:lpstr>
      <vt:lpstr>Arial Black</vt:lpstr>
      <vt:lpstr>Calibri</vt:lpstr>
      <vt:lpstr>Calibri Light</vt:lpstr>
      <vt:lpstr>Times New Roman</vt:lpstr>
      <vt:lpstr>Wingdings</vt:lpstr>
      <vt:lpstr>Office Theme</vt:lpstr>
      <vt:lpstr>Fiscal Year 2019-2020</vt:lpstr>
      <vt:lpstr>Why Are We Presenting This Information?</vt:lpstr>
      <vt:lpstr>PowerPoint Presentation</vt:lpstr>
      <vt:lpstr>        How the Money Flows</vt:lpstr>
      <vt:lpstr>PowerPoint Presentation</vt:lpstr>
      <vt:lpstr>VMRC</vt:lpstr>
      <vt:lpstr>PowerPoint Presentation</vt:lpstr>
      <vt:lpstr>VMRC Staff Ethnicity by Percent FY2019-20 </vt:lpstr>
      <vt:lpstr>PowerPoint Presentation</vt:lpstr>
      <vt:lpstr>Total Individuals Served by Diagnosis Fiscal Year 2019-2020, all Ages</vt:lpstr>
      <vt:lpstr>Total Individuals Served by Ethnicity or Race Fiscal Year 2019-2020, all Ages</vt:lpstr>
      <vt:lpstr>Total Individuals Served by Language  Fiscal Year 2019-2020, all Ages</vt:lpstr>
      <vt:lpstr>PowerPoint Presentation</vt:lpstr>
      <vt:lpstr>Total Expenditures by Ethnicity or Race Fiscal Year 2019-2020 for all Ages</vt:lpstr>
      <vt:lpstr>PowerPoint Presentation</vt:lpstr>
      <vt:lpstr>PowerPoint Presentation</vt:lpstr>
      <vt:lpstr>PowerPoint Presentation</vt:lpstr>
      <vt:lpstr>PowerPoint Presentation</vt:lpstr>
      <vt:lpstr>Total Expenditure Paid by Ethnicity or Race  FY 2014-2015 / 2019-2020</vt:lpstr>
      <vt:lpstr>PowerPoint Presentation</vt:lpstr>
      <vt:lpstr>Day Program by Ethnicity or Race FY 2014-2015 / 2019-2020</vt:lpstr>
      <vt:lpstr>Group Homes by Ethnicity or Race FY 2014-2015 / 2019-2020</vt:lpstr>
      <vt:lpstr>Personal Assistance by Ethnicity or Race FY 2014-2015 / 2019-2020</vt:lpstr>
      <vt:lpstr>Respite by Ethnicity or Race FY 2014-2015 / 2019-2020</vt:lpstr>
      <vt:lpstr>PowerPoint Presentation</vt:lpstr>
      <vt:lpstr>What Does This Mean?</vt:lpstr>
      <vt:lpstr>VMRC Activities to Address Disparities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Gabriela Lopez</dc:creator>
  <cp:lastModifiedBy>Cindy Mix</cp:lastModifiedBy>
  <cp:revision>17</cp:revision>
  <dcterms:created xsi:type="dcterms:W3CDTF">2021-03-22T22:29:32Z</dcterms:created>
  <dcterms:modified xsi:type="dcterms:W3CDTF">2021-03-25T20:07:41Z</dcterms:modified>
</cp:coreProperties>
</file>