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4"/>
  </p:sldMasterIdLst>
  <p:handoutMasterIdLst>
    <p:handoutMasterId r:id="rId22"/>
  </p:handoutMasterIdLst>
  <p:sldIdLst>
    <p:sldId id="256" r:id="rId5"/>
    <p:sldId id="258" r:id="rId6"/>
    <p:sldId id="259" r:id="rId7"/>
    <p:sldId id="261" r:id="rId8"/>
    <p:sldId id="266" r:id="rId9"/>
    <p:sldId id="283" r:id="rId10"/>
    <p:sldId id="260" r:id="rId11"/>
    <p:sldId id="257" r:id="rId12"/>
    <p:sldId id="262" r:id="rId13"/>
    <p:sldId id="263" r:id="rId14"/>
    <p:sldId id="265" r:id="rId15"/>
    <p:sldId id="290" r:id="rId16"/>
    <p:sldId id="288" r:id="rId17"/>
    <p:sldId id="289" r:id="rId18"/>
    <p:sldId id="291" r:id="rId19"/>
    <p:sldId id="264" r:id="rId20"/>
    <p:sldId id="273" r:id="rId2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81" d="100"/>
          <a:sy n="81" d="100"/>
        </p:scale>
        <p:origin x="48"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30EC428-59D7-43EB-A3F3-492EA19E30B6}" type="datetimeFigureOut">
              <a:rPr lang="en-US" smtClean="0"/>
              <a:t>12/29/2020</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610414CB-7686-4479-BDC1-3510E123FC1E}" type="slidenum">
              <a:rPr lang="en-US" smtClean="0"/>
              <a:t>‹#›</a:t>
            </a:fld>
            <a:endParaRPr lang="en-US"/>
          </a:p>
        </p:txBody>
      </p:sp>
    </p:spTree>
    <p:extLst>
      <p:ext uri="{BB962C8B-B14F-4D97-AF65-F5344CB8AC3E}">
        <p14:creationId xmlns:p14="http://schemas.microsoft.com/office/powerpoint/2010/main" val="22036869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492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9391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222106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05205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95108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46927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76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6724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25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271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520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797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24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27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6052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553680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12/29/2020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50736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296" y="2404534"/>
            <a:ext cx="9619466" cy="1646302"/>
          </a:xfrm>
        </p:spPr>
        <p:txBody>
          <a:bodyPr/>
          <a:lstStyle/>
          <a:p>
            <a:r>
              <a:rPr lang="en-US" sz="4800" dirty="0" smtClean="0"/>
              <a:t>2020 Report, Feedback, and Plan </a:t>
            </a:r>
            <a:r>
              <a:rPr lang="en-US" sz="4800" dirty="0"/>
              <a:t>of </a:t>
            </a:r>
            <a:r>
              <a:rPr lang="en-US" sz="4800" dirty="0" smtClean="0"/>
              <a:t>Correction for Non-Compliance of the Required Caseload </a:t>
            </a:r>
            <a:r>
              <a:rPr lang="en-US" sz="4800" dirty="0"/>
              <a:t>R</a:t>
            </a:r>
            <a:r>
              <a:rPr lang="en-US" sz="4800" dirty="0" smtClean="0"/>
              <a:t>atios</a:t>
            </a:r>
            <a:endParaRPr lang="en-US" sz="4800" dirty="0"/>
          </a:p>
        </p:txBody>
      </p:sp>
      <p:sp>
        <p:nvSpPr>
          <p:cNvPr id="3" name="Subtitle 2"/>
          <p:cNvSpPr>
            <a:spLocks noGrp="1"/>
          </p:cNvSpPr>
          <p:nvPr>
            <p:ph type="subTitle" idx="1"/>
          </p:nvPr>
        </p:nvSpPr>
        <p:spPr>
          <a:xfrm>
            <a:off x="810001" y="5238093"/>
            <a:ext cx="10572000" cy="1426780"/>
          </a:xfrm>
        </p:spPr>
        <p:txBody>
          <a:bodyPr>
            <a:normAutofit/>
          </a:bodyPr>
          <a:lstStyle/>
          <a:p>
            <a:pPr algn="r"/>
            <a:r>
              <a:rPr lang="en-US" dirty="0" smtClean="0"/>
              <a:t>Public </a:t>
            </a:r>
            <a:r>
              <a:rPr lang="en-US" dirty="0"/>
              <a:t>P</a:t>
            </a:r>
            <a:r>
              <a:rPr lang="en-US" dirty="0" smtClean="0"/>
              <a:t>resentation of the Valley Mountain Regional Center Caseload Ratios</a:t>
            </a:r>
          </a:p>
          <a:p>
            <a:pPr algn="r"/>
            <a:r>
              <a:rPr lang="en-US" dirty="0" smtClean="0"/>
              <a:t>By Tony Anderson, Executive Director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4836"/>
            <a:ext cx="1677798" cy="1943164"/>
          </a:xfrm>
          <a:prstGeom prst="rect">
            <a:avLst/>
          </a:prstGeom>
        </p:spPr>
      </p:pic>
    </p:spTree>
    <p:extLst>
      <p:ext uri="{BB962C8B-B14F-4D97-AF65-F5344CB8AC3E}">
        <p14:creationId xmlns:p14="http://schemas.microsoft.com/office/powerpoint/2010/main" val="616931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Impacting the Ratios</a:t>
            </a:r>
            <a:endParaRPr lang="en-US" dirty="0"/>
          </a:p>
        </p:txBody>
      </p:sp>
      <p:sp>
        <p:nvSpPr>
          <p:cNvPr id="3" name="Content Placeholder 2"/>
          <p:cNvSpPr>
            <a:spLocks noGrp="1"/>
          </p:cNvSpPr>
          <p:nvPr>
            <p:ph idx="1"/>
          </p:nvPr>
        </p:nvSpPr>
        <p:spPr>
          <a:xfrm>
            <a:off x="677334" y="1686218"/>
            <a:ext cx="9277371" cy="4964392"/>
          </a:xfrm>
        </p:spPr>
        <p:txBody>
          <a:bodyPr>
            <a:normAutofit/>
          </a:bodyPr>
          <a:lstStyle/>
          <a:p>
            <a:r>
              <a:rPr lang="en-US" dirty="0"/>
              <a:t>It has been a constant struggle to not only recruit more Service Coordinators, but also to retain </a:t>
            </a:r>
            <a:r>
              <a:rPr lang="en-US" dirty="0" smtClean="0"/>
              <a:t>them.  Our average tenure is up .2% to 9.2 years and our turnover rate for the past year has improved to 8.5% (down from 10.1%).</a:t>
            </a:r>
          </a:p>
          <a:p>
            <a:r>
              <a:rPr lang="en-US" dirty="0" smtClean="0"/>
              <a:t>Last year DDS expanded non-case management staffing resulting in oversight for Enhanced Behavioral Support Homes (BCBA), compliance and disclosures, forensics, family home agency oversight, foster care coordination, etc. but no new </a:t>
            </a:r>
            <a:r>
              <a:rPr lang="en-US" dirty="0"/>
              <a:t>t</a:t>
            </a:r>
            <a:r>
              <a:rPr lang="en-US" dirty="0" smtClean="0"/>
              <a:t>argeted funds for Case management</a:t>
            </a:r>
          </a:p>
          <a:p>
            <a:r>
              <a:rPr lang="en-US" dirty="0" smtClean="0"/>
              <a:t>In </a:t>
            </a:r>
            <a:r>
              <a:rPr lang="en-US" dirty="0"/>
              <a:t>addition to the internal promotions we have had some staff leaving for a variety of reasons including retirement, </a:t>
            </a:r>
            <a:r>
              <a:rPr lang="en-US" dirty="0" smtClean="0"/>
              <a:t>aggressive and disrespectful advocacy leading to poor morale and resignations, the </a:t>
            </a:r>
            <a:r>
              <a:rPr lang="en-US" dirty="0"/>
              <a:t>need for a better paying job and the need to find a job with less pressure and rigid documentation timelines.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278712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Input . . .</a:t>
            </a:r>
            <a:endParaRPr lang="en-US" dirty="0"/>
          </a:p>
        </p:txBody>
      </p:sp>
      <p:sp>
        <p:nvSpPr>
          <p:cNvPr id="3" name="Content Placeholder 2"/>
          <p:cNvSpPr>
            <a:spLocks noGrp="1"/>
          </p:cNvSpPr>
          <p:nvPr>
            <p:ph idx="1"/>
          </p:nvPr>
        </p:nvSpPr>
        <p:spPr/>
        <p:txBody>
          <a:bodyPr>
            <a:normAutofit fontScale="92500" lnSpcReduction="10000"/>
          </a:bodyPr>
          <a:lstStyle/>
          <a:p>
            <a:r>
              <a:rPr lang="en-US" dirty="0"/>
              <a:t>My case worker is awesome I </a:t>
            </a:r>
            <a:r>
              <a:rPr lang="en-US" dirty="0" smtClean="0"/>
              <a:t>don’t </a:t>
            </a:r>
            <a:r>
              <a:rPr lang="en-US" dirty="0"/>
              <a:t>feel an </a:t>
            </a:r>
            <a:r>
              <a:rPr lang="en-US" dirty="0" smtClean="0"/>
              <a:t>impact</a:t>
            </a:r>
          </a:p>
          <a:p>
            <a:r>
              <a:rPr lang="en-US" dirty="0" smtClean="0"/>
              <a:t>We </a:t>
            </a:r>
            <a:r>
              <a:rPr lang="en-US" dirty="0"/>
              <a:t>have never had an issue so far in the last 13 years our case worker Benicia Moore was </a:t>
            </a:r>
            <a:r>
              <a:rPr lang="en-US" dirty="0" smtClean="0"/>
              <a:t>awesome. </a:t>
            </a:r>
            <a:r>
              <a:rPr lang="en-US" dirty="0"/>
              <a:t>Just currently with COVID-19 we have not had much communication other than phone calls. I don't know where my son case stands</a:t>
            </a:r>
            <a:r>
              <a:rPr lang="en-US" dirty="0" smtClean="0"/>
              <a:t>.</a:t>
            </a:r>
          </a:p>
          <a:p>
            <a:r>
              <a:rPr lang="en-US" dirty="0" err="1"/>
              <a:t>Sc</a:t>
            </a:r>
            <a:r>
              <a:rPr lang="en-US" dirty="0"/>
              <a:t> are no help at all. They don’t return resident calls the paperwork is always late and they use </a:t>
            </a:r>
            <a:r>
              <a:rPr lang="en-US" dirty="0" err="1"/>
              <a:t>covid</a:t>
            </a:r>
            <a:r>
              <a:rPr lang="en-US" dirty="0"/>
              <a:t> or high case numbers as an excuse. It is useless to have a </a:t>
            </a:r>
            <a:r>
              <a:rPr lang="en-US" dirty="0" err="1"/>
              <a:t>Sc</a:t>
            </a:r>
            <a:r>
              <a:rPr lang="en-US" dirty="0"/>
              <a:t> assigned to a client</a:t>
            </a:r>
            <a:r>
              <a:rPr lang="en-US" dirty="0" smtClean="0"/>
              <a:t>.</a:t>
            </a:r>
          </a:p>
          <a:p>
            <a:r>
              <a:rPr lang="en-US" dirty="0"/>
              <a:t>I have had nothing but positive experiences with case management. All of the employees get back to us in a timely manner and are helpful and courteous with any questions that we may have</a:t>
            </a:r>
            <a:r>
              <a:rPr lang="en-US" dirty="0" smtClean="0"/>
              <a:t>.</a:t>
            </a:r>
          </a:p>
          <a:p>
            <a:r>
              <a:rPr lang="en-US" dirty="0"/>
              <a:t>High caseload and the constant addition of tasks to the already long list of case management duties, are not only affecting deadlines attainability but also my overall mental health at work and off work.</a:t>
            </a:r>
            <a:endParaRPr lang="en-US" dirty="0" smtClean="0"/>
          </a:p>
          <a:p>
            <a:endParaRPr lang="en-US" dirty="0" smtClean="0"/>
          </a:p>
          <a:p>
            <a:endParaRPr lang="en-US" b="1"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186311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Input . . .</a:t>
            </a:r>
            <a:endParaRPr lang="en-US" dirty="0"/>
          </a:p>
        </p:txBody>
      </p:sp>
      <p:sp>
        <p:nvSpPr>
          <p:cNvPr id="3" name="Content Placeholder 2"/>
          <p:cNvSpPr>
            <a:spLocks noGrp="1"/>
          </p:cNvSpPr>
          <p:nvPr>
            <p:ph idx="1"/>
          </p:nvPr>
        </p:nvSpPr>
        <p:spPr>
          <a:xfrm>
            <a:off x="677334" y="1381027"/>
            <a:ext cx="9960814" cy="5269583"/>
          </a:xfrm>
        </p:spPr>
        <p:txBody>
          <a:bodyPr>
            <a:normAutofit fontScale="92500" lnSpcReduction="10000"/>
          </a:bodyPr>
          <a:lstStyle/>
          <a:p>
            <a:r>
              <a:rPr lang="en-US" dirty="0"/>
              <a:t>With larger caseloads SC's are very overwhelmed. there are so many that are not caught up on reports or holding meetings that reports are unable to be submitted in a timely manner. </a:t>
            </a:r>
            <a:endParaRPr lang="en-US" dirty="0" smtClean="0"/>
          </a:p>
          <a:p>
            <a:r>
              <a:rPr lang="en-US" dirty="0" smtClean="0"/>
              <a:t>The stress level </a:t>
            </a:r>
            <a:r>
              <a:rPr lang="en-US" dirty="0"/>
              <a:t>used to be high when caseloads were in the 70-80 range and now the word "high" does not even come close where stress levels are at now</a:t>
            </a:r>
            <a:r>
              <a:rPr lang="en-US" dirty="0" smtClean="0"/>
              <a:t>.</a:t>
            </a:r>
          </a:p>
          <a:p>
            <a:r>
              <a:rPr lang="en-US" dirty="0" smtClean="0"/>
              <a:t>So </a:t>
            </a:r>
            <a:r>
              <a:rPr lang="en-US" dirty="0"/>
              <a:t>many families are not getting the service that they need/deserve because SC's are required to do an extreme amount of follow up and paperwork with other consumers that things get put on the back burner. </a:t>
            </a:r>
            <a:endParaRPr lang="en-US" dirty="0" smtClean="0"/>
          </a:p>
          <a:p>
            <a:r>
              <a:rPr lang="en-US" dirty="0" smtClean="0"/>
              <a:t>This </a:t>
            </a:r>
            <a:r>
              <a:rPr lang="en-US" dirty="0"/>
              <a:t>will lead to negative feedback from families, caregivers, and venders. SC's are very overwhelmed and underpaid. this will lead to high turnover rates and/or lack of motivation to comply with deadlines and productivity</a:t>
            </a:r>
            <a:r>
              <a:rPr lang="en-US" dirty="0" smtClean="0"/>
              <a:t>.</a:t>
            </a:r>
          </a:p>
          <a:p>
            <a:r>
              <a:rPr lang="en-US" dirty="0"/>
              <a:t>Since Aaron does not require much, his case management is satisfactory. When I call or text, his case manager takes care of </a:t>
            </a:r>
            <a:r>
              <a:rPr lang="en-US" dirty="0" smtClean="0"/>
              <a:t>things.</a:t>
            </a:r>
          </a:p>
          <a:p>
            <a:r>
              <a:rPr lang="en-US" dirty="0"/>
              <a:t>My experience with my son's case manager Casey Robertshaw has been great. She has followed through with all of our ideas and has kept me informed. She attended his IEP meeting in December</a:t>
            </a:r>
            <a:r>
              <a:rPr lang="en-US" dirty="0" smtClean="0"/>
              <a:t>.</a:t>
            </a:r>
          </a:p>
          <a:p>
            <a:r>
              <a:rPr lang="en-US" dirty="0"/>
              <a:t>So far our experience has been ok. My cm gets back to me in a timely manner. However there are no check ins or info given about services offered. </a:t>
            </a:r>
            <a:r>
              <a:rPr lang="en-US" dirty="0" err="1"/>
              <a:t>Eg</a:t>
            </a:r>
            <a:r>
              <a:rPr lang="en-US" dirty="0"/>
              <a:t> I have to ask for waiver forms that I only know exist from another parent when I feel my cm should have informed me of them</a:t>
            </a:r>
            <a:endParaRPr lang="en-US" dirty="0" smtClean="0"/>
          </a:p>
          <a:p>
            <a:endParaRPr lang="en-US" dirty="0" smtClean="0"/>
          </a:p>
          <a:p>
            <a:endParaRPr lang="en-US" b="1"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238998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 . .</a:t>
            </a:r>
            <a:endParaRPr lang="en-US" dirty="0"/>
          </a:p>
        </p:txBody>
      </p:sp>
      <p:sp>
        <p:nvSpPr>
          <p:cNvPr id="3" name="Content Placeholder 2"/>
          <p:cNvSpPr>
            <a:spLocks noGrp="1"/>
          </p:cNvSpPr>
          <p:nvPr>
            <p:ph idx="1"/>
          </p:nvPr>
        </p:nvSpPr>
        <p:spPr>
          <a:xfrm>
            <a:off x="677334" y="1550709"/>
            <a:ext cx="8596668" cy="4490653"/>
          </a:xfrm>
        </p:spPr>
        <p:txBody>
          <a:bodyPr>
            <a:normAutofit fontScale="85000" lnSpcReduction="10000"/>
          </a:bodyPr>
          <a:lstStyle/>
          <a:p>
            <a:r>
              <a:rPr lang="en-US" dirty="0"/>
              <a:t>Hold them accountable to serving clients. Give them training on </a:t>
            </a:r>
            <a:r>
              <a:rPr lang="en-US" dirty="0" smtClean="0"/>
              <a:t>how to </a:t>
            </a:r>
            <a:r>
              <a:rPr lang="en-US" dirty="0"/>
              <a:t>do the job effectively and how you with </a:t>
            </a:r>
            <a:r>
              <a:rPr lang="en-US" dirty="0" smtClean="0"/>
              <a:t>providers</a:t>
            </a:r>
            <a:r>
              <a:rPr lang="en-US" dirty="0"/>
              <a:t>. They are not of support to the clients that deserve to be served. One of the biggest complaints from clients and families is </a:t>
            </a:r>
            <a:r>
              <a:rPr lang="en-US" dirty="0" err="1"/>
              <a:t>Sc</a:t>
            </a:r>
            <a:r>
              <a:rPr lang="en-US" dirty="0"/>
              <a:t> and their lack of knowledge and work ethics</a:t>
            </a:r>
            <a:r>
              <a:rPr lang="en-US" dirty="0" smtClean="0"/>
              <a:t>.</a:t>
            </a:r>
          </a:p>
          <a:p>
            <a:r>
              <a:rPr lang="en-US" dirty="0"/>
              <a:t>All of your positions require a BA? Why cant that be reached with experience in the field</a:t>
            </a:r>
            <a:r>
              <a:rPr lang="en-US" dirty="0" smtClean="0"/>
              <a:t>?</a:t>
            </a:r>
          </a:p>
          <a:p>
            <a:r>
              <a:rPr lang="en-US" dirty="0"/>
              <a:t>With larger caseloads SC's have NO time to be proactive. we barely have time to complete meetings, IPP and quarterly reports on time (or completing 'catch up' tasks) that we have no time to anticipate issues until they are emergencies. this does a large disservice to the consumers and their support team outside VMRC (family or vendors). </a:t>
            </a:r>
            <a:endParaRPr lang="en-US" dirty="0" smtClean="0"/>
          </a:p>
          <a:p>
            <a:r>
              <a:rPr lang="en-US" dirty="0" smtClean="0"/>
              <a:t>Larger </a:t>
            </a:r>
            <a:r>
              <a:rPr lang="en-US" dirty="0"/>
              <a:t>caseloads are likely contributing to rapid turnover and burnout in </a:t>
            </a:r>
            <a:r>
              <a:rPr lang="en-US" dirty="0" smtClean="0"/>
              <a:t>SC's</a:t>
            </a:r>
          </a:p>
          <a:p>
            <a:r>
              <a:rPr lang="en-US" dirty="0"/>
              <a:t>Lower caseloads or less continuous addition to the tremendous tasks list that I already have</a:t>
            </a:r>
            <a:r>
              <a:rPr lang="en-US" dirty="0" smtClean="0"/>
              <a:t>.</a:t>
            </a:r>
          </a:p>
          <a:p>
            <a:r>
              <a:rPr lang="en-US" dirty="0"/>
              <a:t>Larger case caseloads prevent us from giving our families the time each family deserve, plus it makes services instead of supreme with regards to the attention they deserve. The individualized attention is cut short when cases are larger</a:t>
            </a:r>
            <a:r>
              <a:rPr lang="en-US" dirty="0" smtClean="0"/>
              <a:t>.</a:t>
            </a:r>
          </a:p>
          <a:p>
            <a:r>
              <a:rPr lang="en-US" dirty="0"/>
              <a:t>Continue to hire as appropriate to maintain the numbers of caseloads at a desired rate.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413969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 . .</a:t>
            </a:r>
            <a:endParaRPr lang="en-US" dirty="0"/>
          </a:p>
        </p:txBody>
      </p:sp>
      <p:sp>
        <p:nvSpPr>
          <p:cNvPr id="3" name="Content Placeholder 2"/>
          <p:cNvSpPr>
            <a:spLocks noGrp="1"/>
          </p:cNvSpPr>
          <p:nvPr>
            <p:ph idx="1"/>
          </p:nvPr>
        </p:nvSpPr>
        <p:spPr>
          <a:xfrm>
            <a:off x="677334" y="1296187"/>
            <a:ext cx="8596668" cy="5175314"/>
          </a:xfrm>
        </p:spPr>
        <p:txBody>
          <a:bodyPr>
            <a:normAutofit/>
          </a:bodyPr>
          <a:lstStyle/>
          <a:p>
            <a:r>
              <a:rPr lang="en-US" dirty="0"/>
              <a:t>Increase wages and lower caseloads numbers. Individuals with bachelor's degrees are able to get better paying jobs with county programs, school districts, state jobs. </a:t>
            </a:r>
            <a:endParaRPr lang="en-US" dirty="0" smtClean="0"/>
          </a:p>
          <a:p>
            <a:r>
              <a:rPr lang="en-US" dirty="0" smtClean="0"/>
              <a:t>VMRC </a:t>
            </a:r>
            <a:r>
              <a:rPr lang="en-US" dirty="0"/>
              <a:t>has a lot of power to help others and employees are so "appreciated" but are very low on the income scale. yeah, VMRC has amazing perks to being an employee, but most people will chase money and are reminded of higher paying jobs with monthly bills</a:t>
            </a:r>
            <a:r>
              <a:rPr lang="en-US" dirty="0" smtClean="0"/>
              <a:t>.</a:t>
            </a:r>
          </a:p>
          <a:p>
            <a:r>
              <a:rPr lang="en-US" dirty="0" smtClean="0"/>
              <a:t>keeping </a:t>
            </a:r>
            <a:r>
              <a:rPr lang="en-US" dirty="0"/>
              <a:t>employees and/or hiring new ones with wages that match perks will keep employment and increase productivity. Not so many will leave VMRC for an increase of wages to support their families. </a:t>
            </a:r>
            <a:endParaRPr lang="en-US" dirty="0" smtClean="0"/>
          </a:p>
          <a:p>
            <a:r>
              <a:rPr lang="en-US" dirty="0" smtClean="0"/>
              <a:t>Personally</a:t>
            </a:r>
            <a:r>
              <a:rPr lang="en-US" dirty="0"/>
              <a:t>, </a:t>
            </a:r>
            <a:r>
              <a:rPr lang="en-US" dirty="0" err="1"/>
              <a:t>i</a:t>
            </a:r>
            <a:r>
              <a:rPr lang="en-US" dirty="0"/>
              <a:t> know a lot of people who would make great service coordinators (and would want to be one) but will never apply because the pay is not worth it for them.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177540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 . .</a:t>
            </a:r>
            <a:endParaRPr lang="en-US" dirty="0"/>
          </a:p>
        </p:txBody>
      </p:sp>
      <p:sp>
        <p:nvSpPr>
          <p:cNvPr id="3" name="Content Placeholder 2"/>
          <p:cNvSpPr>
            <a:spLocks noGrp="1"/>
          </p:cNvSpPr>
          <p:nvPr>
            <p:ph idx="1"/>
          </p:nvPr>
        </p:nvSpPr>
        <p:spPr>
          <a:xfrm>
            <a:off x="677334" y="1397017"/>
            <a:ext cx="8596668" cy="5192319"/>
          </a:xfrm>
        </p:spPr>
        <p:txBody>
          <a:bodyPr>
            <a:normAutofit fontScale="92500" lnSpcReduction="20000"/>
          </a:bodyPr>
          <a:lstStyle/>
          <a:p>
            <a:r>
              <a:rPr lang="en-US" dirty="0"/>
              <a:t>the Regional Centers need more funds to be able to hire enough staff to actually slim down the caseloads. just filling the open spots does not do enough for the caseload sizes. plus once an employee quits or takes a long term leave the whole team is back in the same position of being more overworked then they are already over worked and overwhelmed</a:t>
            </a:r>
            <a:r>
              <a:rPr lang="en-US" dirty="0" smtClean="0"/>
              <a:t>.</a:t>
            </a:r>
          </a:p>
          <a:p>
            <a:r>
              <a:rPr lang="en-US" dirty="0" smtClean="0"/>
              <a:t>There needs </a:t>
            </a:r>
            <a:r>
              <a:rPr lang="en-US" dirty="0"/>
              <a:t>to also be interns or lower level employees that could assist with mundane tasks that occupy large amount of time but really provide no quality to the case management such as scheduling meetings, entering SIRs (depending on the severity of the issue), and completing most information on the MANY different referral forms. </a:t>
            </a:r>
            <a:endParaRPr lang="en-US" dirty="0" smtClean="0"/>
          </a:p>
          <a:p>
            <a:r>
              <a:rPr lang="en-US" dirty="0" smtClean="0"/>
              <a:t>Also</a:t>
            </a:r>
            <a:r>
              <a:rPr lang="en-US" dirty="0"/>
              <a:t>, the process for locating vacancies at care homes is very time consuming and not effective. a better process would greatly cut down on the time this requires. an online portal where care homes could list their vacancies (single, shared room and for which gender) and their acceptance criteria (ages, behaviors, conditions they will work with, </a:t>
            </a:r>
            <a:r>
              <a:rPr lang="en-US" dirty="0" err="1"/>
              <a:t>amb</a:t>
            </a:r>
            <a:r>
              <a:rPr lang="en-US" dirty="0"/>
              <a:t> or non </a:t>
            </a:r>
            <a:r>
              <a:rPr lang="en-US" dirty="0" err="1"/>
              <a:t>amb</a:t>
            </a:r>
            <a:r>
              <a:rPr lang="en-US" dirty="0"/>
              <a:t>) and a way for SCs to submit referrals right there and the care homes are alerted would make things faster than calling and being told the home has no vacancies even though the vacancy list states otherwise. this way the home only adds themselves to the portal when they are ready and willing to take referrals. this would also place more responsibility on the home for communicating with VMRC staff when they have openings so were more aware.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37243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 for Correction . . .</a:t>
            </a:r>
            <a:endParaRPr lang="en-US" dirty="0"/>
          </a:p>
        </p:txBody>
      </p:sp>
      <p:sp>
        <p:nvSpPr>
          <p:cNvPr id="3" name="Content Placeholder 2"/>
          <p:cNvSpPr>
            <a:spLocks noGrp="1"/>
          </p:cNvSpPr>
          <p:nvPr>
            <p:ph idx="1"/>
          </p:nvPr>
        </p:nvSpPr>
        <p:spPr>
          <a:xfrm>
            <a:off x="677334" y="1458096"/>
            <a:ext cx="9442850" cy="5399903"/>
          </a:xfrm>
        </p:spPr>
        <p:txBody>
          <a:bodyPr>
            <a:normAutofit fontScale="92500"/>
          </a:bodyPr>
          <a:lstStyle/>
          <a:p>
            <a:r>
              <a:rPr lang="en-US" dirty="0"/>
              <a:t>Our plan is to continue our recruiting efforts </a:t>
            </a:r>
            <a:r>
              <a:rPr lang="en-US" dirty="0" smtClean="0"/>
              <a:t>to fill backfill vacancies as fast as possible to reduce the burden on case managers who have to cover for uncovered caseloads.</a:t>
            </a:r>
          </a:p>
          <a:p>
            <a:r>
              <a:rPr lang="en-US" dirty="0" smtClean="0"/>
              <a:t>Continue to identify </a:t>
            </a:r>
            <a:r>
              <a:rPr lang="en-US" dirty="0"/>
              <a:t>time saving tools for Service Coordinators to meet increasing </a:t>
            </a:r>
            <a:r>
              <a:rPr lang="en-US" dirty="0" smtClean="0"/>
              <a:t>expectations (resource for telecommuting to reduce travel and other non-direct activities).</a:t>
            </a:r>
          </a:p>
          <a:p>
            <a:r>
              <a:rPr lang="en-US" dirty="0" smtClean="0"/>
              <a:t>Provide training and consistent policy oversight to assure they have the tools and inspiration necessary to be productive, happy, and efficient in their case management duties.</a:t>
            </a:r>
          </a:p>
          <a:p>
            <a:r>
              <a:rPr lang="en-US" dirty="0" smtClean="0"/>
              <a:t>Continue to provide supports to minimize the non-case management core functions (quality assurance, provider development, communications to inform their consumers of resources and events, and remove as many administrative functions as we can).   </a:t>
            </a:r>
          </a:p>
          <a:p>
            <a:r>
              <a:rPr lang="en-US" dirty="0" smtClean="0"/>
              <a:t>The </a:t>
            </a:r>
            <a:r>
              <a:rPr lang="en-US" dirty="0"/>
              <a:t>VMRC IT Department is looking at several </a:t>
            </a:r>
            <a:r>
              <a:rPr lang="en-US" dirty="0" smtClean="0"/>
              <a:t>software </a:t>
            </a:r>
            <a:r>
              <a:rPr lang="en-US" dirty="0"/>
              <a:t>programs that can assist Service Coordinators in doing their work.   </a:t>
            </a:r>
            <a:endParaRPr lang="en-US" dirty="0" smtClean="0"/>
          </a:p>
          <a:p>
            <a:r>
              <a:rPr lang="en-US" dirty="0" smtClean="0"/>
              <a:t>We </a:t>
            </a:r>
            <a:r>
              <a:rPr lang="en-US" dirty="0"/>
              <a:t>will also continue to solicit ideas from the community to improve our recruitment and employee retention efforts.  </a:t>
            </a:r>
            <a:endParaRPr lang="en-US" dirty="0" smtClean="0"/>
          </a:p>
          <a:p>
            <a:r>
              <a:rPr lang="en-US" dirty="0" smtClean="0"/>
              <a:t>The </a:t>
            </a:r>
            <a:r>
              <a:rPr lang="en-US" dirty="0"/>
              <a:t>success of our plan will depend, in large part, on receiving sufficient funding from the DDS to keep our salaries and benefits competitive with other social services agencies in our area.</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7836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Input . . .</a:t>
            </a:r>
            <a:endParaRPr lang="en-US" dirty="0"/>
          </a:p>
        </p:txBody>
      </p:sp>
      <p:sp>
        <p:nvSpPr>
          <p:cNvPr id="3" name="Content Placeholder 2"/>
          <p:cNvSpPr>
            <a:spLocks noGrp="1"/>
          </p:cNvSpPr>
          <p:nvPr>
            <p:ph idx="1"/>
          </p:nvPr>
        </p:nvSpPr>
        <p:spPr/>
        <p:txBody>
          <a:bodyPr/>
          <a:lstStyle/>
          <a:p>
            <a:r>
              <a:rPr lang="en-US" dirty="0" smtClean="0"/>
              <a:t>What Do Think? </a:t>
            </a:r>
          </a:p>
          <a:p>
            <a:r>
              <a:rPr lang="en-US" dirty="0" smtClean="0"/>
              <a:t>Any other ideas besides increasing funding?</a:t>
            </a:r>
          </a:p>
          <a:p>
            <a:r>
              <a:rPr lang="en-US" dirty="0" smtClean="0"/>
              <a:t>What’s your experience with high caseloads.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133986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VMRC did </a:t>
            </a:r>
            <a:r>
              <a:rPr lang="en-US" dirty="0"/>
              <a:t>not meet the required caseload ratios </a:t>
            </a:r>
          </a:p>
        </p:txBody>
      </p:sp>
      <p:sp>
        <p:nvSpPr>
          <p:cNvPr id="3" name="Content Placeholder 2"/>
          <p:cNvSpPr>
            <a:spLocks noGrp="1"/>
          </p:cNvSpPr>
          <p:nvPr>
            <p:ph idx="1"/>
          </p:nvPr>
        </p:nvSpPr>
        <p:spPr/>
        <p:txBody>
          <a:bodyPr>
            <a:normAutofit fontScale="92500" lnSpcReduction="10000"/>
          </a:bodyPr>
          <a:lstStyle/>
          <a:p>
            <a:r>
              <a:rPr lang="en-US" sz="2400" dirty="0"/>
              <a:t>C</a:t>
            </a:r>
            <a:r>
              <a:rPr lang="en-US" sz="2400" dirty="0" smtClean="0"/>
              <a:t>onsumers </a:t>
            </a:r>
            <a:r>
              <a:rPr lang="en-US" sz="2400" dirty="0"/>
              <a:t>enrolled on the Home and Community-Based Services </a:t>
            </a:r>
            <a:r>
              <a:rPr lang="en-US" sz="2400" dirty="0" smtClean="0"/>
              <a:t>Waiver (The state average is one better than VMRC though we are out of compliance by 14); </a:t>
            </a:r>
          </a:p>
          <a:p>
            <a:r>
              <a:rPr lang="en-US" sz="2400" dirty="0"/>
              <a:t>C</a:t>
            </a:r>
            <a:r>
              <a:rPr lang="en-US" sz="2400" dirty="0" smtClean="0"/>
              <a:t>onsumers not enrolled </a:t>
            </a:r>
            <a:r>
              <a:rPr lang="en-US" sz="2400" dirty="0"/>
              <a:t>on the Home and Community-Based Services Waiver </a:t>
            </a:r>
            <a:r>
              <a:rPr lang="en-US" sz="2400" dirty="0" smtClean="0"/>
              <a:t>(worse than state </a:t>
            </a:r>
            <a:r>
              <a:rPr lang="en-US" sz="2400" dirty="0"/>
              <a:t>average by </a:t>
            </a:r>
            <a:r>
              <a:rPr lang="en-US" sz="2400" dirty="0" smtClean="0"/>
              <a:t>5 and out of compliance by 18); </a:t>
            </a:r>
            <a:endParaRPr lang="en-US" sz="2400" dirty="0"/>
          </a:p>
          <a:p>
            <a:r>
              <a:rPr lang="en-US" sz="2400" dirty="0"/>
              <a:t>Consumers under the age of three in the early Start program (worse than state average by 16).</a:t>
            </a:r>
          </a:p>
          <a:p>
            <a:r>
              <a:rPr lang="en-US" sz="2400" dirty="0" smtClean="0"/>
              <a:t>We are in compliance for All Complex Needs and Institutional Deflection caseloads - four subcategories (best in the state in all but one category)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84746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DDS Letter. . .</a:t>
            </a:r>
            <a:endParaRPr lang="en-US" dirty="0"/>
          </a:p>
        </p:txBody>
      </p:sp>
      <p:sp>
        <p:nvSpPr>
          <p:cNvPr id="3" name="Content Placeholder 2"/>
          <p:cNvSpPr>
            <a:spLocks noGrp="1"/>
          </p:cNvSpPr>
          <p:nvPr>
            <p:ph idx="1"/>
          </p:nvPr>
        </p:nvSpPr>
        <p:spPr>
          <a:xfrm>
            <a:off x="677334" y="1792841"/>
            <a:ext cx="8596668" cy="3880773"/>
          </a:xfrm>
        </p:spPr>
        <p:txBody>
          <a:bodyPr>
            <a:normAutofit/>
          </a:bodyPr>
          <a:lstStyle/>
          <a:p>
            <a:endParaRPr lang="en-US" dirty="0"/>
          </a:p>
          <a:p>
            <a:r>
              <a:rPr lang="en-US" dirty="0" smtClean="0"/>
              <a:t>This </a:t>
            </a:r>
            <a:r>
              <a:rPr lang="en-US" dirty="0"/>
              <a:t>letter is to notify you that, as specified in WIC section 4640.6, </a:t>
            </a:r>
            <a:r>
              <a:rPr lang="en-US" dirty="0" err="1"/>
              <a:t>subd</a:t>
            </a:r>
            <a:r>
              <a:rPr lang="en-US" dirty="0"/>
              <a:t>. (f), a plan of correction is required since VMRC failed to maintain the required service coordinator caseload ratios for two consecutive reporting periods. </a:t>
            </a:r>
            <a:endParaRPr lang="en-US" dirty="0" smtClean="0"/>
          </a:p>
          <a:p>
            <a:r>
              <a:rPr lang="en-US" dirty="0" smtClean="0"/>
              <a:t>The </a:t>
            </a:r>
            <a:r>
              <a:rPr lang="en-US" dirty="0"/>
              <a:t>plan of correction must be developed following input from the state council, local organizations representing consumers, family members, regional center employees, including recognized labor organizations, service providers, and other interested parties</a:t>
            </a:r>
            <a:r>
              <a:rPr lang="en-US" dirty="0" smtClean="0"/>
              <a:t>.</a:t>
            </a:r>
          </a:p>
          <a:p>
            <a:r>
              <a:rPr lang="en-US" dirty="0" smtClean="0"/>
              <a:t>With </a:t>
            </a:r>
            <a:r>
              <a:rPr lang="en-US" dirty="0"/>
              <a:t>the plan of correction, please describe how input was incorporated from interested parties.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333748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in Nature</a:t>
            </a:r>
            <a:endParaRPr lang="en-US" dirty="0"/>
          </a:p>
        </p:txBody>
      </p:sp>
      <p:sp>
        <p:nvSpPr>
          <p:cNvPr id="3" name="Content Placeholder 2"/>
          <p:cNvSpPr>
            <a:spLocks noGrp="1"/>
          </p:cNvSpPr>
          <p:nvPr>
            <p:ph idx="1"/>
          </p:nvPr>
        </p:nvSpPr>
        <p:spPr>
          <a:xfrm>
            <a:off x="677333" y="1569309"/>
            <a:ext cx="9381067" cy="5165124"/>
          </a:xfrm>
        </p:spPr>
        <p:txBody>
          <a:bodyPr/>
          <a:lstStyle/>
          <a:p>
            <a:r>
              <a:rPr lang="en-US" dirty="0"/>
              <a:t>As reported in previous years the problem is systemic as the Valley Mountain Regional Center, and our </a:t>
            </a:r>
            <a:r>
              <a:rPr lang="en-US" dirty="0" smtClean="0"/>
              <a:t>sister regional </a:t>
            </a:r>
            <a:r>
              <a:rPr lang="en-US" dirty="0"/>
              <a:t>centers, </a:t>
            </a:r>
            <a:r>
              <a:rPr lang="en-US" dirty="0" smtClean="0"/>
              <a:t>have </a:t>
            </a:r>
            <a:r>
              <a:rPr lang="en-US" dirty="0"/>
              <a:t>inadequate funding to offer a competitive wage to recruit and retain sufficient numbers of Service Coordinators to comply with case load average ratios.  </a:t>
            </a:r>
            <a:endParaRPr lang="en-US" dirty="0" smtClean="0"/>
          </a:p>
          <a:p>
            <a:r>
              <a:rPr lang="en-US" dirty="0" smtClean="0"/>
              <a:t>In 2016 we received </a:t>
            </a:r>
            <a:r>
              <a:rPr lang="en-US" dirty="0"/>
              <a:t>a significant increase in our funding which has enabled us to get closer to the wages and benefits of our employers in our region that hire social workers such as county government, hospitals and managed care organizations, </a:t>
            </a:r>
            <a:r>
              <a:rPr lang="en-US" dirty="0" smtClean="0"/>
              <a:t>schools</a:t>
            </a:r>
            <a:r>
              <a:rPr lang="en-US" dirty="0"/>
              <a:t>, and community providers.  </a:t>
            </a:r>
            <a:endParaRPr lang="en-US" dirty="0" smtClean="0"/>
          </a:p>
          <a:p>
            <a:r>
              <a:rPr lang="en-US" dirty="0" smtClean="0"/>
              <a:t>Since that budget allocation in 2016 we have maintained our Service coordinators starting salaries at $39,728 (about $19.11 an hour) which is still far under the average for our largest county.</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378527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Social Worker Salary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2934528"/>
              </p:ext>
            </p:extLst>
          </p:nvPr>
        </p:nvGraphicFramePr>
        <p:xfrm>
          <a:off x="677863" y="2160588"/>
          <a:ext cx="8596308" cy="1280160"/>
        </p:xfrm>
        <a:graphic>
          <a:graphicData uri="http://schemas.openxmlformats.org/drawingml/2006/table">
            <a:tbl>
              <a:tblPr firstRow="1" bandRow="1">
                <a:tableStyleId>{5C22544A-7EE6-4342-B048-85BDC9FD1C3A}</a:tableStyleId>
              </a:tblPr>
              <a:tblGrid>
                <a:gridCol w="1126223">
                  <a:extLst>
                    <a:ext uri="{9D8B030D-6E8A-4147-A177-3AD203B41FA5}">
                      <a16:colId xmlns:a16="http://schemas.microsoft.com/office/drawing/2014/main" val="2380972217"/>
                    </a:ext>
                  </a:extLst>
                </a:gridCol>
                <a:gridCol w="1739213">
                  <a:extLst>
                    <a:ext uri="{9D8B030D-6E8A-4147-A177-3AD203B41FA5}">
                      <a16:colId xmlns:a16="http://schemas.microsoft.com/office/drawing/2014/main" val="3514085437"/>
                    </a:ext>
                  </a:extLst>
                </a:gridCol>
                <a:gridCol w="1432718">
                  <a:extLst>
                    <a:ext uri="{9D8B030D-6E8A-4147-A177-3AD203B41FA5}">
                      <a16:colId xmlns:a16="http://schemas.microsoft.com/office/drawing/2014/main" val="934440913"/>
                    </a:ext>
                  </a:extLst>
                </a:gridCol>
                <a:gridCol w="1432718">
                  <a:extLst>
                    <a:ext uri="{9D8B030D-6E8A-4147-A177-3AD203B41FA5}">
                      <a16:colId xmlns:a16="http://schemas.microsoft.com/office/drawing/2014/main" val="3131362168"/>
                    </a:ext>
                  </a:extLst>
                </a:gridCol>
                <a:gridCol w="1432718">
                  <a:extLst>
                    <a:ext uri="{9D8B030D-6E8A-4147-A177-3AD203B41FA5}">
                      <a16:colId xmlns:a16="http://schemas.microsoft.com/office/drawing/2014/main" val="3958960798"/>
                    </a:ext>
                  </a:extLst>
                </a:gridCol>
                <a:gridCol w="1432718">
                  <a:extLst>
                    <a:ext uri="{9D8B030D-6E8A-4147-A177-3AD203B41FA5}">
                      <a16:colId xmlns:a16="http://schemas.microsoft.com/office/drawing/2014/main" val="3329128424"/>
                    </a:ext>
                  </a:extLst>
                </a:gridCol>
              </a:tblGrid>
              <a:tr h="632039">
                <a:tc>
                  <a:txBody>
                    <a:bodyPr/>
                    <a:lstStyle/>
                    <a:p>
                      <a:r>
                        <a:rPr lang="es-ES" sz="1800" b="0" i="0" u="none" strike="noStrike" kern="1200" baseline="0" dirty="0" smtClean="0">
                          <a:solidFill>
                            <a:schemeClr val="lt1"/>
                          </a:solidFill>
                          <a:latin typeface="+mn-lt"/>
                          <a:ea typeface="+mn-ea"/>
                          <a:cs typeface="+mn-cs"/>
                        </a:rPr>
                        <a:t>VMRC			</a:t>
                      </a:r>
                    </a:p>
                  </a:txBody>
                  <a:tcPr/>
                </a:tc>
                <a:tc>
                  <a:txBody>
                    <a:bodyPr/>
                    <a:lstStyle/>
                    <a:p>
                      <a:r>
                        <a:rPr lang="es-ES" sz="1800" b="0" i="0" u="none" strike="noStrike" kern="1200" baseline="0" dirty="0" smtClean="0">
                          <a:solidFill>
                            <a:schemeClr val="lt1"/>
                          </a:solidFill>
                          <a:latin typeface="+mn-lt"/>
                          <a:ea typeface="+mn-ea"/>
                          <a:cs typeface="+mn-cs"/>
                        </a:rPr>
                        <a:t>San </a:t>
                      </a:r>
                      <a:r>
                        <a:rPr lang="es-ES" sz="1800" b="0" i="0" u="none" strike="noStrike" kern="1200" baseline="0" dirty="0" err="1" smtClean="0">
                          <a:solidFill>
                            <a:schemeClr val="lt1"/>
                          </a:solidFill>
                          <a:latin typeface="+mn-lt"/>
                          <a:ea typeface="+mn-ea"/>
                          <a:cs typeface="+mn-cs"/>
                        </a:rPr>
                        <a:t>Joaquin</a:t>
                      </a:r>
                      <a:endParaRPr lang="en-US" dirty="0"/>
                    </a:p>
                  </a:txBody>
                  <a:tcPr/>
                </a:tc>
                <a:tc>
                  <a:txBody>
                    <a:bodyPr/>
                    <a:lstStyle/>
                    <a:p>
                      <a:r>
                        <a:rPr lang="es-ES" sz="1800" b="0" i="0" u="none" strike="noStrike" kern="1200" baseline="0" dirty="0" err="1" smtClean="0">
                          <a:solidFill>
                            <a:schemeClr val="lt1"/>
                          </a:solidFill>
                          <a:latin typeface="+mn-lt"/>
                          <a:ea typeface="+mn-ea"/>
                          <a:cs typeface="+mn-cs"/>
                        </a:rPr>
                        <a:t>Stanislaus</a:t>
                      </a:r>
                      <a:endParaRPr lang="en-US" dirty="0"/>
                    </a:p>
                  </a:txBody>
                  <a:tcPr/>
                </a:tc>
                <a:tc>
                  <a:txBody>
                    <a:bodyPr/>
                    <a:lstStyle/>
                    <a:p>
                      <a:r>
                        <a:rPr lang="es-ES" sz="1800" b="0" i="0" u="none" strike="noStrike" kern="1200" baseline="0" dirty="0" smtClean="0">
                          <a:solidFill>
                            <a:schemeClr val="lt1"/>
                          </a:solidFill>
                          <a:latin typeface="+mn-lt"/>
                          <a:ea typeface="+mn-ea"/>
                          <a:cs typeface="+mn-cs"/>
                        </a:rPr>
                        <a:t>Amador</a:t>
                      </a:r>
                      <a:endParaRPr lang="en-US" dirty="0"/>
                    </a:p>
                  </a:txBody>
                  <a:tcPr/>
                </a:tc>
                <a:tc>
                  <a:txBody>
                    <a:bodyPr/>
                    <a:lstStyle/>
                    <a:p>
                      <a:r>
                        <a:rPr lang="es-ES" sz="1800" b="0" i="0" u="none" strike="noStrike" kern="1200" baseline="0" dirty="0" smtClean="0">
                          <a:solidFill>
                            <a:schemeClr val="lt1"/>
                          </a:solidFill>
                          <a:latin typeface="+mn-lt"/>
                          <a:ea typeface="+mn-ea"/>
                          <a:cs typeface="+mn-cs"/>
                        </a:rPr>
                        <a:t>Calaveras</a:t>
                      </a:r>
                      <a:endParaRPr lang="en-US" dirty="0"/>
                    </a:p>
                  </a:txBody>
                  <a:tcPr/>
                </a:tc>
                <a:tc>
                  <a:txBody>
                    <a:bodyPr/>
                    <a:lstStyle/>
                    <a:p>
                      <a:r>
                        <a:rPr lang="es-ES" sz="1800" b="0" i="0" u="none" strike="noStrike" kern="1200" baseline="0" dirty="0" err="1" smtClean="0">
                          <a:solidFill>
                            <a:schemeClr val="lt1"/>
                          </a:solidFill>
                          <a:latin typeface="+mn-lt"/>
                          <a:ea typeface="+mn-ea"/>
                          <a:cs typeface="+mn-cs"/>
                        </a:rPr>
                        <a:t>Tuolumne</a:t>
                      </a:r>
                      <a:r>
                        <a:rPr lang="es-ES" sz="1800" b="0" i="0" u="none" strike="noStrike" kern="1200" baseline="0" dirty="0" smtClean="0">
                          <a:solidFill>
                            <a:schemeClr val="lt1"/>
                          </a:solidFill>
                          <a:latin typeface="+mn-lt"/>
                          <a:ea typeface="+mn-ea"/>
                          <a:cs typeface="+mn-cs"/>
                        </a:rPr>
                        <a:t>	</a:t>
                      </a:r>
                      <a:endParaRPr lang="en-US" dirty="0"/>
                    </a:p>
                  </a:txBody>
                  <a:tcPr/>
                </a:tc>
                <a:extLst>
                  <a:ext uri="{0D108BD9-81ED-4DB2-BD59-A6C34878D82A}">
                    <a16:rowId xmlns:a16="http://schemas.microsoft.com/office/drawing/2014/main" val="1409242347"/>
                  </a:ext>
                </a:extLst>
              </a:tr>
              <a:tr h="370840">
                <a:tc>
                  <a:txBody>
                    <a:bodyPr/>
                    <a:lstStyle/>
                    <a:p>
                      <a:r>
                        <a:rPr lang="en-US" sz="1800" b="0" i="0" u="none" strike="noStrike" kern="1200" baseline="0" dirty="0" smtClean="0">
                          <a:solidFill>
                            <a:schemeClr val="lt1"/>
                          </a:solidFill>
                          <a:latin typeface="+mn-lt"/>
                          <a:ea typeface="+mn-ea"/>
                          <a:cs typeface="+mn-cs"/>
                        </a:rPr>
                        <a:t>39700</a:t>
                      </a:r>
                      <a:endParaRPr lang="en-US" dirty="0"/>
                    </a:p>
                  </a:txBody>
                  <a:tcPr/>
                </a:tc>
                <a:tc>
                  <a:txBody>
                    <a:bodyPr/>
                    <a:lstStyle/>
                    <a:p>
                      <a:r>
                        <a:rPr lang="en-US" sz="1800" b="0" i="0" u="none" strike="noStrike" kern="1200" baseline="0" dirty="0" smtClean="0">
                          <a:solidFill>
                            <a:schemeClr val="lt1"/>
                          </a:solidFill>
                          <a:latin typeface="+mn-lt"/>
                          <a:ea typeface="+mn-ea"/>
                          <a:cs typeface="+mn-cs"/>
                        </a:rPr>
                        <a:t>54000</a:t>
                      </a:r>
                      <a:endParaRPr lang="en-US" dirty="0"/>
                    </a:p>
                  </a:txBody>
                  <a:tcPr/>
                </a:tc>
                <a:tc>
                  <a:txBody>
                    <a:bodyPr/>
                    <a:lstStyle/>
                    <a:p>
                      <a:r>
                        <a:rPr lang="en-US" sz="1800" b="0" i="0" u="none" strike="noStrike" kern="1200" baseline="0" dirty="0" smtClean="0">
                          <a:solidFill>
                            <a:schemeClr val="lt1"/>
                          </a:solidFill>
                          <a:latin typeface="+mn-lt"/>
                          <a:ea typeface="+mn-ea"/>
                          <a:cs typeface="+mn-cs"/>
                        </a:rPr>
                        <a:t>65000</a:t>
                      </a:r>
                      <a:endParaRPr lang="en-US" dirty="0"/>
                    </a:p>
                  </a:txBody>
                  <a:tcPr/>
                </a:tc>
                <a:tc>
                  <a:txBody>
                    <a:bodyPr/>
                    <a:lstStyle/>
                    <a:p>
                      <a:r>
                        <a:rPr lang="en-US" sz="1800" b="0" i="0" u="none" strike="noStrike" kern="1200" baseline="0" dirty="0" smtClean="0">
                          <a:solidFill>
                            <a:schemeClr val="lt1"/>
                          </a:solidFill>
                          <a:latin typeface="+mn-lt"/>
                          <a:ea typeface="+mn-ea"/>
                          <a:cs typeface="+mn-cs"/>
                        </a:rPr>
                        <a:t>	45900</a:t>
                      </a:r>
                      <a:endParaRPr lang="en-US" dirty="0"/>
                    </a:p>
                  </a:txBody>
                  <a:tcPr/>
                </a:tc>
                <a:tc>
                  <a:txBody>
                    <a:bodyPr/>
                    <a:lstStyle/>
                    <a:p>
                      <a:r>
                        <a:rPr lang="en-US" sz="1800" b="0" i="0" u="none" strike="noStrike" kern="1200" baseline="0" dirty="0" smtClean="0">
                          <a:solidFill>
                            <a:schemeClr val="lt1"/>
                          </a:solidFill>
                          <a:latin typeface="+mn-lt"/>
                          <a:ea typeface="+mn-ea"/>
                          <a:cs typeface="+mn-cs"/>
                        </a:rPr>
                        <a:t>45500</a:t>
                      </a:r>
                    </a:p>
                    <a:p>
                      <a:endParaRPr lang="en-US" dirty="0"/>
                    </a:p>
                  </a:txBody>
                  <a:tcPr/>
                </a:tc>
                <a:tc>
                  <a:txBody>
                    <a:bodyPr/>
                    <a:lstStyle/>
                    <a:p>
                      <a:r>
                        <a:rPr lang="en-US" dirty="0" smtClean="0"/>
                        <a:t>36600</a:t>
                      </a:r>
                    </a:p>
                    <a:p>
                      <a:endParaRPr lang="en-US" dirty="0"/>
                    </a:p>
                  </a:txBody>
                  <a:tcPr/>
                </a:tc>
                <a:extLst>
                  <a:ext uri="{0D108BD9-81ED-4DB2-BD59-A6C34878D82A}">
                    <a16:rowId xmlns:a16="http://schemas.microsoft.com/office/drawing/2014/main" val="1007058385"/>
                  </a:ext>
                </a:extLst>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393995"/>
            <a:ext cx="8899152" cy="5319292"/>
          </a:xfrm>
          <a:prstGeom prst="rect">
            <a:avLst/>
          </a:prstGeom>
        </p:spPr>
      </p:pic>
    </p:spTree>
    <p:extLst>
      <p:ext uri="{BB962C8B-B14F-4D97-AF65-F5344CB8AC3E}">
        <p14:creationId xmlns:p14="http://schemas.microsoft.com/office/powerpoint/2010/main" val="1879194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Social Worker Salary Chart</a:t>
            </a:r>
          </a:p>
        </p:txBody>
      </p:sp>
      <p:pic>
        <p:nvPicPr>
          <p:cNvPr id="4" name="Picture 3"/>
          <p:cNvPicPr>
            <a:picLocks noChangeAspect="1"/>
          </p:cNvPicPr>
          <p:nvPr/>
        </p:nvPicPr>
        <p:blipFill>
          <a:blip r:embed="rId2"/>
          <a:stretch>
            <a:fillRect/>
          </a:stretch>
        </p:blipFill>
        <p:spPr>
          <a:xfrm>
            <a:off x="851458" y="1507350"/>
            <a:ext cx="8422543" cy="5064443"/>
          </a:xfrm>
          <a:prstGeom prst="rect">
            <a:avLst/>
          </a:prstGeom>
        </p:spPr>
      </p:pic>
    </p:spTree>
    <p:extLst>
      <p:ext uri="{BB962C8B-B14F-4D97-AF65-F5344CB8AC3E}">
        <p14:creationId xmlns:p14="http://schemas.microsoft.com/office/powerpoint/2010/main" val="305240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 Campaigns</a:t>
            </a:r>
            <a:endParaRPr lang="en-US" dirty="0"/>
          </a:p>
        </p:txBody>
      </p:sp>
      <p:sp>
        <p:nvSpPr>
          <p:cNvPr id="3" name="Content Placeholder 2"/>
          <p:cNvSpPr>
            <a:spLocks noGrp="1"/>
          </p:cNvSpPr>
          <p:nvPr>
            <p:ph idx="1"/>
          </p:nvPr>
        </p:nvSpPr>
        <p:spPr/>
        <p:txBody>
          <a:bodyPr>
            <a:normAutofit lnSpcReduction="10000"/>
          </a:bodyPr>
          <a:lstStyle/>
          <a:p>
            <a:r>
              <a:rPr lang="en-US" dirty="0"/>
              <a:t>In 2017 VMRC employed 319 people and as of today we employ 375 and we had hoped to hire 17 more but we ran out of money.  We now have just enough funds to cover our employees we currently have for the year.</a:t>
            </a:r>
          </a:p>
          <a:p>
            <a:r>
              <a:rPr lang="en-US" dirty="0"/>
              <a:t>In 2018 we completed our two year expansion hiring campaign culminating in the hiring of 25 more case managers.</a:t>
            </a:r>
          </a:p>
          <a:p>
            <a:r>
              <a:rPr lang="en-US" dirty="0" smtClean="0"/>
              <a:t>In 2019 we added five case managers and 1200 new consumers</a:t>
            </a:r>
          </a:p>
          <a:p>
            <a:r>
              <a:rPr lang="en-US" dirty="0" smtClean="0"/>
              <a:t>In 2020 VMRC hired 20 more case managers and backfilled 17 case managers and added a new team.</a:t>
            </a:r>
          </a:p>
          <a:p>
            <a:r>
              <a:rPr lang="en-US" dirty="0" smtClean="0"/>
              <a:t>Every month we report on the caseload status to our Finance and Personnel Committee.</a:t>
            </a:r>
          </a:p>
          <a:p>
            <a:r>
              <a:rPr lang="en-US" dirty="0" smtClean="0"/>
              <a:t>This issue is also discussed at VMRC Board meetings and also reported at several community meetings with parents, vendors and advocates.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292028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66" y="92463"/>
            <a:ext cx="4857703" cy="1625977"/>
          </a:xfrm>
        </p:spPr>
        <p:txBody>
          <a:bodyPr/>
          <a:lstStyle/>
          <a:p>
            <a:r>
              <a:rPr lang="en-US" dirty="0" smtClean="0"/>
              <a:t>Caseload and Consumer Census</a:t>
            </a:r>
            <a:endParaRPr lang="en-US" dirty="0"/>
          </a:p>
        </p:txBody>
      </p:sp>
      <p:sp>
        <p:nvSpPr>
          <p:cNvPr id="5" name="Rectangle 4"/>
          <p:cNvSpPr/>
          <p:nvPr/>
        </p:nvSpPr>
        <p:spPr>
          <a:xfrm>
            <a:off x="276889" y="1916171"/>
            <a:ext cx="9744441" cy="3693319"/>
          </a:xfrm>
          <a:prstGeom prst="rect">
            <a:avLst/>
          </a:prstGeom>
        </p:spPr>
        <p:txBody>
          <a:bodyPr wrap="square">
            <a:spAutoFit/>
          </a:bodyPr>
          <a:lstStyle/>
          <a:p>
            <a:r>
              <a:rPr lang="en-US" dirty="0" smtClean="0"/>
              <a:t>In July 2016 we </a:t>
            </a:r>
            <a:r>
              <a:rPr lang="en-US" dirty="0"/>
              <a:t>had an average of </a:t>
            </a:r>
            <a:r>
              <a:rPr lang="en-US" dirty="0" smtClean="0"/>
              <a:t>1:80, with the same ratio in July 2017, in 2018 our </a:t>
            </a:r>
            <a:r>
              <a:rPr lang="en-US" dirty="0"/>
              <a:t>ratio report </a:t>
            </a:r>
            <a:r>
              <a:rPr lang="en-US" dirty="0" smtClean="0"/>
              <a:t>was at 1:75, in 2019 we were up to 1:79 and as of today we are at 1:82.</a:t>
            </a:r>
          </a:p>
          <a:p>
            <a:endParaRPr lang="en-US" dirty="0"/>
          </a:p>
          <a:p>
            <a:r>
              <a:rPr lang="en-US" dirty="0"/>
              <a:t>On June 1, 2016 VMRC had 12,886 consumers.  As of June 1, 2017 VMRC </a:t>
            </a:r>
            <a:r>
              <a:rPr lang="en-US" dirty="0" smtClean="0"/>
              <a:t>had </a:t>
            </a:r>
            <a:r>
              <a:rPr lang="en-US" dirty="0"/>
              <a:t>13,697 consumers, a difference of 811 consumers in a 1 year </a:t>
            </a:r>
            <a:r>
              <a:rPr lang="en-US" dirty="0" smtClean="0"/>
              <a:t>period and in 2018 we served 14014 (317 added), in 2019 our census was 14850 (not including intake) and in 2020 our census was 15739 which is an additional 889 .</a:t>
            </a:r>
          </a:p>
          <a:p>
            <a:endParaRPr lang="en-US" dirty="0"/>
          </a:p>
          <a:p>
            <a:r>
              <a:rPr lang="en-US" dirty="0" smtClean="0"/>
              <a:t>We have grown 22% percent in our total population of people served we have only added 16% more staff.  </a:t>
            </a:r>
          </a:p>
          <a:p>
            <a:endParaRPr lang="en-US" dirty="0"/>
          </a:p>
          <a:p>
            <a:r>
              <a:rPr lang="en-US" dirty="0"/>
              <a:t>Although we have expanded the number of case carrying positions our growth appears to </a:t>
            </a:r>
            <a:r>
              <a:rPr lang="en-US" dirty="0" smtClean="0"/>
              <a:t>outpace our ability to maintain ratios.</a:t>
            </a:r>
            <a:r>
              <a:rPr lang="en-US" dirty="0"/>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92231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Hiring Outcomes</a:t>
            </a:r>
            <a:endParaRPr lang="en-US" dirty="0"/>
          </a:p>
        </p:txBody>
      </p:sp>
      <p:sp>
        <p:nvSpPr>
          <p:cNvPr id="3" name="Content Placeholder 2"/>
          <p:cNvSpPr>
            <a:spLocks noGrp="1"/>
          </p:cNvSpPr>
          <p:nvPr>
            <p:ph idx="1"/>
          </p:nvPr>
        </p:nvSpPr>
        <p:spPr/>
        <p:txBody>
          <a:bodyPr/>
          <a:lstStyle/>
          <a:p>
            <a:r>
              <a:rPr lang="en-US" dirty="0"/>
              <a:t>It would take </a:t>
            </a:r>
            <a:r>
              <a:rPr lang="en-US" dirty="0" smtClean="0"/>
              <a:t>21 new staff to match our anticipated new census just to keep us in the same size noncompliance that we are in today.</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438"/>
            <a:ext cx="914001" cy="1058562"/>
          </a:xfrm>
          <a:prstGeom prst="rect">
            <a:avLst/>
          </a:prstGeom>
        </p:spPr>
      </p:pic>
    </p:spTree>
    <p:extLst>
      <p:ext uri="{BB962C8B-B14F-4D97-AF65-F5344CB8AC3E}">
        <p14:creationId xmlns:p14="http://schemas.microsoft.com/office/powerpoint/2010/main" val="961154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CA5F4795FDC0469D72B0BD20DE5379" ma:contentTypeVersion="10" ma:contentTypeDescription="Create a new document." ma:contentTypeScope="" ma:versionID="26ce762ee9f115f1a2ece4ed4fbef983">
  <xsd:schema xmlns:xsd="http://www.w3.org/2001/XMLSchema" xmlns:xs="http://www.w3.org/2001/XMLSchema" xmlns:p="http://schemas.microsoft.com/office/2006/metadata/properties" xmlns:ns3="8576e95f-070a-4c52-b0f4-f0918c658083" targetNamespace="http://schemas.microsoft.com/office/2006/metadata/properties" ma:root="true" ma:fieldsID="bc0d6e9883ccac2d171785c5c4b38e1f" ns3:_="">
    <xsd:import namespace="8576e95f-070a-4c52-b0f4-f0918c65808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76e95f-070a-4c52-b0f4-f0918c658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3077CA-1B84-484A-A8FA-DAA6AFDF72CE}">
  <ds:schemaRefs>
    <ds:schemaRef ds:uri="8576e95f-070a-4c52-b0f4-f0918c65808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E31E8AA-6190-4BE4-A370-92ACF5F8F9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76e95f-070a-4c52-b0f4-f0918c6580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98EECD-36AF-4C19-B41D-42AECF2D00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4008</TotalTime>
  <Words>2214</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2020 Report, Feedback, and Plan of Correction for Non-Compliance of the Required Caseload Ratios</vt:lpstr>
      <vt:lpstr>VMRC did not meet the required caseload ratios </vt:lpstr>
      <vt:lpstr>DDS Letter. . .</vt:lpstr>
      <vt:lpstr>Systemic in Nature</vt:lpstr>
      <vt:lpstr>Regional Social Worker Salary Chart</vt:lpstr>
      <vt:lpstr>Regional Social Worker Salary Chart</vt:lpstr>
      <vt:lpstr>Recruitment Campaigns</vt:lpstr>
      <vt:lpstr>Caseload and Consumer Census</vt:lpstr>
      <vt:lpstr>Our Hiring Outcomes</vt:lpstr>
      <vt:lpstr>Other Factors Impacting the Ratios</vt:lpstr>
      <vt:lpstr>Public Input . . .</vt:lpstr>
      <vt:lpstr>Public Input . . .</vt:lpstr>
      <vt:lpstr>Ideas . . .</vt:lpstr>
      <vt:lpstr>Ideas . . .</vt:lpstr>
      <vt:lpstr>Ideas . . .</vt:lpstr>
      <vt:lpstr>Our Plan for Correction . . .</vt:lpstr>
      <vt:lpstr>Public Input . . .</vt:lpstr>
    </vt:vector>
  </TitlesOfParts>
  <Company>Valley Mtn. Regional 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Anderson</dc:creator>
  <cp:lastModifiedBy>Tony Anderson</cp:lastModifiedBy>
  <cp:revision>57</cp:revision>
  <cp:lastPrinted>2018-08-20T19:33:50Z</cp:lastPrinted>
  <dcterms:created xsi:type="dcterms:W3CDTF">2017-06-10T23:55:28Z</dcterms:created>
  <dcterms:modified xsi:type="dcterms:W3CDTF">2020-12-31T00:03:04Z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0x01010097CA5F4795FDC0469D72B0BD20DE5379</vt:lpwstr>
  </property>
</Properties>
</file>