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0" r:id="rId3"/>
    <p:sldId id="297" r:id="rId4"/>
    <p:sldId id="293" r:id="rId5"/>
    <p:sldId id="288" r:id="rId6"/>
    <p:sldId id="260" r:id="rId7"/>
    <p:sldId id="291" r:id="rId8"/>
    <p:sldId id="278" r:id="rId9"/>
    <p:sldId id="295" r:id="rId10"/>
    <p:sldId id="279" r:id="rId11"/>
    <p:sldId id="280" r:id="rId12"/>
    <p:sldId id="281" r:id="rId13"/>
    <p:sldId id="296" r:id="rId14"/>
    <p:sldId id="262" r:id="rId15"/>
    <p:sldId id="263"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58" d="100"/>
          <a:sy n="58" d="100"/>
        </p:scale>
        <p:origin x="487"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7F277-770C-4097-925B-5E8987BE9079}"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469EF-F490-434B-A905-9EACB1EBF4F3}" type="slidenum">
              <a:rPr lang="en-US" smtClean="0"/>
              <a:t>‹#›</a:t>
            </a:fld>
            <a:endParaRPr lang="en-US"/>
          </a:p>
        </p:txBody>
      </p:sp>
    </p:spTree>
    <p:extLst>
      <p:ext uri="{BB962C8B-B14F-4D97-AF65-F5344CB8AC3E}">
        <p14:creationId xmlns:p14="http://schemas.microsoft.com/office/powerpoint/2010/main" val="317204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4E32DE-F689-4A59-87B2-7FDA92708D0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269445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E32DE-F689-4A59-87B2-7FDA92708D0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56955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E32DE-F689-4A59-87B2-7FDA92708D0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311852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4815B-97D9-4B3F-97AD-659B347BF0FE}"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AD87C-EF6C-4D0B-9F56-856D90E533C6}" type="slidenum">
              <a:rPr lang="en-US" smtClean="0"/>
              <a:t>‹#›</a:t>
            </a:fld>
            <a:endParaRPr lang="en-US"/>
          </a:p>
        </p:txBody>
      </p:sp>
    </p:spTree>
    <p:extLst>
      <p:ext uri="{BB962C8B-B14F-4D97-AF65-F5344CB8AC3E}">
        <p14:creationId xmlns:p14="http://schemas.microsoft.com/office/powerpoint/2010/main" val="350359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E32DE-F689-4A59-87B2-7FDA92708D0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151327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4E32DE-F689-4A59-87B2-7FDA92708D0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138361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4E32DE-F689-4A59-87B2-7FDA92708D0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18665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4E32DE-F689-4A59-87B2-7FDA92708D09}"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383192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4E32DE-F689-4A59-87B2-7FDA92708D09}"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416272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E32DE-F689-4A59-87B2-7FDA92708D09}"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81665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4E32DE-F689-4A59-87B2-7FDA92708D0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213446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4E32DE-F689-4A59-87B2-7FDA92708D0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390AA-9AA0-44AE-86AB-7448122AE4B0}" type="slidenum">
              <a:rPr lang="en-US" smtClean="0"/>
              <a:t>‹#›</a:t>
            </a:fld>
            <a:endParaRPr lang="en-US"/>
          </a:p>
        </p:txBody>
      </p:sp>
    </p:spTree>
    <p:extLst>
      <p:ext uri="{BB962C8B-B14F-4D97-AF65-F5344CB8AC3E}">
        <p14:creationId xmlns:p14="http://schemas.microsoft.com/office/powerpoint/2010/main" val="254601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E32DE-F689-4A59-87B2-7FDA92708D09}" type="datetimeFigureOut">
              <a:rPr lang="en-US" smtClean="0"/>
              <a:t>11/17/2020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390AA-9AA0-44AE-86AB-7448122AE4B0}" type="slidenum">
              <a:rPr lang="en-US" smtClean="0"/>
              <a:t>‹#›</a:t>
            </a:fld>
            <a:endParaRPr lang="en-US"/>
          </a:p>
        </p:txBody>
      </p:sp>
    </p:spTree>
    <p:extLst>
      <p:ext uri="{BB962C8B-B14F-4D97-AF65-F5344CB8AC3E}">
        <p14:creationId xmlns:p14="http://schemas.microsoft.com/office/powerpoint/2010/main" val="74473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F8C00-379A-436E-A7F9-780653103BD5}"/>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a:t>HCBS FINAL RULE</a:t>
            </a:r>
          </a:p>
        </p:txBody>
      </p:sp>
      <p:sp>
        <p:nvSpPr>
          <p:cNvPr id="3" name="Subtitle 2"/>
          <p:cNvSpPr>
            <a:spLocks noGrp="1"/>
          </p:cNvSpPr>
          <p:nvPr>
            <p:ph type="subTitle" idx="1"/>
          </p:nvPr>
        </p:nvSpPr>
        <p:spPr>
          <a:xfrm>
            <a:off x="7782910" y="5242675"/>
            <a:ext cx="4330262" cy="683284"/>
          </a:xfrm>
        </p:spPr>
        <p:txBody>
          <a:bodyPr>
            <a:normAutofit/>
          </a:bodyPr>
          <a:lstStyle/>
          <a:p>
            <a:endParaRPr lang="en-US" sz="200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8200" y="963877"/>
            <a:ext cx="3494362" cy="4930246"/>
          </a:xfrm>
        </p:spPr>
        <p:txBody>
          <a:bodyPr>
            <a:normAutofit/>
          </a:bodyPr>
          <a:lstStyle/>
          <a:p>
            <a:pPr algn="r"/>
            <a:r>
              <a:rPr lang="en-US">
                <a:solidFill>
                  <a:schemeClr val="accent1"/>
                </a:solidFill>
              </a:rPr>
              <a:t>HCBS SETTING RULE #3</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976031" y="963877"/>
            <a:ext cx="6377769" cy="4930246"/>
          </a:xfrm>
        </p:spPr>
        <p:txBody>
          <a:bodyPr anchor="ctr">
            <a:normAutofit/>
          </a:bodyPr>
          <a:lstStyle/>
          <a:p>
            <a:pPr marL="0" lvl="0" indent="0">
              <a:buNone/>
            </a:pPr>
            <a:r>
              <a:rPr lang="en-US" sz="3600" dirty="0"/>
              <a:t>The Setting ensures an individual's rights of privacy, dignity and respect, as well as freedom from coercion and restraint. </a:t>
            </a:r>
          </a:p>
        </p:txBody>
      </p:sp>
    </p:spTree>
    <p:extLst>
      <p:ext uri="{BB962C8B-B14F-4D97-AF65-F5344CB8AC3E}">
        <p14:creationId xmlns:p14="http://schemas.microsoft.com/office/powerpoint/2010/main" val="158886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1158240" y="4894262"/>
            <a:ext cx="10307952" cy="1325563"/>
          </a:xfrm>
        </p:spPr>
        <p:txBody>
          <a:bodyPr>
            <a:normAutofit/>
          </a:bodyPr>
          <a:lstStyle/>
          <a:p>
            <a:r>
              <a:rPr lang="en-US" dirty="0"/>
              <a:t>HCBS SETTING RULE #4</a:t>
            </a:r>
          </a:p>
        </p:txBody>
      </p:sp>
      <p:sp>
        <p:nvSpPr>
          <p:cNvPr id="4" name="Content Placeholder 3"/>
          <p:cNvSpPr>
            <a:spLocks noGrp="1"/>
          </p:cNvSpPr>
          <p:nvPr>
            <p:ph idx="1"/>
          </p:nvPr>
        </p:nvSpPr>
        <p:spPr>
          <a:xfrm>
            <a:off x="1161288" y="701019"/>
            <a:ext cx="6484094" cy="3382247"/>
          </a:xfrm>
        </p:spPr>
        <p:txBody>
          <a:bodyPr anchor="ctr">
            <a:noAutofit/>
          </a:bodyPr>
          <a:lstStyle/>
          <a:p>
            <a:pPr marL="0" indent="0">
              <a:buNone/>
            </a:pPr>
            <a:r>
              <a:rPr lang="en-US" sz="3600" dirty="0"/>
              <a:t>The Setting optimizes, but does not regiment, individual initiative, autonomy, and independence in making life choices, including but not limited to: daily activities, physical environment, and with whom to interact. </a:t>
            </a:r>
          </a:p>
        </p:txBody>
      </p:sp>
      <p:cxnSp>
        <p:nvCxnSpPr>
          <p:cNvPr id="25" name="Straight Connector 2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28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640079" y="2053641"/>
            <a:ext cx="3669161" cy="2760098"/>
          </a:xfrm>
        </p:spPr>
        <p:txBody>
          <a:bodyPr>
            <a:normAutofit/>
          </a:bodyPr>
          <a:lstStyle/>
          <a:p>
            <a:r>
              <a:rPr lang="en-US">
                <a:solidFill>
                  <a:srgbClr val="FFFFFF"/>
                </a:solidFill>
              </a:rPr>
              <a:t>HCBS SETTING RULE #5</a:t>
            </a:r>
          </a:p>
        </p:txBody>
      </p:sp>
      <p:sp>
        <p:nvSpPr>
          <p:cNvPr id="4" name="Content Placeholder 3"/>
          <p:cNvSpPr>
            <a:spLocks noGrp="1"/>
          </p:cNvSpPr>
          <p:nvPr>
            <p:ph idx="1"/>
          </p:nvPr>
        </p:nvSpPr>
        <p:spPr>
          <a:xfrm>
            <a:off x="6090574" y="801866"/>
            <a:ext cx="5306084" cy="5230634"/>
          </a:xfrm>
        </p:spPr>
        <p:txBody>
          <a:bodyPr anchor="ctr">
            <a:normAutofit/>
          </a:bodyPr>
          <a:lstStyle/>
          <a:p>
            <a:pPr marL="0" indent="0">
              <a:buNone/>
            </a:pPr>
            <a:r>
              <a:rPr lang="en-US" sz="3600" dirty="0">
                <a:solidFill>
                  <a:srgbClr val="000000"/>
                </a:solidFill>
              </a:rPr>
              <a:t>The Setting Facilitates individual choice regarding services and supports, and who provides them. </a:t>
            </a:r>
          </a:p>
        </p:txBody>
      </p:sp>
    </p:spTree>
    <p:extLst>
      <p:ext uri="{BB962C8B-B14F-4D97-AF65-F5344CB8AC3E}">
        <p14:creationId xmlns:p14="http://schemas.microsoft.com/office/powerpoint/2010/main" val="391114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indoor, bicycle, toy, sitting&#10;&#10;Description automatically generated">
            <a:extLst>
              <a:ext uri="{FF2B5EF4-FFF2-40B4-BE49-F238E27FC236}">
                <a16:creationId xmlns:a16="http://schemas.microsoft.com/office/drawing/2014/main" id="{8F95B4FA-6C53-483D-809D-F1278870DD1D}"/>
              </a:ext>
            </a:extLst>
          </p:cNvPr>
          <p:cNvPicPr>
            <a:picLocks noChangeAspect="1"/>
          </p:cNvPicPr>
          <p:nvPr/>
        </p:nvPicPr>
        <p:blipFill rotWithShape="1">
          <a:blip r:embed="rId2">
            <a:extLst>
              <a:ext uri="{28A0092B-C50C-407E-A947-70E740481C1C}">
                <a14:useLocalDpi xmlns:a14="http://schemas.microsoft.com/office/drawing/2010/main" val="0"/>
              </a:ext>
            </a:extLst>
          </a:blip>
          <a:srcRect t="16420" b="7309"/>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US" sz="3600" dirty="0"/>
              <a:t>HOW DO WE GET THERE?</a:t>
            </a: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CAA921D8-41FB-4B62-8D96-121BA2DC8292}"/>
              </a:ext>
            </a:extLst>
          </p:cNvPr>
          <p:cNvSpPr>
            <a:spLocks noGrp="1"/>
          </p:cNvSpPr>
          <p:nvPr>
            <p:ph idx="1"/>
          </p:nvPr>
        </p:nvSpPr>
        <p:spPr>
          <a:xfrm>
            <a:off x="525516" y="3417573"/>
            <a:ext cx="4593021" cy="2619839"/>
          </a:xfrm>
        </p:spPr>
        <p:txBody>
          <a:bodyPr anchor="ctr">
            <a:normAutofit/>
          </a:bodyPr>
          <a:lstStyle/>
          <a:p>
            <a:endParaRPr lang="en-US" sz="1800"/>
          </a:p>
        </p:txBody>
      </p:sp>
    </p:spTree>
    <p:extLst>
      <p:ext uri="{BB962C8B-B14F-4D97-AF65-F5344CB8AC3E}">
        <p14:creationId xmlns:p14="http://schemas.microsoft.com/office/powerpoint/2010/main" val="325537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pPr marR="0"/>
            <a:r>
              <a:rPr lang="en-US" b="0" i="0" u="none" strike="noStrike" baseline="0" dirty="0"/>
              <a:t>VMRC’S ROADMAP</a:t>
            </a:r>
          </a:p>
        </p:txBody>
      </p:sp>
      <p:pic>
        <p:nvPicPr>
          <p:cNvPr id="5" name="Picture 4">
            <a:extLst>
              <a:ext uri="{FF2B5EF4-FFF2-40B4-BE49-F238E27FC236}">
                <a16:creationId xmlns:a16="http://schemas.microsoft.com/office/drawing/2014/main" id="{97B381C2-1784-46ED-925C-AF1F18AB9AF1}"/>
              </a:ext>
            </a:extLst>
          </p:cNvPr>
          <p:cNvPicPr>
            <a:picLocks noChangeAspect="1"/>
          </p:cNvPicPr>
          <p:nvPr/>
        </p:nvPicPr>
        <p:blipFill rotWithShape="1">
          <a:blip r:embed="rId2"/>
          <a:srcRect l="28379" r="2650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BB6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965431" y="2438400"/>
            <a:ext cx="6586489" cy="3785419"/>
          </a:xfrm>
        </p:spPr>
        <p:txBody>
          <a:bodyPr vert="horz" lIns="91440" tIns="45720" rIns="91440" bIns="45720" rtlCol="0">
            <a:normAutofit/>
          </a:bodyPr>
          <a:lstStyle/>
          <a:p>
            <a:r>
              <a:rPr lang="en-US" sz="2000" dirty="0"/>
              <a:t>Identify ongoing resources </a:t>
            </a:r>
          </a:p>
          <a:p>
            <a:endParaRPr lang="en-US" sz="2000" dirty="0"/>
          </a:p>
          <a:p>
            <a:r>
              <a:rPr lang="en-US" sz="2000" dirty="0"/>
              <a:t>Interpret Requirements as they arise and formulate plans for implementation.</a:t>
            </a:r>
          </a:p>
          <a:p>
            <a:endParaRPr lang="en-US" sz="2000" dirty="0"/>
          </a:p>
          <a:p>
            <a:r>
              <a:rPr lang="en-US" sz="2000" dirty="0"/>
              <a:t>Person Centered Planning</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71646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24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marR="0" algn="r"/>
            <a:r>
              <a:rPr lang="en-US" b="0" i="0" u="none" strike="noStrike" baseline="0" dirty="0">
                <a:solidFill>
                  <a:srgbClr val="FFFFFF"/>
                </a:solidFill>
              </a:rPr>
              <a:t>ROUNDTABLE DISCUSSIONS</a:t>
            </a:r>
          </a:p>
        </p:txBody>
      </p:sp>
      <p:pic>
        <p:nvPicPr>
          <p:cNvPr id="5" name="Picture 4" descr="A group of people in a room&#10;&#10;Description automatically generated">
            <a:extLst>
              <a:ext uri="{FF2B5EF4-FFF2-40B4-BE49-F238E27FC236}">
                <a16:creationId xmlns:a16="http://schemas.microsoft.com/office/drawing/2014/main" id="{F7FD22A1-68B0-4F6A-9EC9-C0F96F2FB0A1}"/>
              </a:ext>
            </a:extLst>
          </p:cNvPr>
          <p:cNvPicPr>
            <a:picLocks noChangeAspect="1"/>
          </p:cNvPicPr>
          <p:nvPr/>
        </p:nvPicPr>
        <p:blipFill rotWithShape="1">
          <a:blip r:embed="rId2">
            <a:extLst>
              <a:ext uri="{28A0092B-C50C-407E-A947-70E740481C1C}">
                <a14:useLocalDpi xmlns:a14="http://schemas.microsoft.com/office/drawing/2010/main" val="0"/>
              </a:ext>
            </a:extLst>
          </a:blip>
          <a:srcRect l="474" r="5870"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Provide opportunities to identify barriers and concentrate our focus.</a:t>
            </a:r>
          </a:p>
          <a:p>
            <a:endParaRPr lang="en-US" sz="2000" dirty="0">
              <a:solidFill>
                <a:srgbClr val="FFFFFF"/>
              </a:solidFill>
            </a:endParaRPr>
          </a:p>
          <a:p>
            <a:r>
              <a:rPr lang="en-US" sz="2000" dirty="0">
                <a:solidFill>
                  <a:srgbClr val="FFFFFF"/>
                </a:solidFill>
              </a:rPr>
              <a:t>Offers a space to filter information and create takeaways.</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50152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9F6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933FB-8AF4-4551-B6A0-6BD3964B89A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Educate Yourself and stay plugged in!!!</a:t>
            </a:r>
          </a:p>
        </p:txBody>
      </p:sp>
      <p:pic>
        <p:nvPicPr>
          <p:cNvPr id="5" name="Content Placeholder 4" descr="A group of people posing for the camera&#10;&#10;Description automatically generated">
            <a:extLst>
              <a:ext uri="{FF2B5EF4-FFF2-40B4-BE49-F238E27FC236}">
                <a16:creationId xmlns:a16="http://schemas.microsoft.com/office/drawing/2014/main" id="{732E4236-9C77-4E5E-86E8-19288E05DB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827" y="961812"/>
            <a:ext cx="6841744" cy="4930987"/>
          </a:xfrm>
          <a:prstGeom prst="rect">
            <a:avLst/>
          </a:prstGeom>
        </p:spPr>
      </p:pic>
    </p:spTree>
    <p:extLst>
      <p:ext uri="{BB962C8B-B14F-4D97-AF65-F5344CB8AC3E}">
        <p14:creationId xmlns:p14="http://schemas.microsoft.com/office/powerpoint/2010/main" val="105700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BFEA9-10CE-4CD4-BC80-39FABBDC19C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HCBS COMPLIANCE </a:t>
            </a:r>
          </a:p>
        </p:txBody>
      </p:sp>
      <p:sp>
        <p:nvSpPr>
          <p:cNvPr id="3" name="Content Placeholder 2">
            <a:extLst>
              <a:ext uri="{FF2B5EF4-FFF2-40B4-BE49-F238E27FC236}">
                <a16:creationId xmlns:a16="http://schemas.microsoft.com/office/drawing/2014/main" id="{673FB9EB-B5B9-4624-86AF-F94D001823D8}"/>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TUMBOURA HILL  Sr. Community Services Liaison HCBS</a:t>
            </a:r>
          </a:p>
          <a:p>
            <a:pPr marL="0" indent="0" algn="ctr">
              <a:buNone/>
            </a:pPr>
            <a:r>
              <a:rPr lang="en-US" sz="2000" dirty="0">
                <a:solidFill>
                  <a:srgbClr val="FFFFFF"/>
                </a:solidFill>
              </a:rPr>
              <a:t>(209) 955-3397</a:t>
            </a:r>
            <a:endParaRPr lang="en-US" sz="2000" kern="1200" dirty="0">
              <a:solidFill>
                <a:srgbClr val="FFFFFF"/>
              </a:solidFill>
              <a:latin typeface="+mn-lt"/>
              <a:ea typeface="+mn-ea"/>
              <a:cs typeface="+mn-cs"/>
            </a:endParaRPr>
          </a:p>
        </p:txBody>
      </p:sp>
      <p:cxnSp>
        <p:nvCxnSpPr>
          <p:cNvPr id="14"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erson sitting in a chair&#10;&#10;Description automatically generated">
            <a:extLst>
              <a:ext uri="{FF2B5EF4-FFF2-40B4-BE49-F238E27FC236}">
                <a16:creationId xmlns:a16="http://schemas.microsoft.com/office/drawing/2014/main" id="{52B1B920-7F04-4C47-B28A-BE3C919BA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986" y="115501"/>
            <a:ext cx="3307947" cy="5880796"/>
          </a:xfrm>
          <a:prstGeom prst="rect">
            <a:avLst/>
          </a:prstGeom>
        </p:spPr>
      </p:pic>
    </p:spTree>
    <p:extLst>
      <p:ext uri="{BB962C8B-B14F-4D97-AF65-F5344CB8AC3E}">
        <p14:creationId xmlns:p14="http://schemas.microsoft.com/office/powerpoint/2010/main" val="302410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495-2693-492C-B52A-4B4B4433F05F}"/>
              </a:ext>
            </a:extLst>
          </p:cNvPr>
          <p:cNvSpPr>
            <a:spLocks noGrp="1"/>
          </p:cNvSpPr>
          <p:nvPr>
            <p:ph type="title"/>
          </p:nvPr>
        </p:nvSpPr>
        <p:spPr>
          <a:xfrm>
            <a:off x="960100" y="978102"/>
            <a:ext cx="10588434" cy="1062644"/>
          </a:xfrm>
        </p:spPr>
        <p:txBody>
          <a:bodyPr anchor="b">
            <a:normAutofit/>
          </a:bodyPr>
          <a:lstStyle/>
          <a:p>
            <a:r>
              <a:rPr lang="en-US" sz="3700" b="1"/>
              <a:t>Fact Sheet: Home and Community Based Setting Rule</a:t>
            </a:r>
            <a:endParaRPr lang="en-US" sz="3700"/>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AA1910-6AC0-4ECA-B5D3-04C3A7D3647D}"/>
              </a:ext>
            </a:extLst>
          </p:cNvPr>
          <p:cNvSpPr>
            <a:spLocks noGrp="1"/>
          </p:cNvSpPr>
          <p:nvPr>
            <p:ph idx="1"/>
          </p:nvPr>
        </p:nvSpPr>
        <p:spPr>
          <a:xfrm>
            <a:off x="960100" y="2337847"/>
            <a:ext cx="10277423" cy="4345757"/>
          </a:xfrm>
        </p:spPr>
        <p:txBody>
          <a:bodyPr>
            <a:normAutofit lnSpcReduction="10000"/>
          </a:bodyPr>
          <a:lstStyle/>
          <a:p>
            <a:r>
              <a:rPr lang="en-US" sz="2400" dirty="0"/>
              <a:t>The federal government helps pay for most of the services regional centers provide to individuals with developmental disabilities. In March 2014 new federal rules became effective describing how home and community-based services are provided.</a:t>
            </a:r>
          </a:p>
          <a:p>
            <a:r>
              <a:rPr lang="en-US" sz="2400" dirty="0"/>
              <a:t>Home and community-based settings are places where individuals with disabilities live and spend their days; for example, licensed community care facilities and other residential settings, work activity programs, and day programs. The new rules explain what these settings should be like.</a:t>
            </a:r>
          </a:p>
          <a:p>
            <a:r>
              <a:rPr lang="en-US" sz="2400" dirty="0"/>
              <a:t>All services in every state must follow the new rules by March 2023. After March 2023, the federal government will not provide funding for services that do not meet the new rules. Assessing all services and settings and making necessary changes takes time. In order to meet the 2023 deadline the work must begin now.</a:t>
            </a:r>
          </a:p>
          <a:p>
            <a:endParaRPr lang="en-US" sz="1500" dirty="0"/>
          </a:p>
        </p:txBody>
      </p:sp>
    </p:spTree>
    <p:extLst>
      <p:ext uri="{BB962C8B-B14F-4D97-AF65-F5344CB8AC3E}">
        <p14:creationId xmlns:p14="http://schemas.microsoft.com/office/powerpoint/2010/main" val="344411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WHO DOES HCBS FINAL RULE APPLY TO?</a:t>
            </a:r>
          </a:p>
        </p:txBody>
      </p:sp>
      <p:sp>
        <p:nvSpPr>
          <p:cNvPr id="3" name="Content Placeholder 2"/>
          <p:cNvSpPr>
            <a:spLocks noGrp="1"/>
          </p:cNvSpPr>
          <p:nvPr>
            <p:ph idx="1"/>
          </p:nvPr>
        </p:nvSpPr>
        <p:spPr>
          <a:xfrm>
            <a:off x="6090574" y="801866"/>
            <a:ext cx="5306084" cy="5230634"/>
          </a:xfrm>
        </p:spPr>
        <p:txBody>
          <a:bodyPr anchor="ctr">
            <a:normAutofit/>
          </a:bodyPr>
          <a:lstStyle/>
          <a:p>
            <a:endParaRPr lang="en-US" sz="2400">
              <a:solidFill>
                <a:srgbClr val="000000"/>
              </a:solidFill>
            </a:endParaRPr>
          </a:p>
          <a:p>
            <a:r>
              <a:rPr lang="en-US" sz="2400" b="1">
                <a:solidFill>
                  <a:srgbClr val="000000"/>
                </a:solidFill>
              </a:rPr>
              <a:t>The HCBS Final Rule Applies to: </a:t>
            </a:r>
            <a:endParaRPr lang="en-US" sz="2400">
              <a:solidFill>
                <a:srgbClr val="000000"/>
              </a:solidFill>
            </a:endParaRPr>
          </a:p>
          <a:p>
            <a:r>
              <a:rPr lang="en-US" sz="2400">
                <a:solidFill>
                  <a:srgbClr val="000000"/>
                </a:solidFill>
              </a:rPr>
              <a:t>Residential and non-residential settings; including certified and licensed homes </a:t>
            </a:r>
          </a:p>
          <a:p>
            <a:r>
              <a:rPr lang="en-US" sz="2400">
                <a:solidFill>
                  <a:srgbClr val="000000"/>
                </a:solidFill>
              </a:rPr>
              <a:t>Day programs, and other day-type services </a:t>
            </a:r>
          </a:p>
          <a:p>
            <a:r>
              <a:rPr lang="en-US" sz="2400">
                <a:solidFill>
                  <a:srgbClr val="000000"/>
                </a:solidFill>
              </a:rPr>
              <a:t>Employment options and work programs </a:t>
            </a:r>
          </a:p>
          <a:p>
            <a:endParaRPr lang="en-US" sz="2400">
              <a:solidFill>
                <a:srgbClr val="000000"/>
              </a:solidFill>
            </a:endParaRPr>
          </a:p>
        </p:txBody>
      </p:sp>
    </p:spTree>
    <p:extLst>
      <p:ext uri="{BB962C8B-B14F-4D97-AF65-F5344CB8AC3E}">
        <p14:creationId xmlns:p14="http://schemas.microsoft.com/office/powerpoint/2010/main" val="20308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br>
              <a:rPr lang="en-US" sz="4100">
                <a:solidFill>
                  <a:srgbClr val="FFFFFF"/>
                </a:solidFill>
              </a:rPr>
            </a:br>
            <a:r>
              <a:rPr lang="en-US" sz="4100">
                <a:solidFill>
                  <a:srgbClr val="FFFFFF"/>
                </a:solidFill>
              </a:rPr>
              <a:t> </a:t>
            </a:r>
            <a:r>
              <a:rPr lang="en-US" sz="4100" b="1">
                <a:solidFill>
                  <a:srgbClr val="FFFFFF"/>
                </a:solidFill>
              </a:rPr>
              <a:t>What is the Goal of the HCBS Final Rule? </a:t>
            </a:r>
            <a:endParaRPr lang="en-US" sz="4100">
              <a:solidFill>
                <a:srgbClr val="FFFFFF"/>
              </a:solidFill>
            </a:endParaRPr>
          </a:p>
        </p:txBody>
      </p:sp>
      <p:sp>
        <p:nvSpPr>
          <p:cNvPr id="3" name="Content Placeholder 2"/>
          <p:cNvSpPr>
            <a:spLocks noGrp="1"/>
          </p:cNvSpPr>
          <p:nvPr>
            <p:ph idx="1"/>
          </p:nvPr>
        </p:nvSpPr>
        <p:spPr>
          <a:xfrm>
            <a:off x="4675695" y="801866"/>
            <a:ext cx="7390614" cy="6056134"/>
          </a:xfrm>
        </p:spPr>
        <p:txBody>
          <a:bodyPr anchor="ctr">
            <a:normAutofit/>
          </a:bodyPr>
          <a:lstStyle/>
          <a:p>
            <a:endParaRPr lang="en-US" sz="1900" dirty="0">
              <a:solidFill>
                <a:srgbClr val="000000"/>
              </a:solidFill>
            </a:endParaRPr>
          </a:p>
          <a:p>
            <a:r>
              <a:rPr lang="en-US" sz="1900" b="1" dirty="0">
                <a:solidFill>
                  <a:srgbClr val="000000"/>
                </a:solidFill>
              </a:rPr>
              <a:t> </a:t>
            </a:r>
            <a:r>
              <a:rPr lang="en-US" sz="2400" b="1" dirty="0">
                <a:solidFill>
                  <a:srgbClr val="000000"/>
                </a:solidFill>
              </a:rPr>
              <a:t>To enhance the quality of services provided by:</a:t>
            </a:r>
            <a:r>
              <a:rPr lang="en-US" sz="2400" dirty="0">
                <a:solidFill>
                  <a:srgbClr val="000000"/>
                </a:solidFill>
              </a:rPr>
              <a:t> </a:t>
            </a:r>
          </a:p>
          <a:p>
            <a:r>
              <a:rPr lang="en-US" sz="2400" dirty="0">
                <a:solidFill>
                  <a:srgbClr val="000000"/>
                </a:solidFill>
              </a:rPr>
              <a:t> Maximizing opportunities and choices for individuals </a:t>
            </a:r>
          </a:p>
          <a:p>
            <a:r>
              <a:rPr lang="en-US" sz="2400" dirty="0">
                <a:solidFill>
                  <a:srgbClr val="000000"/>
                </a:solidFill>
              </a:rPr>
              <a:t>Promoting community integration by making sure individuals have full access to the community </a:t>
            </a:r>
          </a:p>
          <a:p>
            <a:r>
              <a:rPr lang="en-US" sz="2400" dirty="0">
                <a:solidFill>
                  <a:srgbClr val="000000"/>
                </a:solidFill>
              </a:rPr>
              <a:t>Making sure individuals have the opportunity to work and spend time with other people in their community who do not have disabilities </a:t>
            </a:r>
          </a:p>
          <a:p>
            <a:r>
              <a:rPr lang="en-US" sz="2400" dirty="0">
                <a:solidFill>
                  <a:srgbClr val="000000"/>
                </a:solidFill>
              </a:rPr>
              <a:t>Ensuring individual preferences are supported and rights are protected </a:t>
            </a:r>
          </a:p>
          <a:p>
            <a:r>
              <a:rPr lang="en-US" sz="2400" dirty="0">
                <a:solidFill>
                  <a:srgbClr val="000000"/>
                </a:solidFill>
              </a:rPr>
              <a:t> Establishing person-centered service planning requirements, which includes a process driven and directed by the individual to identify needed services and supports </a:t>
            </a:r>
          </a:p>
          <a:p>
            <a:endParaRPr lang="en-US" sz="1900" dirty="0">
              <a:solidFill>
                <a:srgbClr val="000000"/>
              </a:solidFill>
            </a:endParaRPr>
          </a:p>
        </p:txBody>
      </p:sp>
    </p:spTree>
    <p:extLst>
      <p:ext uri="{BB962C8B-B14F-4D97-AF65-F5344CB8AC3E}">
        <p14:creationId xmlns:p14="http://schemas.microsoft.com/office/powerpoint/2010/main" val="10236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C54116-936B-4DD4-B494-B459D5DBB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5468471"/>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79226" y="5105400"/>
            <a:ext cx="9833548" cy="1066802"/>
          </a:xfrm>
        </p:spPr>
        <p:txBody>
          <a:bodyPr vert="horz" lIns="91440" tIns="45720" rIns="91440" bIns="45720" rtlCol="0" anchor="ctr">
            <a:normAutofit/>
          </a:bodyPr>
          <a:lstStyle/>
          <a:p>
            <a:pPr marR="0"/>
            <a:r>
              <a:rPr lang="en-US" sz="4000" b="0" i="0" u="none" strike="noStrike" kern="1200" baseline="0">
                <a:solidFill>
                  <a:srgbClr val="3F3F3F"/>
                </a:solidFill>
                <a:latin typeface="+mj-lt"/>
                <a:ea typeface="+mj-ea"/>
                <a:cs typeface="+mj-cs"/>
              </a:rPr>
              <a:t>HCBS Settings</a:t>
            </a:r>
          </a:p>
        </p:txBody>
      </p:sp>
      <p:sp>
        <p:nvSpPr>
          <p:cNvPr id="3" name="Text Placeholder 2"/>
          <p:cNvSpPr>
            <a:spLocks noGrp="1"/>
          </p:cNvSpPr>
          <p:nvPr>
            <p:ph type="body" idx="1"/>
          </p:nvPr>
        </p:nvSpPr>
        <p:spPr>
          <a:xfrm>
            <a:off x="1179226" y="872046"/>
            <a:ext cx="9833548" cy="2945574"/>
          </a:xfrm>
        </p:spPr>
        <p:txBody>
          <a:bodyPr vert="horz" lIns="91440" tIns="45720" rIns="91440" bIns="45720" rtlCol="0" anchor="ctr">
            <a:normAutofit/>
          </a:bodyPr>
          <a:lstStyle/>
          <a:p>
            <a:endParaRPr lang="en-US" sz="2000" dirty="0">
              <a:solidFill>
                <a:srgbClr val="FFFFFF"/>
              </a:solidFill>
            </a:endParaRPr>
          </a:p>
          <a:p>
            <a:r>
              <a:rPr lang="en-US" sz="2000" u="sng" dirty="0">
                <a:solidFill>
                  <a:srgbClr val="FFFFFF"/>
                </a:solidFill>
              </a:rPr>
              <a:t> </a:t>
            </a:r>
            <a:r>
              <a:rPr lang="en-US" sz="2000" b="1" u="sng" dirty="0">
                <a:solidFill>
                  <a:srgbClr val="FFFFFF"/>
                </a:solidFill>
              </a:rPr>
              <a:t>All Settings </a:t>
            </a:r>
            <a:endParaRPr lang="en-US" sz="2000" u="sng" dirty="0">
              <a:solidFill>
                <a:srgbClr val="FFFFFF"/>
              </a:solidFill>
            </a:endParaRPr>
          </a:p>
          <a:p>
            <a:r>
              <a:rPr lang="en-US" sz="2000" dirty="0">
                <a:solidFill>
                  <a:srgbClr val="FFFFFF"/>
                </a:solidFill>
              </a:rPr>
              <a:t>The Final Rule requires that an individual receiving services can: </a:t>
            </a:r>
          </a:p>
          <a:p>
            <a:r>
              <a:rPr lang="en-US" sz="2000" dirty="0">
                <a:solidFill>
                  <a:srgbClr val="FFFFFF"/>
                </a:solidFill>
              </a:rPr>
              <a:t>Spend time in, and be a part of, the community </a:t>
            </a:r>
          </a:p>
          <a:p>
            <a:r>
              <a:rPr lang="en-US" sz="2000" dirty="0">
                <a:solidFill>
                  <a:srgbClr val="FFFFFF"/>
                </a:solidFill>
              </a:rPr>
              <a:t>Work alongside people who do not have disabilities </a:t>
            </a:r>
          </a:p>
          <a:p>
            <a:r>
              <a:rPr lang="en-US" sz="2000" dirty="0">
                <a:solidFill>
                  <a:srgbClr val="FFFFFF"/>
                </a:solidFill>
              </a:rPr>
              <a:t>Have choices regarding services and supports, and who provides them </a:t>
            </a:r>
          </a:p>
          <a:p>
            <a:r>
              <a:rPr lang="en-US" sz="2000" dirty="0">
                <a:solidFill>
                  <a:srgbClr val="FFFFFF"/>
                </a:solidFill>
              </a:rPr>
              <a:t>Have control of their schedule and activities </a:t>
            </a:r>
          </a:p>
        </p:txBody>
      </p:sp>
    </p:spTree>
    <p:extLst>
      <p:ext uri="{BB962C8B-B14F-4D97-AF65-F5344CB8AC3E}">
        <p14:creationId xmlns:p14="http://schemas.microsoft.com/office/powerpoint/2010/main" val="22742200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8200" y="963877"/>
            <a:ext cx="3494362" cy="4930246"/>
          </a:xfrm>
        </p:spPr>
        <p:txBody>
          <a:bodyPr>
            <a:normAutofit/>
          </a:bodyPr>
          <a:lstStyle/>
          <a:p>
            <a:pPr algn="r"/>
            <a:r>
              <a:rPr lang="en-US" b="1">
                <a:solidFill>
                  <a:schemeClr val="accent1"/>
                </a:solidFill>
              </a:rPr>
              <a:t>How will your service as a provider change? </a:t>
            </a:r>
            <a:endParaRPr lang="en-US">
              <a:solidFill>
                <a:schemeClr val="accent1"/>
              </a:solidFill>
            </a:endParaRP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4976031" y="320040"/>
            <a:ext cx="6377769" cy="6217920"/>
          </a:xfrm>
        </p:spPr>
        <p:txBody>
          <a:bodyPr anchor="ctr">
            <a:normAutofit lnSpcReduction="10000"/>
          </a:bodyPr>
          <a:lstStyle/>
          <a:p>
            <a:r>
              <a:rPr lang="en-US" dirty="0"/>
              <a:t>If you are a service provider who provides services to multiple consumers in the same location, we have to make sure these services do not isolate individuals from the community. </a:t>
            </a:r>
          </a:p>
          <a:p>
            <a:r>
              <a:rPr lang="en-US" dirty="0"/>
              <a:t>The Final Rule says that settings must be integrated and support full access to the community.</a:t>
            </a:r>
          </a:p>
          <a:p>
            <a:r>
              <a:rPr lang="en-US" dirty="0"/>
              <a:t> As a provider, you may need to modify where and how your service is delivered to meet the HCBS Final Rule. </a:t>
            </a:r>
          </a:p>
          <a:p>
            <a:r>
              <a:rPr lang="en-US" dirty="0"/>
              <a:t>Policies and program designs may need to be changed and training to your staff may be necessary to assure their understanding of the new expectations. </a:t>
            </a:r>
          </a:p>
        </p:txBody>
      </p:sp>
    </p:spTree>
    <p:extLst>
      <p:ext uri="{BB962C8B-B14F-4D97-AF65-F5344CB8AC3E}">
        <p14:creationId xmlns:p14="http://schemas.microsoft.com/office/powerpoint/2010/main" val="404863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latin typeface="Times New Roman" panose="02020603050405020304" pitchFamily="18" charset="0"/>
              </a:rPr>
              <a:t>HCBS SETTING RULE #1</a:t>
            </a:r>
            <a:endParaRPr lang="en-US">
              <a:solidFill>
                <a:srgbClr val="FFFFFF"/>
              </a:solidFill>
            </a:endParaRPr>
          </a:p>
        </p:txBody>
      </p:sp>
      <p:sp>
        <p:nvSpPr>
          <p:cNvPr id="4" name="Content Placeholder 3"/>
          <p:cNvSpPr>
            <a:spLocks noGrp="1"/>
          </p:cNvSpPr>
          <p:nvPr>
            <p:ph idx="1"/>
          </p:nvPr>
        </p:nvSpPr>
        <p:spPr>
          <a:xfrm>
            <a:off x="6090574" y="801866"/>
            <a:ext cx="5306084" cy="5230634"/>
          </a:xfrm>
        </p:spPr>
        <p:txBody>
          <a:bodyPr anchor="ctr">
            <a:normAutofit/>
          </a:bodyPr>
          <a:lstStyle/>
          <a:p>
            <a:pPr marL="0" indent="0">
              <a:buNone/>
            </a:pPr>
            <a:r>
              <a:rPr lang="en-US" sz="2400" dirty="0">
                <a:solidFill>
                  <a:srgbClr val="000000"/>
                </a:solidFill>
              </a:rPr>
              <a:t> </a:t>
            </a:r>
            <a:r>
              <a:rPr lang="en-US" sz="3600" dirty="0">
                <a:solidFill>
                  <a:srgbClr val="000000"/>
                </a:solidFill>
              </a:rPr>
              <a:t>The setting  IS integrated and supports full access of individuals receiving Medicaid HCBS to the greater community to the same degree of access as individuals not receiving Medicaid HCBS. </a:t>
            </a:r>
          </a:p>
        </p:txBody>
      </p:sp>
    </p:spTree>
    <p:extLst>
      <p:ext uri="{BB962C8B-B14F-4D97-AF65-F5344CB8AC3E}">
        <p14:creationId xmlns:p14="http://schemas.microsoft.com/office/powerpoint/2010/main" val="355283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4" name="Group 5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5" name="Rectangle 5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US" sz="4000">
                <a:solidFill>
                  <a:srgbClr val="FFFFFF"/>
                </a:solidFill>
              </a:rPr>
              <a:t>HCBS SETTING RULE #2</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sz="3600" dirty="0"/>
              <a:t>The setting IS selected by the individual from among setting options including non-disability-specific settings and an option for a private unit in a residential setting. </a:t>
            </a:r>
          </a:p>
        </p:txBody>
      </p:sp>
    </p:spTree>
    <p:extLst>
      <p:ext uri="{BB962C8B-B14F-4D97-AF65-F5344CB8AC3E}">
        <p14:creationId xmlns:p14="http://schemas.microsoft.com/office/powerpoint/2010/main" val="1538039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676</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HCBS FINAL RULE</vt:lpstr>
      <vt:lpstr>HCBS COMPLIANCE </vt:lpstr>
      <vt:lpstr>Fact Sheet: Home and Community Based Setting Rule</vt:lpstr>
      <vt:lpstr>WHO DOES HCBS FINAL RULE APPLY TO?</vt:lpstr>
      <vt:lpstr>  What is the Goal of the HCBS Final Rule? </vt:lpstr>
      <vt:lpstr>HCBS Settings</vt:lpstr>
      <vt:lpstr>How will your service as a provider change? </vt:lpstr>
      <vt:lpstr>HCBS SETTING RULE #1</vt:lpstr>
      <vt:lpstr>HCBS SETTING RULE #2</vt:lpstr>
      <vt:lpstr>HCBS SETTING RULE #3</vt:lpstr>
      <vt:lpstr>HCBS SETTING RULE #4</vt:lpstr>
      <vt:lpstr>HCBS SETTING RULE #5</vt:lpstr>
      <vt:lpstr>HOW DO WE GET THERE?</vt:lpstr>
      <vt:lpstr>VMRC’S ROADMAP</vt:lpstr>
      <vt:lpstr>ROUNDTABLE DISCUSSIONS</vt:lpstr>
      <vt:lpstr>Educate Yourself and stay plugged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Person-Centered Thinking Training</dc:title>
  <dc:creator>TUMBOURA HILL</dc:creator>
  <cp:lastModifiedBy>TUMBOURA HILL</cp:lastModifiedBy>
  <cp:revision>22</cp:revision>
  <dcterms:created xsi:type="dcterms:W3CDTF">2019-10-08T06:16:44Z</dcterms:created>
  <dcterms:modified xsi:type="dcterms:W3CDTF">2020-11-17T19:45:38Z</dcterms:modified>
</cp:coreProperties>
</file>