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262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81" d="100"/>
          <a:sy n="81" d="100"/>
        </p:scale>
        <p:origin x="51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0A6A4-3FB9-4233-9D00-27109E15F4D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B8829-3B9E-45F3-9901-47D1132F2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9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11" indent="-285735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2939" indent="-228588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116" indent="-228588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291" indent="-228588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467" indent="-228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642" indent="-228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8818" indent="-228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5995" indent="-228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2B2318-4DD6-4D4C-8155-903DF7212DF6}" type="slidenum">
              <a:rPr lang="en-US" sz="1200">
                <a:solidFill>
                  <a:schemeClr val="tx1"/>
                </a:solidFill>
              </a:rPr>
              <a:pPr eaLnBrk="1" hangingPunct="1"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7456525-6317-4FCC-A0E5-ADA3EB4F89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7F8EBD2-C15F-4C15-B3EE-4BD04582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6525-6317-4FCC-A0E5-ADA3EB4F89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BD2-C15F-4C15-B3EE-4BD04582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7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6525-6317-4FCC-A0E5-ADA3EB4F89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BD2-C15F-4C15-B3EE-4BD04582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74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6525-6317-4FCC-A0E5-ADA3EB4F89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BD2-C15F-4C15-B3EE-4BD04582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9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6525-6317-4FCC-A0E5-ADA3EB4F89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BD2-C15F-4C15-B3EE-4BD04582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87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6525-6317-4FCC-A0E5-ADA3EB4F89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BD2-C15F-4C15-B3EE-4BD04582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25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6525-6317-4FCC-A0E5-ADA3EB4F89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BD2-C15F-4C15-B3EE-4BD04582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90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7456525-6317-4FCC-A0E5-ADA3EB4F89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BD2-C15F-4C15-B3EE-4BD04582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66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7456525-6317-4FCC-A0E5-ADA3EB4F89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BD2-C15F-4C15-B3EE-4BD04582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56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DCA94-2ABB-4CDA-BD4E-CFB19CD0D0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0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6525-6317-4FCC-A0E5-ADA3EB4F89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BD2-C15F-4C15-B3EE-4BD04582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1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6525-6317-4FCC-A0E5-ADA3EB4F89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BD2-C15F-4C15-B3EE-4BD04582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2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6525-6317-4FCC-A0E5-ADA3EB4F89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BD2-C15F-4C15-B3EE-4BD04582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2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6525-6317-4FCC-A0E5-ADA3EB4F89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BD2-C15F-4C15-B3EE-4BD04582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5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6525-6317-4FCC-A0E5-ADA3EB4F89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BD2-C15F-4C15-B3EE-4BD04582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6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6525-6317-4FCC-A0E5-ADA3EB4F89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BD2-C15F-4C15-B3EE-4BD04582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5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6525-6317-4FCC-A0E5-ADA3EB4F89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BD2-C15F-4C15-B3EE-4BD04582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1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6525-6317-4FCC-A0E5-ADA3EB4F89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EBD2-C15F-4C15-B3EE-4BD04582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7456525-6317-4FCC-A0E5-ADA3EB4F8924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7F8EBD2-C15F-4C15-B3EE-4BD04582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6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ministry-to-children.com/activities-for-church-nurser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odel_Timber_Hom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commons.wikimedia.org/wiki/File:Toddlers_play_area_in_The_Secret_Garden,_Eden_Villa_Park_-_geograph.org.uk_-_512145.jpg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developmentresources.wordpress.com/category/what-is-paediatric-physiotherapy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stpaulcalhan.org/ministries/st-paul-preschoo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                   </a:t>
            </a:r>
            <a:r>
              <a:rPr lang="en-US" sz="4000" dirty="0">
                <a:solidFill>
                  <a:srgbClr val="FFFFFF"/>
                </a:solidFill>
                <a:latin typeface="Comic Sans MS" panose="030F0702030302020204" pitchFamily="66" charset="0"/>
              </a:rPr>
              <a:t>Early Start Program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4904" y="2543175"/>
            <a:ext cx="4418073" cy="36791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 b="1" dirty="0">
                <a:latin typeface="Comic Sans MS" panose="030F0702030302020204" pitchFamily="66" charset="0"/>
              </a:rPr>
              <a:t>Serves infants and toddlers from birth to 36 months of age  - services ends on 3</a:t>
            </a:r>
            <a:r>
              <a:rPr lang="en-US" sz="1700" b="1" baseline="30000" dirty="0">
                <a:latin typeface="Comic Sans MS" panose="030F0702030302020204" pitchFamily="66" charset="0"/>
              </a:rPr>
              <a:t>rd</a:t>
            </a:r>
            <a:r>
              <a:rPr lang="en-US" sz="1700" b="1" dirty="0">
                <a:latin typeface="Comic Sans MS" panose="030F0702030302020204" pitchFamily="66" charset="0"/>
              </a:rPr>
              <a:t> birthday</a:t>
            </a:r>
          </a:p>
          <a:p>
            <a:endParaRPr lang="en-US" sz="1700" b="1" dirty="0">
              <a:latin typeface="Comic Sans MS" panose="030F0702030302020204" pitchFamily="66" charset="0"/>
            </a:endParaRPr>
          </a:p>
          <a:p>
            <a:r>
              <a:rPr lang="en-US" sz="1700" b="1" dirty="0">
                <a:latin typeface="Comic Sans MS" panose="030F0702030302020204" pitchFamily="66" charset="0"/>
              </a:rPr>
              <a:t>Need is established for early intervention services by formal evaluation</a:t>
            </a:r>
          </a:p>
          <a:p>
            <a:pPr marL="114300"/>
            <a:endParaRPr lang="en-US" sz="1700" b="1" dirty="0">
              <a:latin typeface="Comic Sans MS" panose="030F0702030302020204" pitchFamily="66" charset="0"/>
            </a:endParaRPr>
          </a:p>
          <a:p>
            <a:r>
              <a:rPr lang="en-US" sz="1700" b="1" dirty="0">
                <a:latin typeface="Comic Sans MS" panose="030F0702030302020204" pitchFamily="66" charset="0"/>
              </a:rPr>
              <a:t>To Be eligible a child must meet one of 3 eligibility criteria </a:t>
            </a:r>
          </a:p>
          <a:p>
            <a:endParaRPr lang="en-US" sz="1700" b="1" dirty="0"/>
          </a:p>
          <a:p>
            <a:endParaRPr lang="en-US" sz="1700" b="1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67" y="2543175"/>
            <a:ext cx="2424557" cy="3527109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1D67B8-402E-4666-854E-8143277E7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032" y="3071570"/>
            <a:ext cx="2657430" cy="454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EC2744-1A67-4CB1-BD17-31B521CF2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639" y="4861074"/>
            <a:ext cx="2674069" cy="457628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3EEC9FF6-6A54-482B-AB95-0BE4CAA93B92}"/>
              </a:ext>
            </a:extLst>
          </p:cNvPr>
          <p:cNvSpPr txBox="1">
            <a:spLocks noChangeArrowheads="1"/>
          </p:cNvSpPr>
          <p:nvPr/>
        </p:nvSpPr>
        <p:spPr>
          <a:xfrm>
            <a:off x="785460" y="759805"/>
            <a:ext cx="77298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626355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6708C1-0A69-4E44-ACF4-C16DB4CE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331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      Early Start Eligibility 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6" name="Content Placeholder 5" descr="A small child sitting on a table&#10;&#10;Description automatically generated">
            <a:extLst>
              <a:ext uri="{FF2B5EF4-FFF2-40B4-BE49-F238E27FC236}">
                <a16:creationId xmlns:a16="http://schemas.microsoft.com/office/drawing/2014/main" id="{58124010-4186-4BA3-A1C3-F7F4360AE7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418226" y="645106"/>
            <a:ext cx="4015624" cy="558536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984C-ED67-4E26-8123-D8D9A5CAAC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39098" y="1961040"/>
            <a:ext cx="6072776" cy="42694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Eligibility Criteria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 child with a 33% or greater delay in at least one area of development (cognitive, social-emotional, adaptive, motor, communication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Established risk condition (diagnosis that can lead to intellectual delay)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High risk criteria – must have at least 2 (factors that can lead to delays in development such as premature birth)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73B12-2DD2-4E83-84E4-4024621C835F}"/>
              </a:ext>
            </a:extLst>
          </p:cNvPr>
          <p:cNvSpPr txBox="1"/>
          <p:nvPr/>
        </p:nvSpPr>
        <p:spPr>
          <a:xfrm>
            <a:off x="8753308" y="6030420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ministry-to-children.com/activities-for-church-nursery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95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B0A9C-17B6-41E8-A7F9-632FC75B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omic Sans MS" panose="030F0702030302020204" pitchFamily="66" charset="0"/>
              </a:rPr>
              <a:t>                 Early start Services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8A791-12DA-4729-99F8-107165BA3A0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599" y="1600201"/>
            <a:ext cx="11255829" cy="4525963"/>
          </a:xfrm>
        </p:spPr>
        <p:txBody>
          <a:bodyPr/>
          <a:lstStyle/>
          <a:p>
            <a:pPr eaLnBrk="1" fontAlgn="auto" hangingPunct="1">
              <a:buClr>
                <a:schemeClr val="accent1">
                  <a:lumMod val="75000"/>
                </a:schemeClr>
              </a:buClr>
              <a:defRPr/>
            </a:pPr>
            <a:endParaRPr lang="en-US" sz="2400" dirty="0"/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defRPr/>
            </a:pPr>
            <a:r>
              <a:rPr lang="en-US" sz="2800" dirty="0"/>
              <a:t>Early start services should be provided in a child’s natural environment 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en-US" sz="2800" dirty="0"/>
              <a:t>Home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en-US" sz="2800" dirty="0"/>
              <a:t>Daycare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en-US" sz="2800" dirty="0"/>
              <a:t>Community setting </a:t>
            </a:r>
          </a:p>
          <a:p>
            <a:endParaRPr lang="en-US" dirty="0"/>
          </a:p>
        </p:txBody>
      </p:sp>
      <p:pic>
        <p:nvPicPr>
          <p:cNvPr id="8" name="Picture 7" descr="A large lawn in front of a house&#10;&#10;Description automatically generated">
            <a:extLst>
              <a:ext uri="{FF2B5EF4-FFF2-40B4-BE49-F238E27FC236}">
                <a16:creationId xmlns:a16="http://schemas.microsoft.com/office/drawing/2014/main" id="{3DF2E59B-5C3D-4F27-A68F-19DB7EA99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839971" y="3101911"/>
            <a:ext cx="2976763" cy="17556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192A11-9109-4CE8-8F5D-EC9AE8436B1F}"/>
              </a:ext>
            </a:extLst>
          </p:cNvPr>
          <p:cNvSpPr txBox="1"/>
          <p:nvPr/>
        </p:nvSpPr>
        <p:spPr>
          <a:xfrm>
            <a:off x="8453546" y="48884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hlinkClick r:id="rId3" tooltip="https://commons.wikimedia.org/wiki/File:Model_Timber_Home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2" name="Picture 11" descr="A picture containing colorful, sitting, child, boy&#10;&#10;Description automatically generated">
            <a:extLst>
              <a:ext uri="{FF2B5EF4-FFF2-40B4-BE49-F238E27FC236}">
                <a16:creationId xmlns:a16="http://schemas.microsoft.com/office/drawing/2014/main" id="{C7F5BB6F-2D18-4300-9933-569DE4F25C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067051" y="3979757"/>
            <a:ext cx="2340924" cy="17556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AC7BD0-545D-48AC-BE9E-8F1AD19953FA}"/>
              </a:ext>
            </a:extLst>
          </p:cNvPr>
          <p:cNvSpPr txBox="1"/>
          <p:nvPr/>
        </p:nvSpPr>
        <p:spPr>
          <a:xfrm>
            <a:off x="1683565" y="6387892"/>
            <a:ext cx="23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commons.wikimedia.org/wiki/File:Toddlers_play_area_in_The_Secret_Garden,_Eden_Villa_Park_-_geograph.org.uk_-_512145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7498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4605E-7F3D-4DD6-89C4-791BD24F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omic Sans MS" panose="030F0702030302020204" pitchFamily="66" charset="0"/>
              </a:rPr>
              <a:t>            Early Start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EF05A-B018-42D1-ACD1-0EE7B6946213}"/>
              </a:ext>
            </a:extLst>
          </p:cNvPr>
          <p:cNvSpPr txBox="1">
            <a:spLocks/>
          </p:cNvSpPr>
          <p:nvPr/>
        </p:nvSpPr>
        <p:spPr>
          <a:xfrm>
            <a:off x="1025718" y="2490436"/>
            <a:ext cx="7281746" cy="4147793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400"/>
              <a:t>Services are based on assessed need and may include 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en-US" sz="2000"/>
              <a:t>Infant teacher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en-US" sz="2000"/>
              <a:t>Speech therapy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en-US" sz="2000"/>
              <a:t>Physical therapy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en-US" sz="2000"/>
              <a:t>Occupational therapy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r>
              <a:rPr lang="en-US" sz="2000"/>
              <a:t>Diagnostic Assessments </a:t>
            </a:r>
          </a:p>
          <a:p>
            <a:pPr lvl="1">
              <a:buClr>
                <a:schemeClr val="accent1">
                  <a:lumMod val="75000"/>
                </a:schemeClr>
              </a:buClr>
              <a:defRPr/>
            </a:pPr>
            <a:endParaRPr lang="en-US" sz="2000"/>
          </a:p>
          <a:p>
            <a:pPr marL="457200" lvl="1" indent="0"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Services needs must be based on </a:t>
            </a:r>
          </a:p>
          <a:p>
            <a:pPr marL="457200" lvl="1" indent="0"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Professional assessment of the </a:t>
            </a:r>
          </a:p>
          <a:p>
            <a:pPr marL="457200" lvl="1" indent="0"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Child and family priorities for child’s growth and development </a:t>
            </a:r>
          </a:p>
          <a:p>
            <a:pPr marL="0" indent="0">
              <a:buFont typeface="Wingdings 3" charset="2"/>
              <a:buNone/>
            </a:pPr>
            <a:endParaRPr lang="en-US" sz="2100" dirty="0"/>
          </a:p>
        </p:txBody>
      </p:sp>
      <p:pic>
        <p:nvPicPr>
          <p:cNvPr id="5" name="Picture 4" descr="A picture containing person, indoor, cake, child&#10;&#10;Description automatically generated">
            <a:extLst>
              <a:ext uri="{FF2B5EF4-FFF2-40B4-BE49-F238E27FC236}">
                <a16:creationId xmlns:a16="http://schemas.microsoft.com/office/drawing/2014/main" id="{103D48CB-A026-409C-B5A7-9D91961979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836228" y="2830061"/>
            <a:ext cx="3742225" cy="24838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BF02F8-6CAB-4FD8-A225-FFF0E029AB64}"/>
              </a:ext>
            </a:extLst>
          </p:cNvPr>
          <p:cNvSpPr txBox="1"/>
          <p:nvPr/>
        </p:nvSpPr>
        <p:spPr>
          <a:xfrm>
            <a:off x="7019478" y="5653500"/>
            <a:ext cx="41468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hilddevelopmentresources.wordpress.com/category/what-is-paediatric-physiotherap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3298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D2669AB-35DB-41EC-BE9C-DA80B60A3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1069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49246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73A5F-14DB-434B-B287-2B97C9BCA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Transition From Early Start</a:t>
            </a:r>
          </a:p>
        </p:txBody>
      </p:sp>
      <p:pic>
        <p:nvPicPr>
          <p:cNvPr id="5" name="Content Placeholder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B141C70-87D6-45A5-8571-4AD8075618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5107" r="11669" b="-3"/>
          <a:stretch/>
        </p:blipFill>
        <p:spPr>
          <a:xfrm>
            <a:off x="7418226" y="645106"/>
            <a:ext cx="4125317" cy="558536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0B2894-8ABE-49BE-95C4-1AFB7167D1FC}"/>
              </a:ext>
            </a:extLst>
          </p:cNvPr>
          <p:cNvSpPr txBox="1"/>
          <p:nvPr/>
        </p:nvSpPr>
        <p:spPr>
          <a:xfrm>
            <a:off x="639098" y="2418735"/>
            <a:ext cx="6072776" cy="3811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/>
              <a:t>27-33 months of age - meeting with family and LEA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/>
              <a:t>Referral to LEA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/>
              <a:t>Eligibility review for </a:t>
            </a:r>
            <a:r>
              <a:rPr lang="en-US" dirty="0" err="1"/>
              <a:t>Lanterman</a:t>
            </a:r>
            <a:endParaRPr lang="en-US" dirty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birthday End of Early start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1EAD5-031A-49FC-ABED-42CF63A68486}"/>
              </a:ext>
            </a:extLst>
          </p:cNvPr>
          <p:cNvSpPr txBox="1"/>
          <p:nvPr/>
        </p:nvSpPr>
        <p:spPr>
          <a:xfrm>
            <a:off x="8863001" y="6030420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stpaulcalhan.org/ministries/st-paul-preschool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44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Widescreen</PresentationFormat>
  <Paragraphs>42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Comic Sans MS</vt:lpstr>
      <vt:lpstr>Times New Roman</vt:lpstr>
      <vt:lpstr>Wingdings 3</vt:lpstr>
      <vt:lpstr>Ion Boardroom</vt:lpstr>
      <vt:lpstr>                   Early Start Program </vt:lpstr>
      <vt:lpstr>       Early Start Eligibility </vt:lpstr>
      <vt:lpstr>                 Early start Services </vt:lpstr>
      <vt:lpstr>            Early Start Services </vt:lpstr>
      <vt:lpstr> Transition From Early Start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Start Program</dc:title>
  <dc:creator>Tricia Simmons</dc:creator>
  <cp:lastModifiedBy>Tony Anderson</cp:lastModifiedBy>
  <cp:revision>2</cp:revision>
  <dcterms:created xsi:type="dcterms:W3CDTF">2020-09-22T22:47:29Z</dcterms:created>
  <dcterms:modified xsi:type="dcterms:W3CDTF">2020-09-26T15:20:48Z</dcterms:modified>
</cp:coreProperties>
</file>