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410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259" r:id="rId4"/>
    <p:sldId id="301" r:id="rId5"/>
    <p:sldId id="319" r:id="rId6"/>
    <p:sldId id="298" r:id="rId7"/>
    <p:sldId id="299" r:id="rId8"/>
    <p:sldId id="321" r:id="rId9"/>
    <p:sldId id="320" r:id="rId10"/>
    <p:sldId id="289" r:id="rId11"/>
    <p:sldId id="322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86418F3-EA54-43E0-A037-5DD90760F9D3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2E374C5-2665-4519-A22C-5BAA9EA11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40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4672516-E341-4416-9C36-17DFE2CDF12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C2458C9-19F5-4AFF-B0A0-DC60851F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7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458C9-19F5-4AFF-B0A0-DC60851F7A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9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62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7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31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2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1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7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0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721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959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63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0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659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26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5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F57379F-5041-4BAA-893E-21D8B394403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FF70742-A104-49F7-9D42-CC8EA7897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7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  <p:sldLayoutId id="214748412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784" y="-457200"/>
            <a:ext cx="8276431" cy="3658197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Broadway" panose="04040905080B02020502" pitchFamily="82" charset="0"/>
              </a:rPr>
              <a:t>VMRC </a:t>
            </a:r>
            <a:br>
              <a:rPr lang="en-US" sz="6000" dirty="0" smtClean="0">
                <a:latin typeface="Broadway" panose="04040905080B02020502" pitchFamily="82" charset="0"/>
              </a:rPr>
            </a:br>
            <a:r>
              <a:rPr lang="en-US" sz="6000" dirty="0" smtClean="0">
                <a:latin typeface="Broadway" panose="04040905080B02020502" pitchFamily="82" charset="0"/>
              </a:rPr>
              <a:t>Case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280846"/>
            <a:ext cx="8106569" cy="1424754"/>
          </a:xfrm>
        </p:spPr>
        <p:txBody>
          <a:bodyPr>
            <a:normAutofit fontScale="55000" lnSpcReduction="20000"/>
          </a:bodyPr>
          <a:lstStyle/>
          <a:p>
            <a:r>
              <a:rPr lang="en-US" sz="8600" i="1" dirty="0" smtClean="0"/>
              <a:t>Demographics &amp; Trends</a:t>
            </a:r>
            <a:endParaRPr lang="en-US" sz="6400" i="1" dirty="0"/>
          </a:p>
          <a:p>
            <a:r>
              <a:rPr lang="en-US" sz="6400" i="1" dirty="0" smtClean="0"/>
              <a:t>9/26/20</a:t>
            </a:r>
            <a:endParaRPr lang="en-US" sz="8600" i="1" dirty="0" smtClean="0"/>
          </a:p>
        </p:txBody>
      </p:sp>
    </p:spTree>
    <p:extLst>
      <p:ext uri="{BB962C8B-B14F-4D97-AF65-F5344CB8AC3E}">
        <p14:creationId xmlns:p14="http://schemas.microsoft.com/office/powerpoint/2010/main" val="16125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/>
              <a:t>Who We Serve—Residence</a:t>
            </a:r>
            <a:endParaRPr lang="en-US" sz="4400" b="0" dirty="0"/>
          </a:p>
        </p:txBody>
      </p:sp>
      <p:pic>
        <p:nvPicPr>
          <p:cNvPr id="205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5943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8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Noted Trends in VMRC’s Area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333685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Younger Hispanic Population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Dramatic Rise in Autism Continues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Seeking Services to Match Cultural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Aging of Consumers and Caregivers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Lack of Direct Service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Migration to Area Due to Services and Cost of Living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Cost of Housing and Labor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Rates/Salaries not Competitive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to Health Care is Lacking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Expectation and Need for Different Types of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Crisis Level Services on the Increase for Younger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Intensive Level of School Placements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COVID Burnout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for Mental Health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roadway" panose="04040905080B02020502" pitchFamily="82" charset="0"/>
              </a:rPr>
              <a:t>Case Carrying Staff</a:t>
            </a:r>
            <a:endParaRPr lang="en-US" sz="4400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1219200"/>
            <a:ext cx="7524003" cy="59436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17 </a:t>
            </a:r>
            <a:r>
              <a:rPr lang="en-US" sz="2000" dirty="0" smtClean="0"/>
              <a:t>teams—Children </a:t>
            </a:r>
            <a:r>
              <a:rPr lang="en-US" sz="2000" dirty="0" smtClean="0"/>
              <a:t>(8), </a:t>
            </a:r>
            <a:r>
              <a:rPr lang="en-US" sz="2000" dirty="0"/>
              <a:t>Transition</a:t>
            </a:r>
            <a:r>
              <a:rPr lang="en-US" sz="2000" dirty="0" smtClean="0"/>
              <a:t>,(2) Adult (6), Deflection (1)</a:t>
            </a:r>
            <a:endParaRPr lang="en-US" sz="2000" dirty="0"/>
          </a:p>
          <a:p>
            <a:r>
              <a:rPr lang="en-US" sz="2000" dirty="0" smtClean="0"/>
              <a:t>Staffing—Program Managers, </a:t>
            </a:r>
            <a:r>
              <a:rPr lang="en-US" sz="2000" dirty="0"/>
              <a:t>Senior Service </a:t>
            </a:r>
            <a:r>
              <a:rPr lang="en-US" sz="2000" dirty="0" smtClean="0"/>
              <a:t>Coordinators, </a:t>
            </a:r>
            <a:r>
              <a:rPr lang="en-US" sz="2000" dirty="0"/>
              <a:t>Service Coordinators, </a:t>
            </a:r>
            <a:r>
              <a:rPr lang="en-US" sz="2000" dirty="0" smtClean="0"/>
              <a:t>OT staff</a:t>
            </a:r>
            <a:endParaRPr lang="en-US" sz="2000" dirty="0"/>
          </a:p>
          <a:p>
            <a:r>
              <a:rPr lang="en-US" sz="2000" dirty="0" smtClean="0"/>
              <a:t>Caseload </a:t>
            </a:r>
            <a:r>
              <a:rPr lang="en-US" sz="2000" dirty="0"/>
              <a:t>Avg</a:t>
            </a:r>
            <a:r>
              <a:rPr lang="en-US" sz="2000" dirty="0" smtClean="0"/>
              <a:t>.— </a:t>
            </a:r>
            <a:r>
              <a:rPr lang="en-US" sz="2000" dirty="0" smtClean="0"/>
              <a:t>approximately1:85</a:t>
            </a:r>
            <a:endParaRPr lang="en-US" sz="2000" dirty="0" smtClean="0"/>
          </a:p>
          <a:p>
            <a:r>
              <a:rPr lang="en-US" sz="2000" dirty="0"/>
              <a:t>Service </a:t>
            </a:r>
            <a:r>
              <a:rPr lang="en-US" sz="2000" dirty="0" smtClean="0"/>
              <a:t>Coordination —Primary </a:t>
            </a:r>
            <a:r>
              <a:rPr lang="en-US" sz="2000" dirty="0"/>
              <a:t>C</a:t>
            </a:r>
            <a:r>
              <a:rPr lang="en-US" sz="2000" dirty="0" smtClean="0"/>
              <a:t>ontact</a:t>
            </a:r>
            <a:r>
              <a:rPr lang="en-US" sz="2000" dirty="0"/>
              <a:t>, Facilitate Planning Team, </a:t>
            </a:r>
            <a:r>
              <a:rPr lang="en-US" sz="2000" dirty="0" smtClean="0"/>
              <a:t>Person-Centered Planning, Ensure </a:t>
            </a:r>
            <a:r>
              <a:rPr lang="en-US" sz="2000" dirty="0" smtClean="0"/>
              <a:t>Purchase of Service, </a:t>
            </a:r>
            <a:r>
              <a:rPr lang="en-US" sz="2000" dirty="0" smtClean="0"/>
              <a:t>Provide </a:t>
            </a:r>
            <a:r>
              <a:rPr lang="en-US" sz="2000" dirty="0" smtClean="0"/>
              <a:t>I</a:t>
            </a:r>
            <a:r>
              <a:rPr lang="en-US" sz="2000" dirty="0" smtClean="0"/>
              <a:t>nformation and Resources, </a:t>
            </a:r>
            <a:r>
              <a:rPr lang="en-US" sz="2000" dirty="0"/>
              <a:t>Advocate, Collaborate with </a:t>
            </a:r>
            <a:r>
              <a:rPr lang="en-US" sz="2000" dirty="0" smtClean="0"/>
              <a:t>Community </a:t>
            </a:r>
            <a:r>
              <a:rPr lang="en-US" sz="2000" dirty="0" smtClean="0"/>
              <a:t>A</a:t>
            </a:r>
            <a:r>
              <a:rPr lang="en-US" sz="2000" dirty="0" smtClean="0"/>
              <a:t>gencies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smtClean="0"/>
              <a:t>Needs </a:t>
            </a:r>
            <a:r>
              <a:rPr lang="en-US" sz="2000" dirty="0" smtClean="0"/>
              <a:t>Assessment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065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2222286"/>
            <a:ext cx="3809999" cy="4407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Broadway" panose="04040905080B02020502" pitchFamily="82" charset="0"/>
              </a:rPr>
              <a:t>Caseload Ratios</a:t>
            </a:r>
            <a:endParaRPr lang="en-US" sz="4800" dirty="0">
              <a:latin typeface="Broadway" panose="04040905080B020205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-5013600"/>
            <a:ext cx="8991600" cy="5394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Caseload Ratios by Team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(as of 3/12/18)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Early Start Teams: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Stockton—N. Gillespie—83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Stockton—T. Simmons—82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Modesto—L. Barr—91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San Andreas—T. Simmons—69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</a:t>
            </a:r>
            <a:r>
              <a:rPr lang="en-US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Avg. caseload—81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Children Teams: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           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9998" y="2133601"/>
            <a:ext cx="879120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600" b="1" dirty="0"/>
              <a:t>SA</a:t>
            </a:r>
            <a:r>
              <a:rPr lang="en-US" sz="1600" dirty="0"/>
              <a:t>—988 / 11.5 =86 </a:t>
            </a:r>
          </a:p>
          <a:p>
            <a:r>
              <a:rPr lang="en-US" sz="1600" b="1" dirty="0"/>
              <a:t>SD</a:t>
            </a:r>
            <a:r>
              <a:rPr lang="en-US" sz="1600" dirty="0"/>
              <a:t>—167 --*Deflection numbers not used in caseload ratio calculation</a:t>
            </a:r>
          </a:p>
          <a:p>
            <a:r>
              <a:rPr lang="en-US" sz="1600" b="1" dirty="0"/>
              <a:t>SG</a:t>
            </a:r>
            <a:r>
              <a:rPr lang="en-US" sz="1600" dirty="0"/>
              <a:t>—953 / 12.5 = 76 </a:t>
            </a:r>
          </a:p>
          <a:p>
            <a:r>
              <a:rPr lang="en-US" sz="1600" b="1" dirty="0"/>
              <a:t>SN</a:t>
            </a:r>
            <a:r>
              <a:rPr lang="en-US" sz="1600" dirty="0"/>
              <a:t>—987 /12 = 82 </a:t>
            </a:r>
          </a:p>
          <a:p>
            <a:r>
              <a:rPr lang="en-US" sz="1600" b="1" dirty="0"/>
              <a:t>ST</a:t>
            </a:r>
            <a:r>
              <a:rPr lang="en-US" sz="1600" dirty="0"/>
              <a:t>—1,062 / 12.5 = 85</a:t>
            </a:r>
          </a:p>
          <a:p>
            <a:r>
              <a:rPr lang="en-US" sz="1600" b="1" dirty="0"/>
              <a:t>SC</a:t>
            </a:r>
            <a:r>
              <a:rPr lang="en-US" sz="1600" dirty="0"/>
              <a:t>—633 / 6.5 = 97</a:t>
            </a:r>
          </a:p>
          <a:p>
            <a:r>
              <a:rPr lang="en-US" sz="1600" b="1" dirty="0"/>
              <a:t>SK</a:t>
            </a:r>
            <a:r>
              <a:rPr lang="en-US" sz="1600" dirty="0"/>
              <a:t>—976 / 10.5 = 93</a:t>
            </a:r>
          </a:p>
          <a:p>
            <a:r>
              <a:rPr lang="en-US" sz="1600" b="1" dirty="0"/>
              <a:t>SS—</a:t>
            </a:r>
            <a:r>
              <a:rPr lang="en-US" sz="1600" dirty="0"/>
              <a:t>681/ 5.5=124</a:t>
            </a:r>
          </a:p>
          <a:p>
            <a:r>
              <a:rPr lang="en-US" sz="1600" b="1" dirty="0"/>
              <a:t>SY</a:t>
            </a:r>
            <a:r>
              <a:rPr lang="en-US" sz="1600" dirty="0"/>
              <a:t>—1,105 /11.5 = 96</a:t>
            </a:r>
          </a:p>
          <a:p>
            <a:r>
              <a:rPr lang="en-US" sz="1600" b="1" dirty="0"/>
              <a:t>AM</a:t>
            </a:r>
            <a:r>
              <a:rPr lang="en-US" sz="1600" dirty="0"/>
              <a:t>—944 /13 = 73</a:t>
            </a:r>
          </a:p>
          <a:p>
            <a:r>
              <a:rPr lang="en-US" sz="1600" b="1" dirty="0"/>
              <a:t>MA</a:t>
            </a:r>
            <a:r>
              <a:rPr lang="en-US" sz="1600" dirty="0"/>
              <a:t>—911 / 11.5 =79</a:t>
            </a:r>
          </a:p>
          <a:p>
            <a:r>
              <a:rPr lang="en-US" sz="1600" b="1" dirty="0"/>
              <a:t>MG</a:t>
            </a:r>
            <a:r>
              <a:rPr lang="en-US" sz="1600" dirty="0"/>
              <a:t>—939 / 13.5=70</a:t>
            </a:r>
          </a:p>
          <a:p>
            <a:r>
              <a:rPr lang="en-US" sz="1600" b="1" dirty="0"/>
              <a:t>MT</a:t>
            </a:r>
            <a:r>
              <a:rPr lang="en-US" sz="1600" dirty="0"/>
              <a:t>—816 / 10.5=78</a:t>
            </a:r>
          </a:p>
          <a:p>
            <a:r>
              <a:rPr lang="en-US" sz="1600" b="1" dirty="0"/>
              <a:t>MK</a:t>
            </a:r>
            <a:r>
              <a:rPr lang="en-US" sz="1600" dirty="0"/>
              <a:t>—845 / 11.5=73</a:t>
            </a:r>
          </a:p>
          <a:p>
            <a:r>
              <a:rPr lang="en-US" sz="1600" b="1" dirty="0"/>
              <a:t>MY</a:t>
            </a:r>
            <a:r>
              <a:rPr lang="en-US" sz="1600" dirty="0"/>
              <a:t>—1,047 / </a:t>
            </a:r>
            <a:r>
              <a:rPr lang="en-US" sz="1600" dirty="0" smtClean="0"/>
              <a:t>12.5=84</a:t>
            </a:r>
            <a:endParaRPr lang="en-US" sz="1600" dirty="0"/>
          </a:p>
          <a:p>
            <a:r>
              <a:rPr lang="en-US" sz="1600" b="1" dirty="0"/>
              <a:t> </a:t>
            </a:r>
            <a:endParaRPr lang="en-US" sz="1600" b="1" dirty="0" smtClean="0"/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                                       </a:t>
            </a:r>
            <a:r>
              <a:rPr lang="en-US" sz="2400" b="1" dirty="0" smtClean="0"/>
              <a:t>Caseload </a:t>
            </a:r>
            <a:r>
              <a:rPr lang="en-US" sz="2400" b="1" dirty="0"/>
              <a:t>Ratio Average:  1:85</a:t>
            </a:r>
            <a:r>
              <a:rPr lang="en-US" sz="2400" dirty="0"/>
              <a:t> </a:t>
            </a:r>
          </a:p>
          <a:p>
            <a:endParaRPr lang="en-US" sz="1600" dirty="0"/>
          </a:p>
          <a:p>
            <a:r>
              <a:rPr lang="en-US" sz="1400" dirty="0" smtClean="0"/>
              <a:t>                                          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1" y="447188"/>
            <a:ext cx="7800600" cy="970450"/>
          </a:xfrm>
        </p:spPr>
        <p:txBody>
          <a:bodyPr/>
          <a:lstStyle/>
          <a:p>
            <a:r>
              <a:rPr lang="en-US" sz="4800" dirty="0" smtClean="0"/>
              <a:t>Transfer Ins/Transfer Outs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316033"/>
            <a:ext cx="24242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2015—</a:t>
            </a:r>
          </a:p>
          <a:p>
            <a:r>
              <a:rPr lang="en-US" dirty="0" smtClean="0"/>
              <a:t>Files Received—369</a:t>
            </a:r>
          </a:p>
          <a:p>
            <a:r>
              <a:rPr lang="en-US" dirty="0" smtClean="0"/>
              <a:t>Files Sent Out—248</a:t>
            </a:r>
          </a:p>
          <a:p>
            <a:r>
              <a:rPr lang="en-US" sz="2400" dirty="0" smtClean="0"/>
              <a:t>Net Gain—121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7780" y="2316033"/>
            <a:ext cx="2590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2016—</a:t>
            </a:r>
            <a:endParaRPr lang="en-US" sz="2400" b="1" dirty="0"/>
          </a:p>
          <a:p>
            <a:r>
              <a:rPr lang="en-US" dirty="0"/>
              <a:t>Files </a:t>
            </a:r>
            <a:r>
              <a:rPr lang="en-US" dirty="0" smtClean="0"/>
              <a:t>Received—392</a:t>
            </a:r>
            <a:endParaRPr lang="en-US" dirty="0"/>
          </a:p>
          <a:p>
            <a:r>
              <a:rPr lang="en-US" dirty="0"/>
              <a:t>Files Sent </a:t>
            </a:r>
            <a:r>
              <a:rPr lang="en-US" dirty="0" smtClean="0"/>
              <a:t>Out—292</a:t>
            </a:r>
            <a:endParaRPr lang="en-US" dirty="0"/>
          </a:p>
          <a:p>
            <a:r>
              <a:rPr lang="en-US" sz="2400" dirty="0"/>
              <a:t>Net Gain— </a:t>
            </a:r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2316033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2017—</a:t>
            </a:r>
            <a:endParaRPr lang="en-US" sz="2400" b="1" dirty="0"/>
          </a:p>
          <a:p>
            <a:r>
              <a:rPr lang="en-US" dirty="0"/>
              <a:t>Files </a:t>
            </a:r>
            <a:r>
              <a:rPr lang="en-US" dirty="0" smtClean="0"/>
              <a:t>Received—390</a:t>
            </a:r>
            <a:endParaRPr lang="en-US" dirty="0"/>
          </a:p>
          <a:p>
            <a:r>
              <a:rPr lang="en-US" dirty="0"/>
              <a:t>Files Sent </a:t>
            </a:r>
            <a:r>
              <a:rPr lang="en-US" dirty="0" smtClean="0"/>
              <a:t>Out—270</a:t>
            </a:r>
            <a:endParaRPr lang="en-US" dirty="0"/>
          </a:p>
          <a:p>
            <a:r>
              <a:rPr lang="en-US" sz="2400" dirty="0"/>
              <a:t>Net Gain— </a:t>
            </a:r>
            <a:r>
              <a:rPr lang="en-US" sz="2400" dirty="0" smtClean="0"/>
              <a:t>120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599" y="4267200"/>
            <a:ext cx="24242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2018—</a:t>
            </a:r>
            <a:endParaRPr lang="en-US" sz="2400" b="1" dirty="0"/>
          </a:p>
          <a:p>
            <a:r>
              <a:rPr lang="en-US" dirty="0"/>
              <a:t>Files </a:t>
            </a:r>
            <a:r>
              <a:rPr lang="en-US" dirty="0" smtClean="0"/>
              <a:t>Received—465</a:t>
            </a:r>
            <a:endParaRPr lang="en-US" dirty="0"/>
          </a:p>
          <a:p>
            <a:r>
              <a:rPr lang="en-US" dirty="0"/>
              <a:t>Files Sent </a:t>
            </a:r>
            <a:r>
              <a:rPr lang="en-US" dirty="0" smtClean="0"/>
              <a:t>Out—323</a:t>
            </a:r>
            <a:endParaRPr lang="en-US" dirty="0"/>
          </a:p>
          <a:p>
            <a:r>
              <a:rPr lang="en-US" sz="2400" dirty="0"/>
              <a:t>Net Gain— </a:t>
            </a:r>
            <a:r>
              <a:rPr lang="en-US" sz="2400" dirty="0" smtClean="0"/>
              <a:t>142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07780" y="4267200"/>
            <a:ext cx="25146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2019—</a:t>
            </a:r>
            <a:endParaRPr lang="en-US" sz="2400" b="1" dirty="0"/>
          </a:p>
          <a:p>
            <a:r>
              <a:rPr lang="en-US" dirty="0"/>
              <a:t>Files </a:t>
            </a:r>
            <a:r>
              <a:rPr lang="en-US" dirty="0" smtClean="0"/>
              <a:t>Received—416</a:t>
            </a:r>
            <a:endParaRPr lang="en-US" dirty="0"/>
          </a:p>
          <a:p>
            <a:r>
              <a:rPr lang="en-US" dirty="0"/>
              <a:t>Files Sent </a:t>
            </a:r>
            <a:r>
              <a:rPr lang="en-US" dirty="0" smtClean="0"/>
              <a:t>Out—346</a:t>
            </a:r>
            <a:endParaRPr lang="en-US" dirty="0"/>
          </a:p>
          <a:p>
            <a:r>
              <a:rPr lang="en-US" sz="2400" dirty="0"/>
              <a:t>Net Gain— </a:t>
            </a:r>
            <a:r>
              <a:rPr lang="en-US" sz="2400" dirty="0" smtClean="0"/>
              <a:t>70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4267199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2020— </a:t>
            </a:r>
            <a:r>
              <a:rPr lang="en-US" sz="1400" b="1" dirty="0" smtClean="0"/>
              <a:t>through Aug</a:t>
            </a:r>
            <a:endParaRPr lang="en-US" sz="2400" b="1" dirty="0"/>
          </a:p>
          <a:p>
            <a:r>
              <a:rPr lang="en-US" dirty="0"/>
              <a:t>Files </a:t>
            </a:r>
            <a:r>
              <a:rPr lang="en-US" dirty="0" smtClean="0"/>
              <a:t>Received—281</a:t>
            </a:r>
            <a:endParaRPr lang="en-US" dirty="0"/>
          </a:p>
          <a:p>
            <a:r>
              <a:rPr lang="en-US" dirty="0"/>
              <a:t>Files Sent </a:t>
            </a:r>
            <a:r>
              <a:rPr lang="en-US" dirty="0" smtClean="0"/>
              <a:t>Out—208</a:t>
            </a:r>
            <a:endParaRPr lang="en-US" dirty="0"/>
          </a:p>
          <a:p>
            <a:r>
              <a:rPr lang="en-US" sz="2400" dirty="0"/>
              <a:t>Net Gain— </a:t>
            </a:r>
            <a:r>
              <a:rPr lang="en-US" sz="2400" dirty="0" smtClean="0"/>
              <a:t>73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19729" y="6218365"/>
            <a:ext cx="336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Total: 626 Net Gain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68053"/>
              </p:ext>
            </p:extLst>
          </p:nvPr>
        </p:nvGraphicFramePr>
        <p:xfrm>
          <a:off x="76200" y="1295400"/>
          <a:ext cx="8991599" cy="2743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1619"/>
                <a:gridCol w="928980"/>
                <a:gridCol w="928980"/>
                <a:gridCol w="980588"/>
                <a:gridCol w="928980"/>
                <a:gridCol w="825758"/>
                <a:gridCol w="1032199"/>
                <a:gridCol w="825758"/>
                <a:gridCol w="778737"/>
              </a:tblGrid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Ethnic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00-02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3 - 4 yro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5-12 yro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13-17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AFRICAN-AMERICAN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ASIAN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ASIAN INDIAN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HISPANIC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bg1"/>
                          </a:solidFill>
                          <a:effectLst/>
                        </a:rPr>
                        <a:t>44%</a:t>
                      </a:r>
                      <a:endParaRPr lang="en-US" sz="1200" u="sng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44%</a:t>
                      </a:r>
                      <a:endParaRPr lang="en-US" sz="12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1,556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44%</a:t>
                      </a:r>
                      <a:endParaRPr lang="en-US" sz="12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45%</a:t>
                      </a:r>
                      <a:endParaRPr lang="en-US" sz="12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NATIVE AMERICAN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OTHER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POLYNESIAN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UNKNOWN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440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2,131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1,337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3,538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1,518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29" marR="51829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737017"/>
              </p:ext>
            </p:extLst>
          </p:nvPr>
        </p:nvGraphicFramePr>
        <p:xfrm>
          <a:off x="76200" y="4301501"/>
          <a:ext cx="2580004" cy="2494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004"/>
              </a:tblGrid>
              <a:tr h="1921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Ethnic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AFRICAN-AMERICAN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4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ASIAN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ASIAN INDIAN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HISPANIC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NATIVE AMERICAN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9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POLYNESIAN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UNKNOWN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4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WHITE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11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41696"/>
              </p:ext>
            </p:extLst>
          </p:nvPr>
        </p:nvGraphicFramePr>
        <p:xfrm>
          <a:off x="2656204" y="4301147"/>
          <a:ext cx="6411595" cy="2375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510"/>
                <a:gridCol w="1010285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4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18-25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26-40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41-70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71-90+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38%</a:t>
                      </a:r>
                      <a:endParaRPr lang="en-US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5,739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37%</a:t>
                      </a:r>
                      <a:endParaRPr lang="en-US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1,471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43%</a:t>
                      </a:r>
                      <a:endParaRPr lang="en-US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1,334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61%</a:t>
                      </a:r>
                      <a:endParaRPr lang="en-US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72%</a:t>
                      </a:r>
                      <a:endParaRPr lang="en-US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5,217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2,066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2,480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2,204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15,469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54109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168771"/>
            <a:ext cx="56388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Age and Ethnic Statistics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9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524003" cy="970450"/>
          </a:xfrm>
        </p:spPr>
        <p:txBody>
          <a:bodyPr/>
          <a:lstStyle/>
          <a:p>
            <a:r>
              <a:rPr lang="en-US" sz="5400" dirty="0" smtClean="0"/>
              <a:t>County Breakdowns</a:t>
            </a:r>
            <a:endParaRPr lang="en-US" sz="5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54015"/>
              </p:ext>
            </p:extLst>
          </p:nvPr>
        </p:nvGraphicFramePr>
        <p:xfrm>
          <a:off x="2667000" y="2590800"/>
          <a:ext cx="3581400" cy="3581402"/>
        </p:xfrm>
        <a:graphic>
          <a:graphicData uri="http://schemas.openxmlformats.org/drawingml/2006/table">
            <a:tbl>
              <a:tblPr/>
              <a:tblGrid>
                <a:gridCol w="2571263"/>
                <a:gridCol w="1010137"/>
              </a:tblGrid>
              <a:tr h="529071"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San Joaquin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56.8%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71"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Stanislaus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35.5%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047"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Tuolumne County 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3.1%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71"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Calaveras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71">
                <a:tc>
                  <a:txBody>
                    <a:bodyPr/>
                    <a:lstStyle/>
                    <a:p>
                      <a:r>
                        <a:rPr lang="en-US" sz="24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Amador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71">
                <a:tc>
                  <a:txBody>
                    <a:bodyPr/>
                    <a:lstStyle/>
                    <a:p>
                      <a:r>
                        <a:rPr lang="en-US" sz="24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Other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9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 flipV="1">
            <a:off x="76200" y="609600"/>
            <a:ext cx="922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414635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Who We Serve—</a:t>
            </a:r>
            <a:r>
              <a:rPr lang="en-US" sz="5400" dirty="0" err="1" smtClean="0"/>
              <a:t>Dx</a:t>
            </a:r>
            <a:endParaRPr lang="en-US" sz="5400" dirty="0"/>
          </a:p>
        </p:txBody>
      </p:sp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632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9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 flipV="1">
            <a:off x="76200" y="609600"/>
            <a:ext cx="922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414635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Who We </a:t>
            </a:r>
            <a:r>
              <a:rPr lang="en-US" sz="4400" dirty="0" smtClean="0"/>
              <a:t>Serve—Age &amp; Gender</a:t>
            </a:r>
            <a:endParaRPr lang="en-US" sz="4400" dirty="0"/>
          </a:p>
        </p:txBody>
      </p:sp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6172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13522" y="6019800"/>
            <a:ext cx="414555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64% Male and 36% Female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18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 flipV="1">
            <a:off x="76200" y="609600"/>
            <a:ext cx="922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04900" y="373559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Who </a:t>
            </a:r>
            <a:r>
              <a:rPr lang="en-US" sz="4400" dirty="0" smtClean="0"/>
              <a:t>We </a:t>
            </a:r>
            <a:r>
              <a:rPr lang="en-US" sz="4400" dirty="0" smtClean="0"/>
              <a:t>Serve—Ethnicity</a:t>
            </a:r>
            <a:endParaRPr lang="en-US" sz="4400" dirty="0"/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6019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0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2499</TotalTime>
  <Words>586</Words>
  <Application>Microsoft Office PowerPoint</Application>
  <PresentationFormat>On-screen Show (4:3)</PresentationFormat>
  <Paragraphs>325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Broadway</vt:lpstr>
      <vt:lpstr>Calibri</vt:lpstr>
      <vt:lpstr>Century Gothic</vt:lpstr>
      <vt:lpstr>Times New Roman</vt:lpstr>
      <vt:lpstr>Trebuchet MS</vt:lpstr>
      <vt:lpstr>Wingdings 2</vt:lpstr>
      <vt:lpstr>Quotable</vt:lpstr>
      <vt:lpstr>VMRC  Case Management</vt:lpstr>
      <vt:lpstr>Case Carrying Staff</vt:lpstr>
      <vt:lpstr>Caseload Ratios</vt:lpstr>
      <vt:lpstr>Transfer Ins/Transfer Outs</vt:lpstr>
      <vt:lpstr>PowerPoint Presentation</vt:lpstr>
      <vt:lpstr>County Breakdowns</vt:lpstr>
      <vt:lpstr>PowerPoint Presentation</vt:lpstr>
      <vt:lpstr>PowerPoint Presentation</vt:lpstr>
      <vt:lpstr>PowerPoint Presentation</vt:lpstr>
      <vt:lpstr>Who We Serve—Residence</vt:lpstr>
      <vt:lpstr>Noted Trends in VMRC’s Area</vt:lpstr>
    </vt:vector>
  </TitlesOfParts>
  <Company>VMRC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IPP Process</dc:title>
  <dc:creator>Cindy Mix</dc:creator>
  <cp:lastModifiedBy>Cindy Mix</cp:lastModifiedBy>
  <cp:revision>145</cp:revision>
  <cp:lastPrinted>2018-03-17T00:23:54Z</cp:lastPrinted>
  <dcterms:created xsi:type="dcterms:W3CDTF">2014-10-17T22:57:07Z</dcterms:created>
  <dcterms:modified xsi:type="dcterms:W3CDTF">2020-09-26T01:42:24Z</dcterms:modified>
</cp:coreProperties>
</file>