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01" r:id="rId4"/>
    <p:sldId id="294" r:id="rId5"/>
    <p:sldId id="258" r:id="rId6"/>
    <p:sldId id="272" r:id="rId7"/>
    <p:sldId id="292" r:id="rId8"/>
    <p:sldId id="271" r:id="rId9"/>
    <p:sldId id="295" r:id="rId10"/>
    <p:sldId id="300" r:id="rId11"/>
    <p:sldId id="296" r:id="rId12"/>
    <p:sldId id="297" r:id="rId13"/>
    <p:sldId id="299" r:id="rId14"/>
    <p:sldId id="270" r:id="rId15"/>
    <p:sldId id="298" r:id="rId16"/>
    <p:sldId id="269" r:id="rId17"/>
    <p:sldId id="293" r:id="rId18"/>
    <p:sldId id="268" r:id="rId19"/>
    <p:sldId id="30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85" d="100"/>
          <a:sy n="85"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11/3/2019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11/3/2019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11/3/2019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11/3/2019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11/3/2019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2019 </a:t>
            </a:r>
            <a:r>
              <a:rPr lang="en-US" dirty="0" smtClean="0"/>
              <a:t>New laws</a:t>
            </a:r>
            <a:br>
              <a:rPr lang="en-US" dirty="0" smtClean="0"/>
            </a:br>
            <a:r>
              <a:rPr lang="en-US" sz="4800" dirty="0" smtClean="0"/>
              <a:t>impacting the </a:t>
            </a:r>
            <a:r>
              <a:rPr lang="en-US" sz="4800" dirty="0" err="1" smtClean="0"/>
              <a:t>Idd</a:t>
            </a:r>
            <a:r>
              <a:rPr lang="en-US" sz="4800" dirty="0" smtClean="0"/>
              <a:t> community</a:t>
            </a:r>
            <a:endParaRPr lang="en-US" sz="4800" dirty="0"/>
          </a:p>
        </p:txBody>
      </p:sp>
      <p:sp>
        <p:nvSpPr>
          <p:cNvPr id="3" name="Subtitle 2"/>
          <p:cNvSpPr>
            <a:spLocks noGrp="1"/>
          </p:cNvSpPr>
          <p:nvPr>
            <p:ph type="subTitle" idx="1"/>
          </p:nvPr>
        </p:nvSpPr>
        <p:spPr/>
        <p:txBody>
          <a:bodyPr>
            <a:normAutofit fontScale="70000" lnSpcReduction="20000"/>
          </a:bodyPr>
          <a:lstStyle/>
          <a:p>
            <a:r>
              <a:rPr lang="en-US" dirty="0" smtClean="0"/>
              <a:t>Valley Mountain Regional Center </a:t>
            </a:r>
          </a:p>
          <a:p>
            <a:r>
              <a:rPr lang="en-US" dirty="0" smtClean="0"/>
              <a:t>Board Legislative Committee</a:t>
            </a:r>
          </a:p>
          <a:p>
            <a:r>
              <a:rPr lang="en-US" dirty="0" smtClean="0"/>
              <a:t>Lynda Mendoza, Chair</a:t>
            </a:r>
            <a:endParaRPr lang="en-US" dirty="0" smtClean="0"/>
          </a:p>
          <a:p>
            <a:r>
              <a:rPr lang="en-US" dirty="0" smtClean="0"/>
              <a:t>NOVEMBER 2</a:t>
            </a:r>
            <a:r>
              <a:rPr lang="en-US" dirty="0" smtClean="0"/>
              <a:t>019</a:t>
            </a:r>
            <a:endParaRPr lang="en-US" dirty="0"/>
          </a:p>
        </p:txBody>
      </p:sp>
    </p:spTree>
    <p:extLst>
      <p:ext uri="{BB962C8B-B14F-4D97-AF65-F5344CB8AC3E}">
        <p14:creationId xmlns:p14="http://schemas.microsoft.com/office/powerpoint/2010/main" val="3725418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Education</a:t>
            </a:r>
            <a:endParaRPr lang="en-US" dirty="0"/>
          </a:p>
        </p:txBody>
      </p:sp>
      <p:sp>
        <p:nvSpPr>
          <p:cNvPr id="3" name="Content Placeholder 2"/>
          <p:cNvSpPr>
            <a:spLocks noGrp="1"/>
          </p:cNvSpPr>
          <p:nvPr>
            <p:ph idx="1"/>
          </p:nvPr>
        </p:nvSpPr>
        <p:spPr>
          <a:xfrm>
            <a:off x="1371600" y="2286000"/>
            <a:ext cx="5187244" cy="4272844"/>
          </a:xfrm>
        </p:spPr>
        <p:txBody>
          <a:bodyPr>
            <a:normAutofit/>
          </a:bodyPr>
          <a:lstStyle/>
          <a:p>
            <a:pPr marL="0" lvl="0" indent="0">
              <a:buNone/>
            </a:pPr>
            <a:r>
              <a:rPr lang="en-US" b="1" dirty="0" smtClean="0">
                <a:solidFill>
                  <a:srgbClr val="FF0000"/>
                </a:solidFill>
              </a:rPr>
              <a:t>CHAPTERED BILLS</a:t>
            </a:r>
          </a:p>
          <a:p>
            <a:pPr lvl="0"/>
            <a:r>
              <a:rPr lang="en-US" dirty="0" smtClean="0"/>
              <a:t>AB 605 (</a:t>
            </a:r>
            <a:r>
              <a:rPr lang="en-US" dirty="0" err="1" smtClean="0"/>
              <a:t>Maienschein</a:t>
            </a:r>
            <a:r>
              <a:rPr lang="en-US" dirty="0" smtClean="0"/>
              <a:t> </a:t>
            </a:r>
            <a:r>
              <a:rPr lang="en-US" dirty="0"/>
              <a:t>D)   Special education: assistive technology devices</a:t>
            </a:r>
            <a:r>
              <a:rPr lang="en-US" dirty="0" smtClean="0"/>
              <a:t>. Support</a:t>
            </a:r>
            <a:endParaRPr lang="en-US" dirty="0"/>
          </a:p>
          <a:p>
            <a:pPr lvl="0"/>
            <a:r>
              <a:rPr lang="en-US" dirty="0"/>
              <a:t>AB </a:t>
            </a:r>
            <a:r>
              <a:rPr lang="en-US" dirty="0" smtClean="0"/>
              <a:t>1172 (</a:t>
            </a:r>
            <a:r>
              <a:rPr lang="en-US" dirty="0"/>
              <a:t>Frazier D)   Special education: nonpublic, nonsectarian schools or agencies</a:t>
            </a:r>
            <a:r>
              <a:rPr lang="en-US" dirty="0" smtClean="0"/>
              <a:t>. Support </a:t>
            </a:r>
            <a:r>
              <a:rPr lang="en-US" dirty="0"/>
              <a:t>if Amended </a:t>
            </a:r>
          </a:p>
          <a:p>
            <a:pPr lvl="0"/>
            <a:r>
              <a:rPr lang="en-US" dirty="0"/>
              <a:t>SJR </a:t>
            </a:r>
            <a:r>
              <a:rPr lang="en-US" dirty="0" smtClean="0"/>
              <a:t>8 (</a:t>
            </a:r>
            <a:r>
              <a:rPr lang="en-US" dirty="0"/>
              <a:t>Wilk R)   Special education funding. </a:t>
            </a:r>
            <a:r>
              <a:rPr lang="en-US" dirty="0" smtClean="0"/>
              <a:t>Support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290" y="2383367"/>
            <a:ext cx="5235569" cy="3484033"/>
          </a:xfrm>
          <a:prstGeom prst="rect">
            <a:avLst/>
          </a:prstGeom>
        </p:spPr>
      </p:pic>
    </p:spTree>
    <p:extLst>
      <p:ext uri="{BB962C8B-B14F-4D97-AF65-F5344CB8AC3E}">
        <p14:creationId xmlns:p14="http://schemas.microsoft.com/office/powerpoint/2010/main" val="4002830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Employment</a:t>
            </a:r>
            <a:endParaRPr lang="en-US" dirty="0"/>
          </a:p>
        </p:txBody>
      </p:sp>
      <p:sp>
        <p:nvSpPr>
          <p:cNvPr id="3" name="Content Placeholder 2"/>
          <p:cNvSpPr>
            <a:spLocks noGrp="1"/>
          </p:cNvSpPr>
          <p:nvPr>
            <p:ph idx="1"/>
          </p:nvPr>
        </p:nvSpPr>
        <p:spPr>
          <a:xfrm>
            <a:off x="1371600" y="2460978"/>
            <a:ext cx="10391422" cy="4397022"/>
          </a:xfrm>
        </p:spPr>
        <p:txBody>
          <a:bodyPr>
            <a:normAutofit lnSpcReduction="10000"/>
          </a:bodyPr>
          <a:lstStyle/>
          <a:p>
            <a:pPr marL="0" lvl="0" indent="0">
              <a:buNone/>
            </a:pPr>
            <a:r>
              <a:rPr lang="en-US" b="1" dirty="0" smtClean="0">
                <a:solidFill>
                  <a:srgbClr val="FF0000"/>
                </a:solidFill>
              </a:rPr>
              <a:t>VETOED BILLS</a:t>
            </a:r>
          </a:p>
          <a:p>
            <a:pPr lvl="0"/>
            <a:r>
              <a:rPr lang="en-US" dirty="0"/>
              <a:t>AB </a:t>
            </a:r>
            <a:r>
              <a:rPr lang="en-US" dirty="0" smtClean="0"/>
              <a:t>365 (Garcia</a:t>
            </a:r>
            <a:r>
              <a:rPr lang="en-US" dirty="0"/>
              <a:t>, Cristina D)   State civil service: examination and hiring </a:t>
            </a:r>
            <a:r>
              <a:rPr lang="en-US" dirty="0" smtClean="0"/>
              <a:t>processes. Support</a:t>
            </a:r>
            <a:endParaRPr lang="en-US" dirty="0"/>
          </a:p>
          <a:p>
            <a:pPr lvl="0"/>
            <a:r>
              <a:rPr lang="en-US" dirty="0" smtClean="0"/>
              <a:t>“Governor's </a:t>
            </a:r>
            <a:r>
              <a:rPr lang="en-US" dirty="0"/>
              <a:t>Message: To the Members of the California State Assembly: I am returning Assembly Bill 365 without my signature. Being inclusive and accommodating of people with disabilities is critical to creating a diverse workforce. Assembly Bill 365, however, would make permanent, at a significant cost, a pilot program that is still in need of improvement. Furthermore, this effort can be addressed administratively. As a result, I am directing the Government Operations Agency, in collaboration with </a:t>
            </a:r>
            <a:r>
              <a:rPr lang="en-US" dirty="0" err="1"/>
              <a:t>CalHR</a:t>
            </a:r>
            <a:r>
              <a:rPr lang="en-US" dirty="0"/>
              <a:t>, to ensure that disability policies are included in the newly established Diversity Taskforce. This Taskforce has been created in order to ensure we achieve a state workforce that reflects the Californians we serve. The Taskforce will bring together civil and public servants to improve the State's hiring and retention of persons with disabilities, among other diversity issues. For these reasons, I am unable to sign this bill but remain determined in our efforts to address this important issue. Sincerely, Gavin Newsom</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2356" y="86431"/>
            <a:ext cx="2652888" cy="2652888"/>
          </a:xfrm>
          <a:prstGeom prst="rect">
            <a:avLst/>
          </a:prstGeom>
        </p:spPr>
      </p:pic>
    </p:spTree>
    <p:extLst>
      <p:ext uri="{BB962C8B-B14F-4D97-AF65-F5344CB8AC3E}">
        <p14:creationId xmlns:p14="http://schemas.microsoft.com/office/powerpoint/2010/main" val="2436977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Health</a:t>
            </a:r>
            <a:endParaRPr lang="en-US" dirty="0"/>
          </a:p>
        </p:txBody>
      </p:sp>
      <p:sp>
        <p:nvSpPr>
          <p:cNvPr id="3" name="Content Placeholder 2"/>
          <p:cNvSpPr>
            <a:spLocks noGrp="1"/>
          </p:cNvSpPr>
          <p:nvPr>
            <p:ph idx="1"/>
          </p:nvPr>
        </p:nvSpPr>
        <p:spPr>
          <a:xfrm>
            <a:off x="1371600" y="2009423"/>
            <a:ext cx="9601200" cy="4222044"/>
          </a:xfrm>
        </p:spPr>
        <p:txBody>
          <a:bodyPr>
            <a:normAutofit fontScale="92500" lnSpcReduction="10000"/>
          </a:bodyPr>
          <a:lstStyle/>
          <a:p>
            <a:pPr marL="0" lvl="0" indent="0">
              <a:buNone/>
            </a:pPr>
            <a:r>
              <a:rPr lang="en-US" b="1" dirty="0" smtClean="0">
                <a:solidFill>
                  <a:srgbClr val="FF0000"/>
                </a:solidFill>
              </a:rPr>
              <a:t>CHAPTERED BILLS</a:t>
            </a:r>
          </a:p>
          <a:p>
            <a:pPr lvl="0"/>
            <a:r>
              <a:rPr lang="en-US" dirty="0"/>
              <a:t>AB </a:t>
            </a:r>
            <a:r>
              <a:rPr lang="en-US" dirty="0" smtClean="0"/>
              <a:t>744 (</a:t>
            </a:r>
            <a:r>
              <a:rPr lang="en-US" dirty="0" err="1" smtClean="0"/>
              <a:t>Aguiar</a:t>
            </a:r>
            <a:r>
              <a:rPr lang="en-US" dirty="0" smtClean="0"/>
              <a:t>-Curry </a:t>
            </a:r>
            <a:r>
              <a:rPr lang="en-US" dirty="0"/>
              <a:t>D)   Health care coverage: telehealth</a:t>
            </a:r>
            <a:r>
              <a:rPr lang="en-US" dirty="0" smtClean="0"/>
              <a:t>. Support</a:t>
            </a:r>
            <a:endParaRPr lang="en-US" dirty="0"/>
          </a:p>
          <a:p>
            <a:pPr lvl="0"/>
            <a:r>
              <a:rPr lang="en-US" dirty="0"/>
              <a:t>AB </a:t>
            </a:r>
            <a:r>
              <a:rPr lang="en-US" dirty="0" smtClean="0"/>
              <a:t>1128 (Petrie-Norris </a:t>
            </a:r>
            <a:r>
              <a:rPr lang="en-US" dirty="0"/>
              <a:t>D)   Program of All-Inclusive Care for the Elderly</a:t>
            </a:r>
            <a:r>
              <a:rPr lang="en-US" dirty="0" smtClean="0"/>
              <a:t>. Support</a:t>
            </a:r>
          </a:p>
          <a:p>
            <a:pPr marL="0" indent="0">
              <a:buNone/>
            </a:pPr>
            <a:r>
              <a:rPr lang="en-US" b="1" dirty="0">
                <a:solidFill>
                  <a:srgbClr val="FF0000"/>
                </a:solidFill>
              </a:rPr>
              <a:t>VETOED BILLS</a:t>
            </a:r>
          </a:p>
          <a:p>
            <a:pPr lvl="0"/>
            <a:r>
              <a:rPr lang="en-US" dirty="0" smtClean="0"/>
              <a:t>SB 154 (Pan </a:t>
            </a:r>
            <a:r>
              <a:rPr lang="en-US" dirty="0"/>
              <a:t>D)   Medi-Cal: restorative dental services</a:t>
            </a:r>
            <a:r>
              <a:rPr lang="en-US" dirty="0" smtClean="0"/>
              <a:t>. Support</a:t>
            </a:r>
            <a:endParaRPr lang="en-US" dirty="0"/>
          </a:p>
          <a:p>
            <a:pPr lvl="0"/>
            <a:r>
              <a:rPr lang="en-US" dirty="0" smtClean="0"/>
              <a:t>Governor's </a:t>
            </a:r>
            <a:r>
              <a:rPr lang="en-US" dirty="0"/>
              <a:t>Message: To the Members of the California State Senate: I am returning Senate Bill 154 without my signature This bill would allow Medi-Cal dental providers to provide and be reimbursed for the application of silver diamine fluoride when used as an arresting agent for cavities on a per-tooth basis to prevent further decay, and under specified conditions. Expanding the options available for treating dental decay is a worthwhile policy goal, but this bill would require significant General Fund spending not included in the state budget. As such, this change should be considered in the annual budget process. Sincerely, Gavin </a:t>
            </a:r>
            <a:r>
              <a:rPr lang="en-US" dirty="0" smtClean="0"/>
              <a:t>Newsom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4433" y="198615"/>
            <a:ext cx="3365798" cy="2239785"/>
          </a:xfrm>
          <a:prstGeom prst="rect">
            <a:avLst/>
          </a:prstGeom>
        </p:spPr>
      </p:pic>
    </p:spTree>
    <p:extLst>
      <p:ext uri="{BB962C8B-B14F-4D97-AF65-F5344CB8AC3E}">
        <p14:creationId xmlns:p14="http://schemas.microsoft.com/office/powerpoint/2010/main" val="405396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Mental Health</a:t>
            </a:r>
            <a:endParaRPr lang="en-US" dirty="0"/>
          </a:p>
        </p:txBody>
      </p:sp>
      <p:sp>
        <p:nvSpPr>
          <p:cNvPr id="3" name="Content Placeholder 2"/>
          <p:cNvSpPr>
            <a:spLocks noGrp="1"/>
          </p:cNvSpPr>
          <p:nvPr>
            <p:ph idx="1"/>
          </p:nvPr>
        </p:nvSpPr>
        <p:spPr>
          <a:xfrm>
            <a:off x="1371599" y="1230489"/>
            <a:ext cx="10820401" cy="5627511"/>
          </a:xfrm>
        </p:spPr>
        <p:txBody>
          <a:bodyPr>
            <a:normAutofit fontScale="70000" lnSpcReduction="20000"/>
          </a:bodyPr>
          <a:lstStyle/>
          <a:p>
            <a:pPr marL="0" lvl="0" indent="0">
              <a:buNone/>
            </a:pPr>
            <a:r>
              <a:rPr lang="en-US" b="1" dirty="0" smtClean="0">
                <a:solidFill>
                  <a:srgbClr val="FF0000"/>
                </a:solidFill>
              </a:rPr>
              <a:t>CHAPTERED BILLS</a:t>
            </a:r>
          </a:p>
          <a:p>
            <a:pPr lvl="0"/>
            <a:r>
              <a:rPr lang="en-US" dirty="0"/>
              <a:t>SB 389	(Hertzberg D)   Mental Health Services </a:t>
            </a:r>
            <a:r>
              <a:rPr lang="en-US" dirty="0" smtClean="0"/>
              <a:t>Support</a:t>
            </a:r>
          </a:p>
          <a:p>
            <a:pPr marL="0" lvl="0" indent="0">
              <a:buNone/>
            </a:pPr>
            <a:r>
              <a:rPr lang="en-US" b="1" dirty="0" smtClean="0">
                <a:solidFill>
                  <a:srgbClr val="FF0000"/>
                </a:solidFill>
              </a:rPr>
              <a:t>VETOED </a:t>
            </a:r>
            <a:r>
              <a:rPr lang="en-US" b="1" dirty="0">
                <a:solidFill>
                  <a:srgbClr val="FF0000"/>
                </a:solidFill>
              </a:rPr>
              <a:t>BILLS</a:t>
            </a:r>
          </a:p>
          <a:p>
            <a:pPr lvl="0"/>
            <a:r>
              <a:rPr lang="en-US" dirty="0" smtClean="0"/>
              <a:t>SB </a:t>
            </a:r>
            <a:r>
              <a:rPr lang="en-US" dirty="0"/>
              <a:t>10	(Beall D)   Mental health services: peer support specialist certification</a:t>
            </a:r>
            <a:r>
              <a:rPr lang="en-US" dirty="0" smtClean="0"/>
              <a:t>. Support</a:t>
            </a:r>
            <a:endParaRPr lang="en-US" dirty="0"/>
          </a:p>
          <a:p>
            <a:pPr lvl="0"/>
            <a:r>
              <a:rPr lang="en-US" dirty="0" smtClean="0"/>
              <a:t>Governor's </a:t>
            </a:r>
            <a:r>
              <a:rPr lang="en-US" dirty="0"/>
              <a:t>Message: To the Members of the California State Senate: I am returning Senate Bill 10 without my signature. This bill would require the Department of Health Care Services (DHCS) to establish a new state certification program for mental health and substance use disorder peer support specialists. Peer support services can play an important role in meeting individuals' behavioral health care needs by pairing those individuals with trained "peers" who offer assistance with navigating local community behavioral health systems and provide needed support. Currently, counties may opt to use peer support services for the delivery of Medicaid specialty mental health services. As the Administration, in partnership with the Legislature and counties, works to transform the state's behavioral health care delivery system, we have an opportunity to more comprehensively include peer support services in these transformation plans. I look forward to working with you on these transformations efforts in the budget process and future legislation, as improving the state of the state's behavioral health system is a critical priority for me. This proposal comes with significant costs that should be considered in the budget process. Sincerely, Gavin </a:t>
            </a:r>
            <a:r>
              <a:rPr lang="en-US" dirty="0" smtClean="0"/>
              <a:t>Newsom </a:t>
            </a:r>
            <a:r>
              <a:rPr lang="en-US" dirty="0"/>
              <a:t>	 	</a:t>
            </a:r>
          </a:p>
          <a:p>
            <a:pPr lvl="0"/>
            <a:r>
              <a:rPr lang="en-US" dirty="0"/>
              <a:t>SB </a:t>
            </a:r>
            <a:r>
              <a:rPr lang="en-US" dirty="0" smtClean="0"/>
              <a:t>163 (</a:t>
            </a:r>
            <a:r>
              <a:rPr lang="en-US" dirty="0" err="1" smtClean="0"/>
              <a:t>Portantino</a:t>
            </a:r>
            <a:r>
              <a:rPr lang="en-US" dirty="0" smtClean="0"/>
              <a:t> </a:t>
            </a:r>
            <a:r>
              <a:rPr lang="en-US" dirty="0"/>
              <a:t>D)   Health care coverage: pervasive developmental disorder or autism</a:t>
            </a:r>
            <a:r>
              <a:rPr lang="en-US" dirty="0" smtClean="0"/>
              <a:t>. Concerns</a:t>
            </a:r>
            <a:endParaRPr lang="en-US" dirty="0"/>
          </a:p>
          <a:p>
            <a:pPr lvl="0"/>
            <a:r>
              <a:rPr lang="en-US" dirty="0" smtClean="0"/>
              <a:t>Governor's </a:t>
            </a:r>
            <a:r>
              <a:rPr lang="en-US" dirty="0"/>
              <a:t>Message: To the Members of the California State Senate: I am returning Senate Bill 163 without my signature. This bill seeks to change the qualification standards necessary to be a qualified autism service professional or paraprofessional. When the Legislature enacted SB 946 (Steinberg, Chapter 650, Statutes of 2011), it clearly anticipated subsequent action to develop a comprehensive structure to license providers of behavioral health treatment to individuals with autism spectrum disorder. A formal licensing scheme that includes clinical expertise and administrative oversight is a more appropriate venue to address qualification standards for practitioners, ensure quality of care, and provide effective consumer protection. I encourage the Legislature to complete the work begun by SB 946. In addition, by removing the health plan coverage exemption for contracts in the Medi-Cal program, this bill inadvertently creates conflicting requirements within the Medi-Cal program that could result in unintentional delays in access to care and jeopardizes continued receipt of federal financial participation for behavioral health treatment. Sincerely, Gavin Newsom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0734" y="-5468"/>
            <a:ext cx="3300131" cy="2471913"/>
          </a:xfrm>
          <a:prstGeom prst="rect">
            <a:avLst/>
          </a:prstGeom>
        </p:spPr>
      </p:pic>
    </p:spTree>
    <p:extLst>
      <p:ext uri="{BB962C8B-B14F-4D97-AF65-F5344CB8AC3E}">
        <p14:creationId xmlns:p14="http://schemas.microsoft.com/office/powerpoint/2010/main" val="91097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2921" y="284525"/>
            <a:ext cx="3458457" cy="2907927"/>
          </a:xfrm>
          <a:prstGeom prst="rect">
            <a:avLst/>
          </a:prstGeom>
        </p:spPr>
      </p:pic>
      <p:sp>
        <p:nvSpPr>
          <p:cNvPr id="2" name="Title 1"/>
          <p:cNvSpPr>
            <a:spLocks noGrp="1"/>
          </p:cNvSpPr>
          <p:nvPr>
            <p:ph type="title"/>
          </p:nvPr>
        </p:nvSpPr>
        <p:spPr/>
        <p:txBody>
          <a:bodyPr>
            <a:normAutofit/>
          </a:bodyPr>
          <a:lstStyle/>
          <a:p>
            <a:r>
              <a:rPr lang="en-US" dirty="0" smtClean="0"/>
              <a:t>Housing</a:t>
            </a:r>
            <a:endParaRPr lang="en-US" dirty="0"/>
          </a:p>
        </p:txBody>
      </p:sp>
      <p:sp>
        <p:nvSpPr>
          <p:cNvPr id="3" name="Content Placeholder 2"/>
          <p:cNvSpPr>
            <a:spLocks noGrp="1"/>
          </p:cNvSpPr>
          <p:nvPr>
            <p:ph idx="1"/>
          </p:nvPr>
        </p:nvSpPr>
        <p:spPr>
          <a:xfrm>
            <a:off x="1371600" y="1738489"/>
            <a:ext cx="9601200" cy="4854221"/>
          </a:xfrm>
        </p:spPr>
        <p:txBody>
          <a:bodyPr>
            <a:normAutofit fontScale="85000" lnSpcReduction="10000"/>
          </a:bodyPr>
          <a:lstStyle/>
          <a:p>
            <a:pPr marL="0" lvl="0" indent="0">
              <a:buNone/>
            </a:pPr>
            <a:r>
              <a:rPr lang="en-US" b="1" dirty="0">
                <a:solidFill>
                  <a:srgbClr val="FF0000"/>
                </a:solidFill>
              </a:rPr>
              <a:t>CHAPTERED BILLS</a:t>
            </a:r>
          </a:p>
          <a:p>
            <a:r>
              <a:rPr lang="en-US" dirty="0"/>
              <a:t>SB </a:t>
            </a:r>
            <a:r>
              <a:rPr lang="en-US" dirty="0" smtClean="0"/>
              <a:t>329 (Mitchell </a:t>
            </a:r>
            <a:r>
              <a:rPr lang="en-US" dirty="0"/>
              <a:t>D)   Discrimination: housing: source of income</a:t>
            </a:r>
            <a:r>
              <a:rPr lang="en-US" dirty="0" smtClean="0"/>
              <a:t>. Support</a:t>
            </a:r>
          </a:p>
          <a:p>
            <a:r>
              <a:rPr lang="en-US" dirty="0" smtClean="0"/>
              <a:t>SB 450 (</a:t>
            </a:r>
            <a:r>
              <a:rPr lang="en-US" dirty="0" err="1" smtClean="0"/>
              <a:t>Umberg</a:t>
            </a:r>
            <a:r>
              <a:rPr lang="en-US" dirty="0" smtClean="0"/>
              <a:t> </a:t>
            </a:r>
            <a:r>
              <a:rPr lang="en-US" dirty="0"/>
              <a:t>D)   California Environmental Quality Act exemption: supportive and transitional housing: motel conversion</a:t>
            </a:r>
            <a:r>
              <a:rPr lang="en-US" dirty="0" smtClean="0"/>
              <a:t>. Support </a:t>
            </a:r>
            <a:r>
              <a:rPr lang="en-US" dirty="0"/>
              <a:t>if </a:t>
            </a:r>
            <a:r>
              <a:rPr lang="en-US" dirty="0" smtClean="0"/>
              <a:t>Amended</a:t>
            </a:r>
          </a:p>
          <a:p>
            <a:pPr lvl="0"/>
            <a:r>
              <a:rPr lang="en-US" b="1" dirty="0" smtClean="0">
                <a:solidFill>
                  <a:srgbClr val="FF0000"/>
                </a:solidFill>
              </a:rPr>
              <a:t>VETOED BILLS</a:t>
            </a:r>
            <a:endParaRPr lang="en-US" dirty="0"/>
          </a:p>
          <a:p>
            <a:r>
              <a:rPr lang="en-US" dirty="0"/>
              <a:t>SB </a:t>
            </a:r>
            <a:r>
              <a:rPr lang="en-US" dirty="0" smtClean="0"/>
              <a:t>611 (</a:t>
            </a:r>
            <a:r>
              <a:rPr lang="en-US" dirty="0"/>
              <a:t>Caballero D)   Housing: elderly and individuals with disabilities</a:t>
            </a:r>
            <a:r>
              <a:rPr lang="en-US" dirty="0" smtClean="0"/>
              <a:t>. </a:t>
            </a:r>
            <a:r>
              <a:rPr lang="en-US" dirty="0"/>
              <a:t>Support if Amended</a:t>
            </a:r>
          </a:p>
          <a:p>
            <a:pPr lvl="0"/>
            <a:r>
              <a:rPr lang="en-US" dirty="0" smtClean="0"/>
              <a:t>Governor's </a:t>
            </a:r>
            <a:r>
              <a:rPr lang="en-US" dirty="0"/>
              <a:t>Message: To the Members of the California State Senate: I am returning the following bills without my signature: AB 1382 SB 611 These bills create an aging housing task force and a master plan for aging that focuses on workforce priorities, and require the state to consider applying to join a voluntary network. Earlier this year, I issued Executive Order N-14-19, which directs the Secretary of the Health and Human Services Agency to work with a broad array of stakeholders, including the Legislature, to develop a Master Plan for Aging to serve as a blueprint that can be used by state government, local communities, private organizations and philanthropy to build environments that promote healthy aging. Issues relating to workforce and affordable housing needs, as well as opportunities to engage with other jurisdictions, will be considered as part of this holistic approach to addressing the needs of older Californians. When the Master Plan is completed, I look forward to working with the Legislature to evaluate and implement its recommendations. Sincerely, Gavin Newsom</a:t>
            </a:r>
            <a:endParaRPr lang="en-US" dirty="0"/>
          </a:p>
        </p:txBody>
      </p:sp>
    </p:spTree>
    <p:extLst>
      <p:ext uri="{BB962C8B-B14F-4D97-AF65-F5344CB8AC3E}">
        <p14:creationId xmlns:p14="http://schemas.microsoft.com/office/powerpoint/2010/main" val="312722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Board Governance  </a:t>
            </a:r>
            <a:r>
              <a:rPr lang="en-US" dirty="0"/>
              <a:t/>
            </a:r>
            <a:br>
              <a:rPr lang="en-US" dirty="0"/>
            </a:br>
            <a:endParaRPr lang="en-US" dirty="0"/>
          </a:p>
        </p:txBody>
      </p:sp>
      <p:sp>
        <p:nvSpPr>
          <p:cNvPr id="3" name="Content Placeholder 2"/>
          <p:cNvSpPr>
            <a:spLocks noGrp="1"/>
          </p:cNvSpPr>
          <p:nvPr>
            <p:ph idx="1"/>
          </p:nvPr>
        </p:nvSpPr>
        <p:spPr>
          <a:xfrm>
            <a:off x="1371600" y="2526242"/>
            <a:ext cx="9601200" cy="3581400"/>
          </a:xfrm>
        </p:spPr>
        <p:txBody>
          <a:bodyPr>
            <a:normAutofit/>
          </a:bodyPr>
          <a:lstStyle/>
          <a:p>
            <a:pPr marL="0" indent="0">
              <a:buNone/>
            </a:pPr>
            <a:r>
              <a:rPr lang="en-US" b="1" dirty="0">
                <a:solidFill>
                  <a:srgbClr val="FF0000"/>
                </a:solidFill>
              </a:rPr>
              <a:t>TBL</a:t>
            </a:r>
          </a:p>
          <a:p>
            <a:pPr lvl="0"/>
            <a:r>
              <a:rPr lang="en-US" dirty="0" smtClean="0"/>
              <a:t>W&amp;I </a:t>
            </a:r>
            <a:r>
              <a:rPr lang="en-US" dirty="0"/>
              <a:t>§ 4622 – RC boards must include financial </a:t>
            </a:r>
            <a:r>
              <a:rPr lang="en-US" u="sng" dirty="0"/>
              <a:t>and</a:t>
            </a:r>
            <a:r>
              <a:rPr lang="en-US" dirty="0"/>
              <a:t> governance or management expertise.</a:t>
            </a:r>
          </a:p>
          <a:p>
            <a:pPr lvl="0"/>
            <a:r>
              <a:rPr lang="en-US" dirty="0"/>
              <a:t>W&amp;I § 4622.5 – RC boards not in compliance with composition requirements must submit plan.</a:t>
            </a:r>
          </a:p>
          <a:p>
            <a:pPr lvl="0"/>
            <a:r>
              <a:rPr lang="en-US" dirty="0"/>
              <a:t>W&amp;I § 4625.6 – RC board attorneys cannot be regional center staff. </a:t>
            </a:r>
          </a:p>
          <a:p>
            <a:pPr lvl="0"/>
            <a:r>
              <a:rPr lang="en-US" dirty="0"/>
              <a:t>W&amp;I § 4625.7 – RC boards must meet with DDS upon request. </a:t>
            </a:r>
          </a:p>
          <a:p>
            <a:pPr lvl="0"/>
            <a:r>
              <a:rPr lang="en-US" dirty="0"/>
              <a:t>W&amp;I § 4629 – RC boards must annually meet on performance contract, and plan based on input.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467" y="256469"/>
            <a:ext cx="4059209" cy="2701219"/>
          </a:xfrm>
          <a:prstGeom prst="rect">
            <a:avLst/>
          </a:prstGeom>
        </p:spPr>
      </p:pic>
    </p:spTree>
    <p:extLst>
      <p:ext uri="{BB962C8B-B14F-4D97-AF65-F5344CB8AC3E}">
        <p14:creationId xmlns:p14="http://schemas.microsoft.com/office/powerpoint/2010/main" val="68099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Access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0890" y="145697"/>
            <a:ext cx="3829932" cy="2868752"/>
          </a:xfrm>
          <a:prstGeom prst="rect">
            <a:avLst/>
          </a:prstGeom>
        </p:spPr>
      </p:pic>
      <p:sp>
        <p:nvSpPr>
          <p:cNvPr id="3" name="Content Placeholder 2"/>
          <p:cNvSpPr>
            <a:spLocks noGrp="1"/>
          </p:cNvSpPr>
          <p:nvPr>
            <p:ph idx="1"/>
          </p:nvPr>
        </p:nvSpPr>
        <p:spPr>
          <a:xfrm>
            <a:off x="1371600" y="1682045"/>
            <a:ext cx="9601200" cy="4549422"/>
          </a:xfrm>
        </p:spPr>
        <p:txBody>
          <a:bodyPr>
            <a:normAutofit fontScale="77500" lnSpcReduction="20000"/>
          </a:bodyPr>
          <a:lstStyle/>
          <a:p>
            <a:pPr marL="0" indent="0">
              <a:buNone/>
            </a:pPr>
            <a:r>
              <a:rPr lang="en-US" b="1" dirty="0">
                <a:solidFill>
                  <a:srgbClr val="FF0000"/>
                </a:solidFill>
              </a:rPr>
              <a:t>Chaptered Bills</a:t>
            </a:r>
          </a:p>
          <a:p>
            <a:pPr lvl="0"/>
            <a:r>
              <a:rPr lang="en-US" dirty="0" smtClean="0"/>
              <a:t>AB 169  (</a:t>
            </a:r>
            <a:r>
              <a:rPr lang="en-US" dirty="0"/>
              <a:t>Lackey R)   Guide, signal, and service dogs: injury or death. Support 		</a:t>
            </a:r>
          </a:p>
          <a:p>
            <a:pPr lvl="0"/>
            <a:r>
              <a:rPr lang="en-US" dirty="0"/>
              <a:t>AB </a:t>
            </a:r>
            <a:r>
              <a:rPr lang="en-US" dirty="0" smtClean="0"/>
              <a:t>426(</a:t>
            </a:r>
            <a:r>
              <a:rPr lang="en-US" dirty="0" err="1" smtClean="0"/>
              <a:t>Maienschein</a:t>
            </a:r>
            <a:r>
              <a:rPr lang="en-US" dirty="0" smtClean="0"/>
              <a:t> </a:t>
            </a:r>
            <a:r>
              <a:rPr lang="en-US" dirty="0"/>
              <a:t>D)   In-Home Supportive Services program. Support</a:t>
            </a:r>
          </a:p>
          <a:p>
            <a:pPr lvl="0"/>
            <a:r>
              <a:rPr lang="en-US" dirty="0"/>
              <a:t>AB </a:t>
            </a:r>
            <a:r>
              <a:rPr lang="en-US" dirty="0" smtClean="0"/>
              <a:t>439 (</a:t>
            </a:r>
            <a:r>
              <a:rPr lang="en-US" dirty="0"/>
              <a:t>Stone, Mark D)   Juveniles: competency. Support </a:t>
            </a:r>
          </a:p>
          <a:p>
            <a:pPr lvl="0"/>
            <a:r>
              <a:rPr lang="en-US" dirty="0"/>
              <a:t>AB </a:t>
            </a:r>
            <a:r>
              <a:rPr lang="en-US" dirty="0" smtClean="0"/>
              <a:t>497 (Santiago </a:t>
            </a:r>
            <a:r>
              <a:rPr lang="en-US" dirty="0"/>
              <a:t>D)   Deaf and Disabled Telecommunications Program. Support </a:t>
            </a:r>
          </a:p>
          <a:p>
            <a:pPr lvl="0"/>
            <a:r>
              <a:rPr lang="en-US" dirty="0"/>
              <a:t>AB </a:t>
            </a:r>
            <a:r>
              <a:rPr lang="en-US" dirty="0" smtClean="0"/>
              <a:t>737 (</a:t>
            </a:r>
            <a:r>
              <a:rPr lang="en-US" dirty="0" err="1" smtClean="0"/>
              <a:t>Eggman</a:t>
            </a:r>
            <a:r>
              <a:rPr lang="en-US" dirty="0" smtClean="0"/>
              <a:t> </a:t>
            </a:r>
            <a:r>
              <a:rPr lang="en-US" dirty="0"/>
              <a:t>D)   Residential care facilities for the elderly: licensing and regulation. Support 	</a:t>
            </a:r>
          </a:p>
          <a:p>
            <a:pPr lvl="0"/>
            <a:r>
              <a:rPr lang="en-US" dirty="0"/>
              <a:t>AB </a:t>
            </a:r>
            <a:r>
              <a:rPr lang="en-US" dirty="0" smtClean="0"/>
              <a:t>1128 (Petrie-Norris </a:t>
            </a:r>
            <a:r>
              <a:rPr lang="en-US" dirty="0"/>
              <a:t>D)   Program of All-Inclusive Care for the Elderly</a:t>
            </a:r>
            <a:r>
              <a:rPr lang="en-US" dirty="0" smtClean="0"/>
              <a:t>. Support </a:t>
            </a:r>
            <a:r>
              <a:rPr lang="en-US" dirty="0"/>
              <a:t>	 </a:t>
            </a:r>
          </a:p>
          <a:p>
            <a:pPr lvl="0"/>
            <a:r>
              <a:rPr lang="en-US" dirty="0"/>
              <a:t>AB </a:t>
            </a:r>
            <a:r>
              <a:rPr lang="en-US" dirty="0" smtClean="0"/>
              <a:t>1351 (Lackey </a:t>
            </a:r>
            <a:r>
              <a:rPr lang="en-US" dirty="0"/>
              <a:t>R)   Transit operators: paratransit and dial-a-ride services: assessment</a:t>
            </a:r>
            <a:r>
              <a:rPr lang="en-US" dirty="0" smtClean="0"/>
              <a:t>. Support </a:t>
            </a:r>
            <a:endParaRPr lang="en-US" dirty="0"/>
          </a:p>
          <a:p>
            <a:pPr lvl="0"/>
            <a:r>
              <a:rPr lang="en-US" dirty="0"/>
              <a:t>AB </a:t>
            </a:r>
            <a:r>
              <a:rPr lang="en-US" dirty="0" smtClean="0"/>
              <a:t>1514 (Patterson </a:t>
            </a:r>
            <a:r>
              <a:rPr lang="en-US" dirty="0"/>
              <a:t>R)   Deaf and Disabled Telecommunications Program. Support </a:t>
            </a:r>
          </a:p>
          <a:p>
            <a:pPr lvl="0"/>
            <a:r>
              <a:rPr lang="en-US" dirty="0"/>
              <a:t>ACR </a:t>
            </a:r>
            <a:r>
              <a:rPr lang="en-US" dirty="0" smtClean="0"/>
              <a:t>59 (</a:t>
            </a:r>
            <a:r>
              <a:rPr lang="en-US" dirty="0"/>
              <a:t>Grayson D)   Autism: sensory-friendly movie screenings</a:t>
            </a:r>
            <a:r>
              <a:rPr lang="en-US" dirty="0" smtClean="0"/>
              <a:t>. Support</a:t>
            </a:r>
            <a:endParaRPr lang="en-US" dirty="0"/>
          </a:p>
          <a:p>
            <a:pPr lvl="0"/>
            <a:r>
              <a:rPr lang="en-US" dirty="0"/>
              <a:t>SB </a:t>
            </a:r>
            <a:r>
              <a:rPr lang="en-US" dirty="0" smtClean="0"/>
              <a:t>735 (</a:t>
            </a:r>
            <a:r>
              <a:rPr lang="en-US" dirty="0"/>
              <a:t>Leyva D)   Public social services: accommodation: notification. Support</a:t>
            </a:r>
          </a:p>
          <a:p>
            <a:pPr lvl="0"/>
            <a:r>
              <a:rPr lang="en-US" dirty="0"/>
              <a:t>SB </a:t>
            </a:r>
            <a:r>
              <a:rPr lang="en-US" dirty="0" smtClean="0"/>
              <a:t>744 (</a:t>
            </a:r>
            <a:r>
              <a:rPr lang="en-US" dirty="0"/>
              <a:t>Caballero D)   Planning and zoning: California Environmental Quality Act: permanent supportive housing. Support</a:t>
            </a:r>
          </a:p>
          <a:p>
            <a:pPr lvl="0"/>
            <a:r>
              <a:rPr lang="en-US" dirty="0"/>
              <a:t>SJR </a:t>
            </a:r>
            <a:r>
              <a:rPr lang="en-US" dirty="0" smtClean="0"/>
              <a:t>5 (Beall </a:t>
            </a:r>
            <a:r>
              <a:rPr lang="en-US" dirty="0"/>
              <a:t>D) </a:t>
            </a:r>
            <a:r>
              <a:rPr lang="en-US" dirty="0" smtClean="0"/>
              <a:t>California </a:t>
            </a:r>
            <a:r>
              <a:rPr lang="en-US" dirty="0"/>
              <a:t>transportation infrastructure</a:t>
            </a:r>
            <a:r>
              <a:rPr lang="en-US" dirty="0" smtClean="0"/>
              <a:t>. Support</a:t>
            </a:r>
            <a:endParaRPr lang="en-US" dirty="0"/>
          </a:p>
        </p:txBody>
      </p:sp>
    </p:spTree>
    <p:extLst>
      <p:ext uri="{BB962C8B-B14F-4D97-AF65-F5344CB8AC3E}">
        <p14:creationId xmlns:p14="http://schemas.microsoft.com/office/powerpoint/2010/main" val="1739180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Systemic Improvement</a:t>
            </a:r>
            <a:r>
              <a:rPr lang="en-US" dirty="0"/>
              <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8445" y="109007"/>
            <a:ext cx="3465388" cy="3480859"/>
          </a:xfrm>
          <a:prstGeom prst="rect">
            <a:avLst/>
          </a:prstGeom>
        </p:spPr>
      </p:pic>
      <p:sp>
        <p:nvSpPr>
          <p:cNvPr id="3" name="Content Placeholder 2"/>
          <p:cNvSpPr>
            <a:spLocks noGrp="1"/>
          </p:cNvSpPr>
          <p:nvPr>
            <p:ph idx="1"/>
          </p:nvPr>
        </p:nvSpPr>
        <p:spPr>
          <a:xfrm>
            <a:off x="1371600" y="2500489"/>
            <a:ext cx="9601200" cy="3581400"/>
          </a:xfrm>
        </p:spPr>
        <p:txBody>
          <a:bodyPr>
            <a:normAutofit/>
          </a:bodyPr>
          <a:lstStyle/>
          <a:p>
            <a:pPr marL="0" indent="0">
              <a:buNone/>
            </a:pPr>
            <a:r>
              <a:rPr lang="en-US" b="1" dirty="0">
                <a:solidFill>
                  <a:srgbClr val="FF0000"/>
                </a:solidFill>
              </a:rPr>
              <a:t>TBL</a:t>
            </a:r>
          </a:p>
          <a:p>
            <a:pPr lvl="0"/>
            <a:r>
              <a:rPr lang="en-US" dirty="0" smtClean="0"/>
              <a:t>W&amp;I </a:t>
            </a:r>
            <a:r>
              <a:rPr lang="en-US" dirty="0"/>
              <a:t>§ 4519.4 – DDS will consult with stakeholders to “discuss system reforms.” DDS will respond to rate study comments and update the models as needed.</a:t>
            </a:r>
          </a:p>
          <a:p>
            <a:pPr lvl="0"/>
            <a:r>
              <a:rPr lang="en-US" dirty="0"/>
              <a:t>W&amp;I § 4659.1 – RCs payment of copays, coinsurance, and deductibles for all Early Start services.</a:t>
            </a:r>
          </a:p>
          <a:p>
            <a:pPr lvl="0"/>
            <a:r>
              <a:rPr lang="en-US" dirty="0"/>
              <a:t>W&amp;I §4691.12 – Vendor rates to be increased from 1/1/20-12/31/21; extra year if state surplus.</a:t>
            </a:r>
          </a:p>
          <a:p>
            <a:pPr lvl="0"/>
            <a:r>
              <a:rPr lang="en-US" dirty="0"/>
              <a:t>W&amp;I § 4692 – Uniform Holiday Schedule suspended until 12/31/21; extra year if state surplus.</a:t>
            </a:r>
          </a:p>
          <a:p>
            <a:endParaRPr lang="en-US" dirty="0"/>
          </a:p>
        </p:txBody>
      </p:sp>
    </p:spTree>
    <p:extLst>
      <p:ext uri="{BB962C8B-B14F-4D97-AF65-F5344CB8AC3E}">
        <p14:creationId xmlns:p14="http://schemas.microsoft.com/office/powerpoint/2010/main" val="3245470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DDS and the Legislature  </a:t>
            </a:r>
            <a:r>
              <a:rPr lang="en-US" dirty="0"/>
              <a:t/>
            </a:r>
            <a:br>
              <a:rPr lang="en-US" dirty="0"/>
            </a:br>
            <a:endParaRPr lang="en-US" dirty="0"/>
          </a:p>
        </p:txBody>
      </p:sp>
      <p:sp>
        <p:nvSpPr>
          <p:cNvPr id="3" name="Content Placeholder 2"/>
          <p:cNvSpPr>
            <a:spLocks noGrp="1"/>
          </p:cNvSpPr>
          <p:nvPr>
            <p:ph idx="1"/>
          </p:nvPr>
        </p:nvSpPr>
        <p:spPr>
          <a:xfrm>
            <a:off x="1371600" y="1919111"/>
            <a:ext cx="5232400" cy="4216400"/>
          </a:xfrm>
        </p:spPr>
        <p:txBody>
          <a:bodyPr/>
          <a:lstStyle/>
          <a:p>
            <a:pPr marL="0" indent="0">
              <a:buNone/>
            </a:pPr>
            <a:r>
              <a:rPr lang="en-US" b="1" dirty="0">
                <a:solidFill>
                  <a:srgbClr val="FF0000"/>
                </a:solidFill>
              </a:rPr>
              <a:t>TBL</a:t>
            </a:r>
          </a:p>
          <a:p>
            <a:pPr lvl="0"/>
            <a:r>
              <a:rPr lang="en-US" dirty="0" smtClean="0"/>
              <a:t>W&amp;I </a:t>
            </a:r>
            <a:r>
              <a:rPr lang="en-US" dirty="0"/>
              <a:t>§ 4474.17 – DDS will brief the Legislature quarterly on community topics beginning in 2020. </a:t>
            </a:r>
          </a:p>
          <a:p>
            <a:pPr lvl="0"/>
            <a:r>
              <a:rPr lang="en-US" dirty="0"/>
              <a:t>W&amp;I § 4519.2 – DDS will identify key regional center indicators. DDS and regional centers will report or post information about HCBS, complaints, appeals, and advocacy assistance.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092" y="1919111"/>
            <a:ext cx="5510453" cy="3570464"/>
          </a:xfrm>
          <a:prstGeom prst="rect">
            <a:avLst/>
          </a:prstGeom>
        </p:spPr>
      </p:pic>
    </p:spTree>
    <p:extLst>
      <p:ext uri="{BB962C8B-B14F-4D97-AF65-F5344CB8AC3E}">
        <p14:creationId xmlns:p14="http://schemas.microsoft.com/office/powerpoint/2010/main" val="4202929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a:t>2019 New laws</a:t>
            </a:r>
            <a:br>
              <a:rPr lang="en-US" sz="4000" dirty="0"/>
            </a:br>
            <a:r>
              <a:rPr lang="en-US" sz="4000" dirty="0"/>
              <a:t>impacting the </a:t>
            </a:r>
            <a:r>
              <a:rPr lang="en-US" sz="4000" dirty="0" err="1"/>
              <a:t>Idd</a:t>
            </a:r>
            <a:r>
              <a:rPr lang="en-US" sz="4000" dirty="0"/>
              <a:t> </a:t>
            </a:r>
            <a:r>
              <a:rPr lang="en-US" sz="4000" dirty="0" smtClean="0"/>
              <a:t>community</a:t>
            </a:r>
            <a:br>
              <a:rPr lang="en-US" sz="4000" dirty="0" smtClean="0"/>
            </a:br>
            <a:r>
              <a:rPr lang="en-US" dirty="0" smtClean="0"/>
              <a:t>Questions</a:t>
            </a:r>
            <a:endParaRPr lang="en-US" dirty="0"/>
          </a:p>
        </p:txBody>
      </p:sp>
      <p:sp>
        <p:nvSpPr>
          <p:cNvPr id="5" name="Subtitle 4"/>
          <p:cNvSpPr>
            <a:spLocks noGrp="1"/>
          </p:cNvSpPr>
          <p:nvPr>
            <p:ph type="subTitle" idx="1"/>
          </p:nvPr>
        </p:nvSpPr>
        <p:spPr/>
        <p:txBody>
          <a:bodyPr>
            <a:normAutofit fontScale="70000" lnSpcReduction="20000"/>
          </a:bodyPr>
          <a:lstStyle/>
          <a:p>
            <a:r>
              <a:rPr lang="en-US" dirty="0"/>
              <a:t>Valley Mountain Regional Center </a:t>
            </a:r>
          </a:p>
          <a:p>
            <a:r>
              <a:rPr lang="en-US" dirty="0"/>
              <a:t>Board Legislative Committee</a:t>
            </a:r>
          </a:p>
          <a:p>
            <a:r>
              <a:rPr lang="en-US" dirty="0"/>
              <a:t>Lynda Mendoza, Chair</a:t>
            </a:r>
          </a:p>
          <a:p>
            <a:r>
              <a:rPr lang="en-US" dirty="0"/>
              <a:t>NOVEMBER 2019</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746" y="3770489"/>
            <a:ext cx="2709332" cy="1806221"/>
          </a:xfrm>
          <a:prstGeom prst="rect">
            <a:avLst/>
          </a:prstGeom>
        </p:spPr>
      </p:pic>
    </p:spTree>
    <p:extLst>
      <p:ext uri="{BB962C8B-B14F-4D97-AF65-F5344CB8AC3E}">
        <p14:creationId xmlns:p14="http://schemas.microsoft.com/office/powerpoint/2010/main" val="182152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799"/>
            <a:ext cx="6304844" cy="1485900"/>
          </a:xfrm>
        </p:spPr>
        <p:txBody>
          <a:bodyPr>
            <a:normAutofit fontScale="90000"/>
          </a:bodyPr>
          <a:lstStyle/>
          <a:p>
            <a:r>
              <a:rPr lang="en-US" dirty="0"/>
              <a:t>Developmental Services Trailer Bill (TBL) AB </a:t>
            </a:r>
            <a:r>
              <a:rPr lang="en-US" dirty="0" smtClean="0"/>
              <a:t>81</a:t>
            </a:r>
            <a:r>
              <a:rPr lang="en-US" dirty="0" smtClean="0"/>
              <a:t> </a:t>
            </a:r>
            <a:r>
              <a:rPr lang="en-US" dirty="0"/>
              <a:t>(Committee on Budget) </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574" y="119238"/>
            <a:ext cx="4508212" cy="2619023"/>
          </a:xfrm>
          <a:prstGeom prst="rect">
            <a:avLst/>
          </a:prstGeom>
        </p:spPr>
      </p:pic>
      <p:sp>
        <p:nvSpPr>
          <p:cNvPr id="3" name="Content Placeholder 2"/>
          <p:cNvSpPr>
            <a:spLocks noGrp="1"/>
          </p:cNvSpPr>
          <p:nvPr>
            <p:ph idx="1"/>
          </p:nvPr>
        </p:nvSpPr>
        <p:spPr>
          <a:xfrm>
            <a:off x="1371600" y="2738261"/>
            <a:ext cx="8619067" cy="4143024"/>
          </a:xfrm>
        </p:spPr>
        <p:txBody>
          <a:bodyPr>
            <a:normAutofit lnSpcReduction="10000"/>
          </a:bodyPr>
          <a:lstStyle/>
          <a:p>
            <a:r>
              <a:rPr lang="en-US" b="1" dirty="0" smtClean="0">
                <a:solidFill>
                  <a:srgbClr val="FF0000"/>
                </a:solidFill>
              </a:rPr>
              <a:t>TBL: </a:t>
            </a:r>
            <a:r>
              <a:rPr lang="en-US" dirty="0" smtClean="0"/>
              <a:t>Assembly </a:t>
            </a:r>
            <a:r>
              <a:rPr lang="en-US" dirty="0" smtClean="0"/>
              <a:t>Bill </a:t>
            </a:r>
            <a:r>
              <a:rPr lang="en-US" dirty="0" smtClean="0"/>
              <a:t>81 is </a:t>
            </a:r>
            <a:r>
              <a:rPr lang="en-US" dirty="0"/>
              <a:t>this year’s developmental services “Trailer Bill.” A summary of this year’s TBL is provided here, with reference to the sections of law being changed. All changes will go into effect immediately upon signing by </a:t>
            </a:r>
            <a:r>
              <a:rPr lang="en-US" dirty="0" smtClean="0"/>
              <a:t>Governor </a:t>
            </a:r>
            <a:r>
              <a:rPr lang="en-US" dirty="0" smtClean="0"/>
              <a:t>Gavin Newsome </a:t>
            </a:r>
            <a:r>
              <a:rPr lang="en-US" dirty="0"/>
              <a:t>(by/before July 1, </a:t>
            </a:r>
            <a:r>
              <a:rPr lang="en-US" dirty="0" smtClean="0"/>
              <a:t>2019). </a:t>
            </a:r>
          </a:p>
          <a:p>
            <a:r>
              <a:rPr lang="en-US" b="1" dirty="0">
                <a:solidFill>
                  <a:srgbClr val="FF0000"/>
                </a:solidFill>
              </a:rPr>
              <a:t>CHAPTERED </a:t>
            </a:r>
            <a:r>
              <a:rPr lang="en-US" b="1" dirty="0" smtClean="0">
                <a:solidFill>
                  <a:srgbClr val="FF0000"/>
                </a:solidFill>
              </a:rPr>
              <a:t>BILLS </a:t>
            </a:r>
            <a:r>
              <a:rPr lang="en-US" b="1" dirty="0">
                <a:solidFill>
                  <a:srgbClr val="FF0000"/>
                </a:solidFill>
              </a:rPr>
              <a:t>- </a:t>
            </a:r>
            <a:r>
              <a:rPr lang="en-US" dirty="0" smtClean="0"/>
              <a:t>After </a:t>
            </a:r>
            <a:r>
              <a:rPr lang="en-US" dirty="0"/>
              <a:t>a bill has been signed by the Governor, the Secretary of </a:t>
            </a:r>
            <a:r>
              <a:rPr lang="en-US" dirty="0"/>
              <a:t>State assigns </a:t>
            </a:r>
            <a:r>
              <a:rPr lang="en-US" dirty="0"/>
              <a:t>the bill a Chapter Number, for example, “Chapter 123, Statutes of 1998</a:t>
            </a:r>
            <a:r>
              <a:rPr lang="en-US" dirty="0"/>
              <a:t>,” which </a:t>
            </a:r>
            <a:r>
              <a:rPr lang="en-US" dirty="0"/>
              <a:t>subsequently may be used to refer to the measure.</a:t>
            </a:r>
          </a:p>
          <a:p>
            <a:r>
              <a:rPr lang="en-US" b="1" dirty="0" smtClean="0">
                <a:solidFill>
                  <a:srgbClr val="FF0000"/>
                </a:solidFill>
              </a:rPr>
              <a:t>VETOED BILLS </a:t>
            </a:r>
            <a:r>
              <a:rPr lang="en-US" b="1" dirty="0">
                <a:solidFill>
                  <a:srgbClr val="FF0000"/>
                </a:solidFill>
              </a:rPr>
              <a:t>-  </a:t>
            </a:r>
            <a:r>
              <a:rPr lang="en-US" dirty="0"/>
              <a:t>The formal action of the Governor disapproving a measure by returning </a:t>
            </a:r>
            <a:r>
              <a:rPr lang="en-US" dirty="0" smtClean="0"/>
              <a:t>it to </a:t>
            </a:r>
            <a:r>
              <a:rPr lang="en-US" dirty="0"/>
              <a:t>its House of origin. The Governor’s veto may be overridden by a </a:t>
            </a:r>
            <a:r>
              <a:rPr lang="en-US" dirty="0" smtClean="0"/>
              <a:t>two-thirds vote </a:t>
            </a:r>
            <a:r>
              <a:rPr lang="en-US" dirty="0"/>
              <a:t>of each House. The Governor can also exercise a line-item veto, where </a:t>
            </a:r>
            <a:r>
              <a:rPr lang="en-US" dirty="0" smtClean="0"/>
              <a:t>the amount </a:t>
            </a:r>
            <a:r>
              <a:rPr lang="en-US" dirty="0"/>
              <a:t>of an appropriation is reduced or eliminated, while the rest of the bill </a:t>
            </a:r>
            <a:r>
              <a:rPr lang="en-US" dirty="0" smtClean="0"/>
              <a:t>is approved</a:t>
            </a:r>
            <a:r>
              <a:rPr lang="en-US" dirty="0"/>
              <a:t>. A line-item veto may also be overridden by a two-thirds vote in </a:t>
            </a:r>
            <a:r>
              <a:rPr lang="en-US" dirty="0" smtClean="0"/>
              <a:t>each House </a:t>
            </a:r>
            <a:r>
              <a:rPr lang="en-US" dirty="0"/>
              <a:t>(see Blue Pencil).</a:t>
            </a:r>
          </a:p>
          <a:p>
            <a:endParaRPr lang="en-US" dirty="0"/>
          </a:p>
        </p:txBody>
      </p:sp>
    </p:spTree>
    <p:extLst>
      <p:ext uri="{BB962C8B-B14F-4D97-AF65-F5344CB8AC3E}">
        <p14:creationId xmlns:p14="http://schemas.microsoft.com/office/powerpoint/2010/main" val="988853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2882"/>
          </a:xfrm>
        </p:spPr>
      </p:pic>
    </p:spTree>
    <p:extLst>
      <p:ext uri="{BB962C8B-B14F-4D97-AF65-F5344CB8AC3E}">
        <p14:creationId xmlns:p14="http://schemas.microsoft.com/office/powerpoint/2010/main" val="328617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Safety</a:t>
            </a:r>
            <a:endParaRPr lang="en-US" dirty="0"/>
          </a:p>
        </p:txBody>
      </p:sp>
      <p:sp>
        <p:nvSpPr>
          <p:cNvPr id="3" name="Content Placeholder 2"/>
          <p:cNvSpPr>
            <a:spLocks noGrp="1"/>
          </p:cNvSpPr>
          <p:nvPr>
            <p:ph idx="1"/>
          </p:nvPr>
        </p:nvSpPr>
        <p:spPr>
          <a:xfrm>
            <a:off x="1371600" y="2285999"/>
            <a:ext cx="6733822" cy="4306711"/>
          </a:xfrm>
        </p:spPr>
        <p:txBody>
          <a:bodyPr>
            <a:normAutofit/>
          </a:bodyPr>
          <a:lstStyle/>
          <a:p>
            <a:pPr marL="0" indent="0">
              <a:buNone/>
            </a:pPr>
            <a:r>
              <a:rPr lang="en-US" b="1" dirty="0" smtClean="0">
                <a:solidFill>
                  <a:srgbClr val="FF0000"/>
                </a:solidFill>
              </a:rPr>
              <a:t>CHAPTERED BILLS</a:t>
            </a:r>
            <a:endParaRPr lang="en-US" b="1" dirty="0">
              <a:solidFill>
                <a:srgbClr val="FF0000"/>
              </a:solidFill>
            </a:endParaRPr>
          </a:p>
          <a:p>
            <a:pPr lvl="0"/>
            <a:r>
              <a:rPr lang="en-US" dirty="0"/>
              <a:t>AB </a:t>
            </a:r>
            <a:r>
              <a:rPr lang="en-US" dirty="0" smtClean="0"/>
              <a:t>189 (</a:t>
            </a:r>
            <a:r>
              <a:rPr lang="en-US" dirty="0" err="1" smtClean="0"/>
              <a:t>Kamlager</a:t>
            </a:r>
            <a:r>
              <a:rPr lang="en-US" dirty="0" smtClean="0"/>
              <a:t>-Dove </a:t>
            </a:r>
            <a:r>
              <a:rPr lang="en-US" dirty="0"/>
              <a:t>D)   Child abuse or neglect: mandated reporters: autism service personnel</a:t>
            </a:r>
            <a:r>
              <a:rPr lang="en-US" dirty="0" smtClean="0"/>
              <a:t>. Support</a:t>
            </a:r>
            <a:endParaRPr lang="en-US" dirty="0"/>
          </a:p>
          <a:p>
            <a:r>
              <a:rPr lang="en-US" dirty="0"/>
              <a:t>AB </a:t>
            </a:r>
            <a:r>
              <a:rPr lang="en-US" dirty="0" smtClean="0"/>
              <a:t>439 (Stone</a:t>
            </a:r>
            <a:r>
              <a:rPr lang="en-US" dirty="0"/>
              <a:t>, Mark D)   Juveniles: competency</a:t>
            </a:r>
            <a:r>
              <a:rPr lang="en-US" dirty="0" smtClean="0"/>
              <a:t>. </a:t>
            </a:r>
            <a:r>
              <a:rPr lang="en-US" dirty="0"/>
              <a:t>Support</a:t>
            </a:r>
          </a:p>
          <a:p>
            <a:r>
              <a:rPr lang="en-US" dirty="0" smtClean="0"/>
              <a:t>AB 640 (Frazier </a:t>
            </a:r>
            <a:r>
              <a:rPr lang="en-US" dirty="0"/>
              <a:t>D)   Sex crimes: investigation and prosecution</a:t>
            </a:r>
            <a:r>
              <a:rPr lang="en-US" dirty="0" smtClean="0"/>
              <a:t>. </a:t>
            </a:r>
            <a:r>
              <a:rPr lang="en-US" dirty="0"/>
              <a:t>Support</a:t>
            </a:r>
          </a:p>
          <a:p>
            <a:r>
              <a:rPr lang="en-US" dirty="0" smtClean="0"/>
              <a:t>SB 338 (</a:t>
            </a:r>
            <a:r>
              <a:rPr lang="en-US" dirty="0" err="1" smtClean="0"/>
              <a:t>Hueso</a:t>
            </a:r>
            <a:r>
              <a:rPr lang="en-US" dirty="0" smtClean="0"/>
              <a:t> </a:t>
            </a:r>
            <a:r>
              <a:rPr lang="en-US" dirty="0"/>
              <a:t>D)   Senior and disability victimization: law enforcement policies</a:t>
            </a:r>
            <a:r>
              <a:rPr lang="en-US" dirty="0" smtClean="0"/>
              <a:t>. </a:t>
            </a:r>
            <a:r>
              <a:rPr lang="en-US" dirty="0"/>
              <a:t>Support</a:t>
            </a:r>
          </a:p>
          <a:p>
            <a:r>
              <a:rPr lang="en-US" dirty="0" smtClean="0"/>
              <a:t>SB 735 (Leyva </a:t>
            </a:r>
            <a:r>
              <a:rPr lang="en-US" dirty="0"/>
              <a:t>D)   Public social services: accommodation: notification</a:t>
            </a:r>
            <a:r>
              <a:rPr lang="en-US" dirty="0" smtClean="0"/>
              <a:t>. Support</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5422" y="2406650"/>
            <a:ext cx="3838575" cy="2245697"/>
          </a:xfrm>
          <a:prstGeom prst="rect">
            <a:avLst/>
          </a:prstGeom>
        </p:spPr>
      </p:pic>
    </p:spTree>
    <p:extLst>
      <p:ext uri="{BB962C8B-B14F-4D97-AF65-F5344CB8AC3E}">
        <p14:creationId xmlns:p14="http://schemas.microsoft.com/office/powerpoint/2010/main" val="3302369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799"/>
            <a:ext cx="6158089" cy="1684867"/>
          </a:xfrm>
        </p:spPr>
        <p:txBody>
          <a:bodyPr/>
          <a:lstStyle/>
          <a:p>
            <a:r>
              <a:rPr lang="en-US" dirty="0" smtClean="0"/>
              <a:t>Safety Net and Developmental Centers </a:t>
            </a:r>
            <a:endParaRPr lang="en-US" dirty="0"/>
          </a:p>
        </p:txBody>
      </p:sp>
      <p:sp>
        <p:nvSpPr>
          <p:cNvPr id="3" name="Content Placeholder 2"/>
          <p:cNvSpPr>
            <a:spLocks noGrp="1"/>
          </p:cNvSpPr>
          <p:nvPr>
            <p:ph idx="1"/>
          </p:nvPr>
        </p:nvSpPr>
        <p:spPr>
          <a:xfrm>
            <a:off x="1371600" y="2286000"/>
            <a:ext cx="7467600" cy="4572000"/>
          </a:xfrm>
        </p:spPr>
        <p:txBody>
          <a:bodyPr>
            <a:normAutofit fontScale="85000" lnSpcReduction="10000"/>
          </a:bodyPr>
          <a:lstStyle/>
          <a:p>
            <a:pPr marL="0" indent="0">
              <a:buNone/>
            </a:pPr>
            <a:r>
              <a:rPr lang="en-US" b="1" dirty="0">
                <a:solidFill>
                  <a:srgbClr val="FF0000"/>
                </a:solidFill>
              </a:rPr>
              <a:t>TBL</a:t>
            </a:r>
          </a:p>
          <a:p>
            <a:pPr lvl="0"/>
            <a:r>
              <a:rPr lang="en-US" dirty="0" smtClean="0"/>
              <a:t>Health </a:t>
            </a:r>
            <a:r>
              <a:rPr lang="en-US" dirty="0"/>
              <a:t>and Safety Code (HSC) §1180.4 – Restraints will be limited in Community Crisis Homes.  </a:t>
            </a:r>
          </a:p>
          <a:p>
            <a:pPr lvl="0"/>
            <a:r>
              <a:rPr lang="en-US" dirty="0"/>
              <a:t>HSC § 1567.70, Welfare &amp; Institutions Code (W&amp;I) § 4684.82, 4684.87 – The EBSH sunset has been changed from 2020 to 2021. </a:t>
            </a:r>
          </a:p>
          <a:p>
            <a:pPr lvl="0"/>
            <a:r>
              <a:rPr lang="en-US" dirty="0"/>
              <a:t>W&amp;I § 4474.16 – DDS will update its safety net plan by January 10, 2020. </a:t>
            </a:r>
          </a:p>
          <a:p>
            <a:pPr lvl="0"/>
            <a:r>
              <a:rPr lang="en-US" dirty="0"/>
              <a:t>W&amp;I § 4640.6 – Certain consumers must be on caseloads of 1:25.</a:t>
            </a:r>
          </a:p>
          <a:p>
            <a:pPr lvl="0"/>
            <a:r>
              <a:rPr lang="en-US" dirty="0"/>
              <a:t>W&amp;I §§4648, 6500 – Individuals may be placed in IMDs for up to 13 months in certain cases.</a:t>
            </a:r>
          </a:p>
          <a:p>
            <a:pPr lvl="0"/>
            <a:r>
              <a:rPr lang="en-US" dirty="0"/>
              <a:t>W&amp;I § 4696.3 – RCs to notify Clients’ Rights Advocate of psychiatric hold or LPS conservatorship.</a:t>
            </a:r>
          </a:p>
          <a:p>
            <a:pPr lvl="0"/>
            <a:r>
              <a:rPr lang="en-US" dirty="0"/>
              <a:t>W&amp;I §§ 6509, 7505, unknown – Expands time-limited usage of PDC and Canyon Springs for crisis for RC-served individuals and clarifies RC role. Includes funding for PDC acute crisis homes.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8889" y="2963687"/>
            <a:ext cx="3251200" cy="2435262"/>
          </a:xfrm>
          <a:prstGeom prst="rect">
            <a:avLst/>
          </a:prstGeom>
        </p:spPr>
      </p:pic>
    </p:spTree>
    <p:extLst>
      <p:ext uri="{BB962C8B-B14F-4D97-AF65-F5344CB8AC3E}">
        <p14:creationId xmlns:p14="http://schemas.microsoft.com/office/powerpoint/2010/main" val="1326570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Children</a:t>
            </a:r>
            <a:r>
              <a:rPr lang="en-US" dirty="0"/>
              <a:t/>
            </a:r>
            <a:br>
              <a:rPr lang="en-US" dirty="0"/>
            </a:br>
            <a:endParaRPr lang="en-US" dirty="0"/>
          </a:p>
        </p:txBody>
      </p:sp>
      <p:sp>
        <p:nvSpPr>
          <p:cNvPr id="3" name="Content Placeholder 2"/>
          <p:cNvSpPr>
            <a:spLocks noGrp="1"/>
          </p:cNvSpPr>
          <p:nvPr>
            <p:ph idx="1"/>
          </p:nvPr>
        </p:nvSpPr>
        <p:spPr>
          <a:xfrm>
            <a:off x="1371600" y="1988256"/>
            <a:ext cx="6491011" cy="5187244"/>
          </a:xfrm>
        </p:spPr>
        <p:txBody>
          <a:bodyPr/>
          <a:lstStyle/>
          <a:p>
            <a:pPr marL="0" lvl="0" indent="0">
              <a:buNone/>
            </a:pPr>
            <a:r>
              <a:rPr lang="en-US" b="1" dirty="0" smtClean="0">
                <a:solidFill>
                  <a:srgbClr val="FF0000"/>
                </a:solidFill>
              </a:rPr>
              <a:t>Chaptered Bills</a:t>
            </a:r>
          </a:p>
          <a:p>
            <a:pPr lvl="0"/>
            <a:r>
              <a:rPr lang="en-US" dirty="0" smtClean="0"/>
              <a:t>AB 781 (</a:t>
            </a:r>
            <a:r>
              <a:rPr lang="en-US" dirty="0" err="1"/>
              <a:t>Maienschein</a:t>
            </a:r>
            <a:r>
              <a:rPr lang="en-US" dirty="0"/>
              <a:t> D)   Medi-Cal: family respite </a:t>
            </a:r>
            <a:r>
              <a:rPr lang="en-US" dirty="0" smtClean="0"/>
              <a:t>care. Support </a:t>
            </a:r>
            <a:r>
              <a:rPr lang="en-US" dirty="0"/>
              <a:t>	 	 	 </a:t>
            </a:r>
          </a:p>
          <a:p>
            <a:pPr lvl="0"/>
            <a:r>
              <a:rPr lang="en-US" dirty="0" smtClean="0"/>
              <a:t>AB 1004 (</a:t>
            </a:r>
            <a:r>
              <a:rPr lang="en-US" dirty="0"/>
              <a:t>McCarty D)   Developmental screening services</a:t>
            </a:r>
            <a:r>
              <a:rPr lang="en-US" dirty="0" smtClean="0"/>
              <a:t>. Support</a:t>
            </a:r>
          </a:p>
          <a:p>
            <a:pPr lvl="0"/>
            <a:endParaRPr lang="en-US" dirty="0"/>
          </a:p>
          <a:p>
            <a:pPr marL="0" lvl="0" indent="0">
              <a:buNone/>
            </a:pPr>
            <a:r>
              <a:rPr lang="en-US" b="1" dirty="0">
                <a:solidFill>
                  <a:srgbClr val="FF0000"/>
                </a:solidFill>
              </a:rPr>
              <a:t>TBL</a:t>
            </a:r>
          </a:p>
          <a:p>
            <a:pPr lvl="0"/>
            <a:r>
              <a:rPr lang="en-US" dirty="0" smtClean="0"/>
              <a:t>HSC </a:t>
            </a:r>
            <a:r>
              <a:rPr lang="en-US" dirty="0"/>
              <a:t>§ 1567.62 – Time limits for placement of foster children will apply to EBSHs. </a:t>
            </a:r>
          </a:p>
          <a:p>
            <a:pPr lvl="0"/>
            <a:r>
              <a:rPr lang="en-US" dirty="0"/>
              <a:t>HSC § 1567.81, W&amp;I 4698 – Expands Community Crisis Homes to include children.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2611" y="2517423"/>
            <a:ext cx="4103611" cy="2370667"/>
          </a:xfrm>
          <a:prstGeom prst="rect">
            <a:avLst/>
          </a:prstGeom>
        </p:spPr>
      </p:pic>
    </p:spTree>
    <p:extLst>
      <p:ext uri="{BB962C8B-B14F-4D97-AF65-F5344CB8AC3E}">
        <p14:creationId xmlns:p14="http://schemas.microsoft.com/office/powerpoint/2010/main" val="5058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Rights and Recognitions</a:t>
            </a:r>
            <a:endParaRPr lang="en-US" dirty="0"/>
          </a:p>
        </p:txBody>
      </p:sp>
      <p:sp>
        <p:nvSpPr>
          <p:cNvPr id="3" name="Content Placeholder 2"/>
          <p:cNvSpPr>
            <a:spLocks noGrp="1"/>
          </p:cNvSpPr>
          <p:nvPr>
            <p:ph idx="1"/>
          </p:nvPr>
        </p:nvSpPr>
        <p:spPr>
          <a:xfrm>
            <a:off x="1371600" y="1629506"/>
            <a:ext cx="5992207" cy="4958863"/>
          </a:xfrm>
        </p:spPr>
        <p:txBody>
          <a:bodyPr>
            <a:normAutofit/>
          </a:bodyPr>
          <a:lstStyle/>
          <a:p>
            <a:pPr marL="0" indent="0">
              <a:buNone/>
            </a:pPr>
            <a:r>
              <a:rPr lang="en-US" b="1" dirty="0" smtClean="0">
                <a:solidFill>
                  <a:srgbClr val="FF0000"/>
                </a:solidFill>
              </a:rPr>
              <a:t>Chaptered Bills</a:t>
            </a:r>
          </a:p>
          <a:p>
            <a:r>
              <a:rPr lang="en-US" dirty="0" smtClean="0"/>
              <a:t>ACR 1 (</a:t>
            </a:r>
            <a:r>
              <a:rPr lang="en-US" dirty="0" err="1" smtClean="0"/>
              <a:t>Bonta</a:t>
            </a:r>
            <a:r>
              <a:rPr lang="en-US" dirty="0" smtClean="0"/>
              <a:t> </a:t>
            </a:r>
            <a:r>
              <a:rPr lang="en-US" dirty="0"/>
              <a:t>D)   Immigration: public charges</a:t>
            </a:r>
            <a:r>
              <a:rPr lang="en-US" dirty="0" smtClean="0"/>
              <a:t>.</a:t>
            </a:r>
            <a:r>
              <a:rPr lang="en-US" dirty="0"/>
              <a:t> Support </a:t>
            </a:r>
          </a:p>
          <a:p>
            <a:r>
              <a:rPr lang="en-US" dirty="0" smtClean="0"/>
              <a:t>ACR 53 (Grayson </a:t>
            </a:r>
            <a:r>
              <a:rPr lang="en-US" dirty="0"/>
              <a:t>D)   California Down Syndrome Awareness Week and Day</a:t>
            </a:r>
            <a:r>
              <a:rPr lang="en-US" dirty="0" smtClean="0"/>
              <a:t>. Support   </a:t>
            </a:r>
          </a:p>
          <a:p>
            <a:r>
              <a:rPr lang="en-US" dirty="0" smtClean="0"/>
              <a:t>ACR 58 (Grayson </a:t>
            </a:r>
            <a:r>
              <a:rPr lang="en-US" dirty="0"/>
              <a:t>D)   Special Olympics Day</a:t>
            </a:r>
            <a:r>
              <a:rPr lang="en-US" dirty="0" smtClean="0"/>
              <a:t>. Support </a:t>
            </a:r>
          </a:p>
          <a:p>
            <a:r>
              <a:rPr lang="en-US" dirty="0" smtClean="0"/>
              <a:t>AJR 14 (Lackey </a:t>
            </a:r>
            <a:r>
              <a:rPr lang="en-US" dirty="0"/>
              <a:t>R)   Special Olympics</a:t>
            </a:r>
            <a:r>
              <a:rPr lang="en-US" dirty="0" smtClean="0"/>
              <a:t>. Support </a:t>
            </a:r>
          </a:p>
          <a:p>
            <a:r>
              <a:rPr lang="en-US" dirty="0" smtClean="0"/>
              <a:t>HR 21 (Frazier </a:t>
            </a:r>
            <a:r>
              <a:rPr lang="en-US" dirty="0"/>
              <a:t>D)   Relative to Developmental Disabilities Awareness Month</a:t>
            </a:r>
            <a:r>
              <a:rPr lang="en-US" dirty="0" smtClean="0"/>
              <a:t>. Support </a:t>
            </a:r>
            <a:endParaRPr lang="en-US" dirty="0"/>
          </a:p>
          <a:p>
            <a:r>
              <a:rPr lang="en-US" dirty="0" smtClean="0"/>
              <a:t>SCR 57 (</a:t>
            </a:r>
            <a:r>
              <a:rPr lang="en-US" dirty="0" err="1" smtClean="0"/>
              <a:t>Hueso</a:t>
            </a:r>
            <a:r>
              <a:rPr lang="en-US" dirty="0" smtClean="0"/>
              <a:t> </a:t>
            </a:r>
            <a:r>
              <a:rPr lang="en-US" dirty="0"/>
              <a:t>D)   50th anniversary of the Special Olympics</a:t>
            </a:r>
            <a:r>
              <a:rPr lang="en-US" dirty="0" smtClean="0"/>
              <a:t>. Support </a:t>
            </a:r>
            <a:r>
              <a:rPr lang="en-US" dirty="0"/>
              <a:t>	</a:t>
            </a:r>
          </a:p>
        </p:txBody>
      </p:sp>
      <p:sp>
        <p:nvSpPr>
          <p:cNvPr id="4" name="Rectangle 3"/>
          <p:cNvSpPr/>
          <p:nvPr/>
        </p:nvSpPr>
        <p:spPr>
          <a:xfrm>
            <a:off x="7363807" y="2525765"/>
            <a:ext cx="4723151" cy="2585323"/>
          </a:xfrm>
          <a:prstGeom prst="rect">
            <a:avLst/>
          </a:prstGeom>
          <a:solidFill>
            <a:srgbClr val="00B0F0"/>
          </a:solid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Recognition </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and </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Awareness Bills</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80654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Transparency</a:t>
            </a:r>
            <a:r>
              <a:rPr lang="en-US" dirty="0"/>
              <a:t/>
            </a:r>
            <a:br>
              <a:rPr lang="en-US" dirty="0"/>
            </a:br>
            <a:endParaRPr lang="en-US" dirty="0"/>
          </a:p>
        </p:txBody>
      </p:sp>
      <p:sp>
        <p:nvSpPr>
          <p:cNvPr id="3" name="Content Placeholder 2"/>
          <p:cNvSpPr>
            <a:spLocks noGrp="1"/>
          </p:cNvSpPr>
          <p:nvPr>
            <p:ph idx="1"/>
          </p:nvPr>
        </p:nvSpPr>
        <p:spPr>
          <a:xfrm>
            <a:off x="1371600" y="2684584"/>
            <a:ext cx="9601200" cy="3581400"/>
          </a:xfrm>
        </p:spPr>
        <p:txBody>
          <a:bodyPr>
            <a:normAutofit fontScale="85000" lnSpcReduction="10000"/>
          </a:bodyPr>
          <a:lstStyle/>
          <a:p>
            <a:pPr marL="0" lvl="0" indent="0">
              <a:buNone/>
            </a:pPr>
            <a:r>
              <a:rPr lang="en-US" b="1" dirty="0" smtClean="0">
                <a:solidFill>
                  <a:srgbClr val="FF0000"/>
                </a:solidFill>
              </a:rPr>
              <a:t>TBL</a:t>
            </a:r>
          </a:p>
          <a:p>
            <a:pPr lvl="0"/>
            <a:r>
              <a:rPr lang="en-US" dirty="0" smtClean="0"/>
              <a:t>W&amp;I </a:t>
            </a:r>
            <a:r>
              <a:rPr lang="en-US" dirty="0"/>
              <a:t>§ 4434 – DDS to review RC assessment tools; public availability required. </a:t>
            </a:r>
          </a:p>
          <a:p>
            <a:pPr lvl="0"/>
            <a:r>
              <a:rPr lang="en-US" dirty="0"/>
              <a:t>W&amp;I § 4571 – RCs will meet, post, and report on NCI outcomes and next steps. </a:t>
            </a:r>
          </a:p>
          <a:p>
            <a:pPr lvl="0"/>
            <a:r>
              <a:rPr lang="en-US" dirty="0"/>
              <a:t>W&amp;I § 4572 – RCs must post individual dashboards and link to the DDS dashboard for all RCs. </a:t>
            </a:r>
          </a:p>
          <a:p>
            <a:pPr lvl="0"/>
            <a:r>
              <a:rPr lang="en-US" dirty="0"/>
              <a:t>W&amp;I § 4629.5 – RCs must post transportation, personal assistant, SLS, and ILS assessment tools.</a:t>
            </a:r>
          </a:p>
          <a:p>
            <a:pPr lvl="0"/>
            <a:r>
              <a:rPr lang="en-US" dirty="0"/>
              <a:t>W&amp;I § 4639.6 – DDS may issue directives to protect rights, health, safety, or welfare. </a:t>
            </a:r>
          </a:p>
          <a:p>
            <a:pPr lvl="0"/>
            <a:r>
              <a:rPr lang="en-US" dirty="0"/>
              <a:t>W&amp;I § 4640.9 – RCs must give DDS copies of vendor corrective action plans and sanctions.</a:t>
            </a:r>
          </a:p>
          <a:p>
            <a:pPr lvl="0"/>
            <a:r>
              <a:rPr lang="en-US" dirty="0"/>
              <a:t>W&amp;I § 4642 – DDS will develop, and RCs must issue, intake packets for Early Start/Lanterman.</a:t>
            </a:r>
          </a:p>
          <a:p>
            <a:pPr lvl="0"/>
            <a:r>
              <a:rPr lang="en-US" dirty="0"/>
              <a:t>W&amp;I § 4646 – RCs to provide IPP agreement forms for RC and consumer/representative to sign.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524" y="339970"/>
            <a:ext cx="5309088" cy="2654544"/>
          </a:xfrm>
          <a:prstGeom prst="rect">
            <a:avLst/>
          </a:prstGeom>
        </p:spPr>
      </p:pic>
    </p:spTree>
    <p:extLst>
      <p:ext uri="{BB962C8B-B14F-4D97-AF65-F5344CB8AC3E}">
        <p14:creationId xmlns:p14="http://schemas.microsoft.com/office/powerpoint/2010/main" val="430143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Diversity</a:t>
            </a:r>
            <a:endParaRPr lang="en-US" dirty="0"/>
          </a:p>
        </p:txBody>
      </p:sp>
      <p:sp>
        <p:nvSpPr>
          <p:cNvPr id="3" name="Content Placeholder 2"/>
          <p:cNvSpPr>
            <a:spLocks noGrp="1"/>
          </p:cNvSpPr>
          <p:nvPr>
            <p:ph idx="1"/>
          </p:nvPr>
        </p:nvSpPr>
        <p:spPr>
          <a:xfrm>
            <a:off x="1371600" y="2286000"/>
            <a:ext cx="5650089" cy="4769556"/>
          </a:xfrm>
        </p:spPr>
        <p:txBody>
          <a:bodyPr>
            <a:normAutofit/>
          </a:bodyPr>
          <a:lstStyle/>
          <a:p>
            <a:pPr marL="0" lvl="0" indent="0">
              <a:buNone/>
            </a:pPr>
            <a:r>
              <a:rPr lang="en-US" b="1" dirty="0" smtClean="0">
                <a:solidFill>
                  <a:srgbClr val="FF0000"/>
                </a:solidFill>
              </a:rPr>
              <a:t>CHAPTERED BILLS</a:t>
            </a:r>
          </a:p>
          <a:p>
            <a:pPr lvl="0"/>
            <a:r>
              <a:rPr lang="en-US" dirty="0"/>
              <a:t>AB </a:t>
            </a:r>
            <a:r>
              <a:rPr lang="en-US" dirty="0" smtClean="0"/>
              <a:t>242 (</a:t>
            </a:r>
            <a:r>
              <a:rPr lang="en-US" dirty="0" err="1" smtClean="0"/>
              <a:t>Kamlager</a:t>
            </a:r>
            <a:r>
              <a:rPr lang="en-US" dirty="0" smtClean="0"/>
              <a:t>-Dove </a:t>
            </a:r>
            <a:r>
              <a:rPr lang="en-US" dirty="0"/>
              <a:t>D)   Courts: attorneys: implicit bias: training</a:t>
            </a:r>
            <a:r>
              <a:rPr lang="en-US" dirty="0" smtClean="0"/>
              <a:t>. Support</a:t>
            </a:r>
            <a:endParaRPr lang="en-US" dirty="0"/>
          </a:p>
          <a:p>
            <a:pPr lvl="0"/>
            <a:r>
              <a:rPr lang="en-US" dirty="0"/>
              <a:t>SB </a:t>
            </a:r>
            <a:r>
              <a:rPr lang="en-US" dirty="0" smtClean="0"/>
              <a:t>160 (Jackson </a:t>
            </a:r>
            <a:r>
              <a:rPr lang="en-US" dirty="0"/>
              <a:t>D)   Emergency services: cultural competence</a:t>
            </a:r>
            <a:r>
              <a:rPr lang="en-US" dirty="0" smtClean="0"/>
              <a:t>. Support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9001" y="2286000"/>
            <a:ext cx="4574124" cy="3426178"/>
          </a:xfrm>
          <a:prstGeom prst="rect">
            <a:avLst/>
          </a:prstGeom>
        </p:spPr>
      </p:pic>
    </p:spTree>
    <p:extLst>
      <p:ext uri="{BB962C8B-B14F-4D97-AF65-F5344CB8AC3E}">
        <p14:creationId xmlns:p14="http://schemas.microsoft.com/office/powerpoint/2010/main" val="752563060"/>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527</TotalTime>
  <Words>1647</Words>
  <Application>Microsoft Office PowerPoint</Application>
  <PresentationFormat>Widescreen</PresentationFormat>
  <Paragraphs>125</Paragraphs>
  <Slides>19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Franklin Gothic Book</vt:lpstr>
      <vt:lpstr>Crop</vt:lpstr>
      <vt:lpstr>2019 New laws impacting the Idd community</vt:lpstr>
      <vt:lpstr>Developmental Services Trailer Bill (TBL) AB 81 (Committee on Budget)  </vt:lpstr>
      <vt:lpstr>PowerPoint Presentation</vt:lpstr>
      <vt:lpstr>Community Safety</vt:lpstr>
      <vt:lpstr>Safety Net and Developmental Centers </vt:lpstr>
      <vt:lpstr>Children </vt:lpstr>
      <vt:lpstr>Civil Rights and Recognitions</vt:lpstr>
      <vt:lpstr>Transparency </vt:lpstr>
      <vt:lpstr>Diversity</vt:lpstr>
      <vt:lpstr>Education</vt:lpstr>
      <vt:lpstr>Employment</vt:lpstr>
      <vt:lpstr>Health</vt:lpstr>
      <vt:lpstr>Mental Health</vt:lpstr>
      <vt:lpstr>Housing</vt:lpstr>
      <vt:lpstr>Board Governance   </vt:lpstr>
      <vt:lpstr>Community Access</vt:lpstr>
      <vt:lpstr>Systemic Improvement </vt:lpstr>
      <vt:lpstr>DDS and the Legislature   </vt:lpstr>
      <vt:lpstr>2019 New laws impacting the Idd community Questions</vt:lpstr>
    </vt:vector>
  </TitlesOfParts>
  <Company>Valley Mtn. Regional 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New laws impacting the Idd community</dc:title>
  <dc:creator>Tony Anderson</dc:creator>
  <cp:lastModifiedBy>Tony Anderson</cp:lastModifiedBy>
  <cp:revision>22</cp:revision>
  <dcterms:created xsi:type="dcterms:W3CDTF">2017-08-11T17:44:14Z</dcterms:created>
  <dcterms:modified xsi:type="dcterms:W3CDTF">2019-11-03T22:23:02Z</dcterms:modified>
</cp:coreProperties>
</file>