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6"/>
  </p:notesMasterIdLst>
  <p:sldIdLst>
    <p:sldId id="256" r:id="rId2"/>
    <p:sldId id="257" r:id="rId3"/>
    <p:sldId id="265" r:id="rId4"/>
    <p:sldId id="258" r:id="rId5"/>
    <p:sldId id="259" r:id="rId6"/>
    <p:sldId id="260" r:id="rId7"/>
    <p:sldId id="261" r:id="rId8"/>
    <p:sldId id="262" r:id="rId9"/>
    <p:sldId id="263" r:id="rId10"/>
    <p:sldId id="264" r:id="rId11"/>
    <p:sldId id="267" r:id="rId12"/>
    <p:sldId id="269" r:id="rId13"/>
    <p:sldId id="268"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57256" autoAdjust="0"/>
  </p:normalViewPr>
  <p:slideViewPr>
    <p:cSldViewPr snapToGrid="0">
      <p:cViewPr varScale="1">
        <p:scale>
          <a:sx n="48" d="100"/>
          <a:sy n="48" d="100"/>
        </p:scale>
        <p:origin x="217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796A1D-6084-45C8-89DB-C8504C9B8A97}" type="datetimeFigureOut">
              <a:rPr lang="en-US" smtClean="0"/>
              <a:t>4/6/2019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A8657B-DC4E-4E65-B10B-FB745ADD8970}" type="slidenum">
              <a:rPr lang="en-US" smtClean="0"/>
              <a:t>‹#›</a:t>
            </a:fld>
            <a:endParaRPr lang="en-US"/>
          </a:p>
        </p:txBody>
      </p:sp>
    </p:spTree>
    <p:extLst>
      <p:ext uri="{BB962C8B-B14F-4D97-AF65-F5344CB8AC3E}">
        <p14:creationId xmlns:p14="http://schemas.microsoft.com/office/powerpoint/2010/main" val="2518543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1</a:t>
            </a:fld>
            <a:endParaRPr lang="en-US"/>
          </a:p>
        </p:txBody>
      </p:sp>
    </p:spTree>
    <p:extLst>
      <p:ext uri="{BB962C8B-B14F-4D97-AF65-F5344CB8AC3E}">
        <p14:creationId xmlns:p14="http://schemas.microsoft.com/office/powerpoint/2010/main" val="224155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Do No Harm California’s developmental services system has seen many long-term community service providers closing their doors or expressing an inability to accept new referrals since the suspension of start-up funds, rate freezes, and imposition of median rates. Service interruption means that people with disabilities are displaced and long-term supports and relationships are lost. California has an ethical and statutory duty to ensure that services people rely upon remain available to them. Proposed rate reductions for individual services are likely to accelerate the rate of program closures and leave those currently served without viable alternatives. Without further study and refinement, some of the proposed rate models, if implemented, may unintentionally lead to tens of thousands of individuals with no services outside of their homes. ARCA believes we cannot risk reducing service availability in the short-term as this critically-needed new system of setting rates is implemented. </a:t>
            </a:r>
          </a:p>
          <a:p>
            <a:endParaRPr lang="en-US" dirty="0" smtClean="0"/>
          </a:p>
          <a:p>
            <a:r>
              <a:rPr lang="en-US" dirty="0" smtClean="0"/>
              <a:t>Chart a Path to the Greatest Good  It is undeniable that current wages service providers can offer their employees are insufficient to support longevity of staff members in complex jobs that require duties and responsibilities in community integration, behavioral support, medical management, and skill development. Quality services lead to better outcomes and less critical incidents. The largest driver of quality is the relationship between the direct staff member and the person receiving services. ARCA appreciates the proposal to encourage greater professionalization and career paths for direct service professionals and believes that taking even small steps in this area immediately will refocus the system on striving for competence rather than accepting adequacy. </a:t>
            </a:r>
          </a:p>
          <a:p>
            <a:endParaRPr lang="en-US" dirty="0" smtClean="0"/>
          </a:p>
          <a:p>
            <a:r>
              <a:rPr lang="en-US" dirty="0" smtClean="0"/>
              <a:t>Choice Through Capacity and Flexibility Meeting the needs of people requires moving beyond offering a service to effectively matching them with the right services and supports that are responsive to individual goals. With the rapid growth in the number of individuals with developmental disabilities being served by the regional center system, choice is also dependent on adequate provider capacity, which depends on sustainable rates for service maintenance and expansion. Foundational to California’s service system is the flexibility to:  1) tailor services to meet individual goals, regardless of where someone lives; 2) the intensity of their clinical support needs; and/or 3) the resources and structure to support the creativity and flexibility of their planning team.</a:t>
            </a:r>
          </a:p>
          <a:p>
            <a:endParaRPr lang="en-US" dirty="0" smtClean="0"/>
          </a:p>
          <a:p>
            <a:r>
              <a:rPr lang="en-US" dirty="0" smtClean="0"/>
              <a:t>Enhance Transparency and Accountability Over the last two decades, many rates have lost their connection to the actual cost of providing quality services. The rate study provides an opportunity to right that wrong. The structure of the models greatly enhances transparency, which will allow individuals with developmental disabilities, their families, service providers, regional centers, and state agencies to have a common understanding about the assumed costs and expectations for service delivery. This in turn, will improve accountability for the use of public funds that make the service system possible. </a:t>
            </a:r>
          </a:p>
          <a:p>
            <a:endParaRPr lang="en-US" dirty="0" smtClean="0"/>
          </a:p>
          <a:p>
            <a:r>
              <a:rPr lang="en-US" dirty="0" smtClean="0"/>
              <a:t>Look to the Future California’s rates for service delivery were once aligned with the cost of providing high-quality, individually-driven services. What was absent was a commitment to ensuring they remained sustainable in response to changing costs. Reform of the rate setting system offers not only the opportunity to set rates that are reasonable today, but also to thoughtfully plan for sustainability for the future. We owe it to people with developmental disabilities and their families to thoughtfully plan for the long-term. </a:t>
            </a:r>
          </a:p>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11</a:t>
            </a:fld>
            <a:endParaRPr lang="en-US"/>
          </a:p>
        </p:txBody>
      </p:sp>
    </p:spTree>
    <p:extLst>
      <p:ext uri="{BB962C8B-B14F-4D97-AF65-F5344CB8AC3E}">
        <p14:creationId xmlns:p14="http://schemas.microsoft.com/office/powerpoint/2010/main" val="1538665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14</a:t>
            </a:fld>
            <a:endParaRPr lang="en-US"/>
          </a:p>
        </p:txBody>
      </p:sp>
    </p:spTree>
    <p:extLst>
      <p:ext uri="{BB962C8B-B14F-4D97-AF65-F5344CB8AC3E}">
        <p14:creationId xmlns:p14="http://schemas.microsoft.com/office/powerpoint/2010/main" val="76801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Department of Developmental Services (DDS) is required to submit a rate study addressing the sustainability, quality, and transparency of community-based services for individuals with developmental disabilities to the Legislature by March 1, 2019.</a:t>
            </a:r>
          </a:p>
          <a:p>
            <a:r>
              <a:rPr lang="en-US" dirty="0" smtClean="0"/>
              <a:t>To assist with this effort, DDS contracted with health-policy consulting firm Burns &amp; Associates, Inc. to conduct the rate study with DDS oversight. </a:t>
            </a:r>
          </a:p>
          <a:p>
            <a:r>
              <a:rPr lang="en-US" dirty="0" smtClean="0"/>
              <a:t>DDS added a survey of consumers and family members and advocates to inform the process.</a:t>
            </a:r>
          </a:p>
          <a:p>
            <a:r>
              <a:rPr lang="en-US" dirty="0" smtClean="0"/>
              <a:t>DDS contracted with Human Services Research Institute (HSRI) to facilitate the consumer survey</a:t>
            </a:r>
          </a:p>
          <a:p>
            <a:r>
              <a:rPr lang="en-US" dirty="0" smtClean="0"/>
              <a:t>DDS worked with an advisory committee consisting of consumers and family members in the development of the survey.</a:t>
            </a:r>
          </a:p>
          <a:p>
            <a:r>
              <a:rPr lang="en-US" dirty="0" smtClean="0"/>
              <a:t>The rate study will also incorporate other information, including but not limited to costs for comparable services provided outside the regional center system, to help in developing recommendations for proposed rate models. </a:t>
            </a:r>
          </a:p>
          <a:p>
            <a:r>
              <a:rPr lang="en-US" dirty="0" smtClean="0"/>
              <a:t>The outcome of these efforts, including findings and draft recommendations, was presented to the DS Task Force for review and comment before the final rate study is submitted to the Legislature.</a:t>
            </a:r>
          </a:p>
          <a:p>
            <a:r>
              <a:rPr lang="en-US" dirty="0" smtClean="0"/>
              <a:t>DDS currently receiving feedback from the findings and a decision of next steps will follow…</a:t>
            </a:r>
          </a:p>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3</a:t>
            </a:fld>
            <a:endParaRPr lang="en-US"/>
          </a:p>
        </p:txBody>
      </p:sp>
    </p:spTree>
    <p:extLst>
      <p:ext uri="{BB962C8B-B14F-4D97-AF65-F5344CB8AC3E}">
        <p14:creationId xmlns:p14="http://schemas.microsoft.com/office/powerpoint/2010/main" val="3699845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smtClean="0"/>
              <a:t>Attendance levels are not reflective of industry rate</a:t>
            </a:r>
          </a:p>
          <a:p>
            <a:pPr marL="171450" lvl="0" indent="-171450">
              <a:buFont typeface="Arial" panose="020B0604020202020204" pitchFamily="34" charset="0"/>
              <a:buChar char="•"/>
            </a:pPr>
            <a:r>
              <a:rPr lang="en-US" sz="1200" dirty="0" smtClean="0"/>
              <a:t>Rates that are “Hourly” will impact Regional Center “Operations” (fiscal / billing/ Resource Development/ </a:t>
            </a:r>
            <a:r>
              <a:rPr lang="en-US" sz="1200" dirty="0" err="1" smtClean="0"/>
              <a:t>Vendorization</a:t>
            </a:r>
            <a:r>
              <a:rPr lang="en-US" sz="1200" dirty="0" smtClean="0"/>
              <a:t> departments) in terms of tracking and verifying attendance</a:t>
            </a:r>
          </a:p>
          <a:p>
            <a:pPr marL="171450" lvl="0" indent="-171450">
              <a:buFont typeface="Arial" panose="020B0604020202020204" pitchFamily="34" charset="0"/>
              <a:buChar char="•"/>
            </a:pPr>
            <a:r>
              <a:rPr lang="en-US" sz="1200" dirty="0" smtClean="0"/>
              <a:t>Acquiring sufficient staffing will be difficult if consumers attend on an hourly basis (creates an uncertainty in regards to the total hours in a work day for DSP staff)</a:t>
            </a:r>
          </a:p>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4</a:t>
            </a:fld>
            <a:endParaRPr lang="en-US"/>
          </a:p>
        </p:txBody>
      </p:sp>
    </p:spTree>
    <p:extLst>
      <p:ext uri="{BB962C8B-B14F-4D97-AF65-F5344CB8AC3E}">
        <p14:creationId xmlns:p14="http://schemas.microsoft.com/office/powerpoint/2010/main" val="396732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Will there be “support” (monetary), similar to conversion of existing facilities to HCBS / Settings Rules? Funding for providers to “transition” to the new “model”</a:t>
            </a:r>
          </a:p>
          <a:p>
            <a:pPr lvl="0"/>
            <a:r>
              <a:rPr lang="en-US" dirty="0" smtClean="0"/>
              <a:t>Will there be “support” for providers, in terms of training to assist providers to the new model </a:t>
            </a:r>
          </a:p>
          <a:p>
            <a:pPr lvl="0"/>
            <a:r>
              <a:rPr lang="en-US" dirty="0" smtClean="0"/>
              <a:t>The overhead cost for lower level (current model L2 &amp; L3 ARF, RCFE, Group Home, Small Family Home) homes is NOT significantly different from the higher levels- i.e. increase in requirements for Administrator hours</a:t>
            </a:r>
          </a:p>
          <a:p>
            <a:pPr lvl="0"/>
            <a:r>
              <a:rPr lang="en-US" dirty="0" smtClean="0"/>
              <a:t>Lack of availability of high quality DSP’s to work at lower level homes in comparison to tiered staffing at higher level homes</a:t>
            </a:r>
          </a:p>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5</a:t>
            </a:fld>
            <a:endParaRPr lang="en-US"/>
          </a:p>
        </p:txBody>
      </p:sp>
    </p:spTree>
    <p:extLst>
      <p:ext uri="{BB962C8B-B14F-4D97-AF65-F5344CB8AC3E}">
        <p14:creationId xmlns:p14="http://schemas.microsoft.com/office/powerpoint/2010/main" val="36719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Many questions regarding rate setting for 113 services</a:t>
            </a:r>
          </a:p>
          <a:p>
            <a:pPr lvl="0"/>
            <a:r>
              <a:rPr lang="en-US" dirty="0" smtClean="0"/>
              <a:t>Monitoring of homes with different levels (customized) is an operations issue for Quality Assurance , Case Mgmt. and Resource Development staff (with Spanish speaking staff for instance) </a:t>
            </a:r>
          </a:p>
          <a:p>
            <a:pPr lvl="0"/>
            <a:r>
              <a:rPr lang="en-US" dirty="0" smtClean="0"/>
              <a:t>How does a person &amp; home qualify for Non-English stipend?</a:t>
            </a:r>
          </a:p>
          <a:p>
            <a:pPr lvl="0"/>
            <a:r>
              <a:rPr lang="en-US" dirty="0" smtClean="0"/>
              <a:t>Funding of Level 4 overnight staff at Minimum Wage, are there exceptions to this?</a:t>
            </a:r>
          </a:p>
          <a:p>
            <a:pPr lvl="0"/>
            <a:r>
              <a:rPr lang="en-US" dirty="0" smtClean="0"/>
              <a:t>Will DDS allow RC’s to “freeze” any vendor in any category that had a reduction in their rate, to avoid providers from leaving, giving notice to terminate services?</a:t>
            </a:r>
          </a:p>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6</a:t>
            </a:fld>
            <a:endParaRPr lang="en-US"/>
          </a:p>
        </p:txBody>
      </p:sp>
    </p:spTree>
    <p:extLst>
      <p:ext uri="{BB962C8B-B14F-4D97-AF65-F5344CB8AC3E}">
        <p14:creationId xmlns:p14="http://schemas.microsoft.com/office/powerpoint/2010/main" val="3989416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The definition of “trip” is not the same as how VMRC interprets/ defines- VMRC defines a trip as from the consumer’s home to their intended destination. The Burns study defines as “van trip” as a group of consumers transported while ours is specific per person.</a:t>
            </a:r>
          </a:p>
          <a:p>
            <a:pPr lvl="0"/>
            <a:r>
              <a:rPr lang="en-US" dirty="0" smtClean="0"/>
              <a:t>Transportation assistant is consistent with what VMRC is doing</a:t>
            </a:r>
          </a:p>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7</a:t>
            </a:fld>
            <a:endParaRPr lang="en-US"/>
          </a:p>
        </p:txBody>
      </p:sp>
    </p:spTree>
    <p:extLst>
      <p:ext uri="{BB962C8B-B14F-4D97-AF65-F5344CB8AC3E}">
        <p14:creationId xmlns:p14="http://schemas.microsoft.com/office/powerpoint/2010/main" val="3624021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Work activity programs – new rate is 50% less than current rate</a:t>
            </a:r>
          </a:p>
          <a:p>
            <a:pPr lvl="0"/>
            <a:r>
              <a:rPr lang="en-US" dirty="0" smtClean="0"/>
              <a:t>Supported Employment (Group)- there is a 62% decrease in proposed rate vs. current</a:t>
            </a:r>
          </a:p>
          <a:p>
            <a:pPr lvl="0"/>
            <a:r>
              <a:rPr lang="en-US" dirty="0" smtClean="0"/>
              <a:t>Supported Employment (Individual) – 3% reduction</a:t>
            </a:r>
          </a:p>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8</a:t>
            </a:fld>
            <a:endParaRPr lang="en-US"/>
          </a:p>
        </p:txBody>
      </p:sp>
    </p:spTree>
    <p:extLst>
      <p:ext uri="{BB962C8B-B14F-4D97-AF65-F5344CB8AC3E}">
        <p14:creationId xmlns:p14="http://schemas.microsoft.com/office/powerpoint/2010/main" val="181171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Elimination of service code 116 (under 3 Early Start services) at least a 50% reduction in rates. (including a +39% increase) </a:t>
            </a:r>
          </a:p>
          <a:p>
            <a:pPr lvl="0"/>
            <a:r>
              <a:rPr lang="en-US" dirty="0" smtClean="0"/>
              <a:t>805 Infant Development Program also a more than 50% reduction</a:t>
            </a:r>
          </a:p>
          <a:p>
            <a:pPr lvl="0"/>
            <a:r>
              <a:rPr lang="en-US" dirty="0" smtClean="0"/>
              <a:t>For 056/ 048, the SMA rate is based on the “clinic model” , this is not the model used by VMRC or RC’s-  VMRC provides 056/048 supports in multiple settings, private homes, family residence, not in a clinic</a:t>
            </a:r>
          </a:p>
          <a:p>
            <a:pPr lvl="0"/>
            <a:r>
              <a:rPr lang="en-US" dirty="0" smtClean="0"/>
              <a:t>Using the (CCS)  California Children’s Services rate model as an example is inaccurate as CCS receives funding separate from the rate for salaries</a:t>
            </a:r>
          </a:p>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9</a:t>
            </a:fld>
            <a:endParaRPr lang="en-US"/>
          </a:p>
        </p:txBody>
      </p:sp>
    </p:spTree>
    <p:extLst>
      <p:ext uri="{BB962C8B-B14F-4D97-AF65-F5344CB8AC3E}">
        <p14:creationId xmlns:p14="http://schemas.microsoft.com/office/powerpoint/2010/main" val="42429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i="1" dirty="0" smtClean="0"/>
              <a:t>VMRC supports the overall “spirit” of the rate setting approach</a:t>
            </a:r>
            <a:endParaRPr lang="en-US" dirty="0" smtClean="0"/>
          </a:p>
          <a:p>
            <a:pPr lvl="0"/>
            <a:r>
              <a:rPr lang="en-US" dirty="0" smtClean="0"/>
              <a:t>The clinical areas are not comprehensive enough – i.e., VMRC and RC’s provide services in a “home”, person centered model while the rate study approaches these service code categories as if the service is provided “in” a clinic setting- this is an important consideration that does not seem to be captured in the data</a:t>
            </a:r>
          </a:p>
          <a:p>
            <a:pPr lvl="0"/>
            <a:r>
              <a:rPr lang="en-US" dirty="0" smtClean="0"/>
              <a:t>Establishing an understood rate for fee-for –service is needed. This is </a:t>
            </a:r>
            <a:r>
              <a:rPr lang="en-US" b="1" i="1" dirty="0" smtClean="0"/>
              <a:t>very positive</a:t>
            </a:r>
            <a:endParaRPr lang="en-US" dirty="0" smtClean="0"/>
          </a:p>
          <a:p>
            <a:pPr lvl="0"/>
            <a:r>
              <a:rPr lang="en-US" dirty="0" smtClean="0"/>
              <a:t>The “like” services in the SMA assumption are inadequate &amp; doesn’t match current practice</a:t>
            </a:r>
          </a:p>
          <a:p>
            <a:pPr lvl="0"/>
            <a:r>
              <a:rPr lang="en-US" dirty="0" smtClean="0"/>
              <a:t>Will the Dept. consider a “transition” period or phase-in process of the proposed changes , either by vendor category or service codes , to allow for extra time for assessment, re-</a:t>
            </a:r>
            <a:r>
              <a:rPr lang="en-US" dirty="0" err="1" smtClean="0"/>
              <a:t>vendoring</a:t>
            </a:r>
            <a:r>
              <a:rPr lang="en-US" dirty="0" smtClean="0"/>
              <a:t> and any other changes – to keep current rates the same while homes adapt to the new model</a:t>
            </a:r>
          </a:p>
          <a:p>
            <a:pPr lvl="0"/>
            <a:r>
              <a:rPr lang="en-US" dirty="0" smtClean="0"/>
              <a:t>We anticipate significant impact to RC Operations in Resource Development, Fiscal and Quality Assurance departments </a:t>
            </a:r>
          </a:p>
          <a:p>
            <a:endParaRPr lang="en-US" dirty="0"/>
          </a:p>
        </p:txBody>
      </p:sp>
      <p:sp>
        <p:nvSpPr>
          <p:cNvPr id="4" name="Slide Number Placeholder 3"/>
          <p:cNvSpPr>
            <a:spLocks noGrp="1"/>
          </p:cNvSpPr>
          <p:nvPr>
            <p:ph type="sldNum" sz="quarter" idx="10"/>
          </p:nvPr>
        </p:nvSpPr>
        <p:spPr/>
        <p:txBody>
          <a:bodyPr/>
          <a:lstStyle/>
          <a:p>
            <a:fld id="{20A8657B-DC4E-4E65-B10B-FB745ADD8970}" type="slidenum">
              <a:rPr lang="en-US" smtClean="0"/>
              <a:t>10</a:t>
            </a:fld>
            <a:endParaRPr lang="en-US"/>
          </a:p>
        </p:txBody>
      </p:sp>
    </p:spTree>
    <p:extLst>
      <p:ext uri="{BB962C8B-B14F-4D97-AF65-F5344CB8AC3E}">
        <p14:creationId xmlns:p14="http://schemas.microsoft.com/office/powerpoint/2010/main" val="1041726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4DD0444-50A3-42F1-A4B6-99C896154652}" type="datetimeFigureOut">
              <a:rPr lang="en-US" smtClean="0"/>
              <a:t>4/6/2019</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367A9DB8-8D43-4391-A926-BC500BA37933}" type="slidenum">
              <a:rPr lang="en-US" smtClean="0"/>
              <a:t>‹#›</a:t>
            </a:fld>
            <a:endParaRPr lang="en-US"/>
          </a:p>
        </p:txBody>
      </p:sp>
    </p:spTree>
    <p:extLst>
      <p:ext uri="{BB962C8B-B14F-4D97-AF65-F5344CB8AC3E}">
        <p14:creationId xmlns:p14="http://schemas.microsoft.com/office/powerpoint/2010/main" val="286633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DD0444-50A3-42F1-A4B6-99C896154652}"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A9DB8-8D43-4391-A926-BC500BA37933}" type="slidenum">
              <a:rPr lang="en-US" smtClean="0"/>
              <a:t>‹#›</a:t>
            </a:fld>
            <a:endParaRPr lang="en-US"/>
          </a:p>
        </p:txBody>
      </p:sp>
    </p:spTree>
    <p:extLst>
      <p:ext uri="{BB962C8B-B14F-4D97-AF65-F5344CB8AC3E}">
        <p14:creationId xmlns:p14="http://schemas.microsoft.com/office/powerpoint/2010/main" val="133714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DD0444-50A3-42F1-A4B6-99C896154652}"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A9DB8-8D43-4391-A926-BC500BA37933}" type="slidenum">
              <a:rPr lang="en-US" smtClean="0"/>
              <a:t>‹#›</a:t>
            </a:fld>
            <a:endParaRPr lang="en-US"/>
          </a:p>
        </p:txBody>
      </p:sp>
    </p:spTree>
    <p:extLst>
      <p:ext uri="{BB962C8B-B14F-4D97-AF65-F5344CB8AC3E}">
        <p14:creationId xmlns:p14="http://schemas.microsoft.com/office/powerpoint/2010/main" val="15519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DD0444-50A3-42F1-A4B6-99C896154652}"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A9DB8-8D43-4391-A926-BC500BA37933}" type="slidenum">
              <a:rPr lang="en-US" smtClean="0"/>
              <a:t>‹#›</a:t>
            </a:fld>
            <a:endParaRPr lang="en-US"/>
          </a:p>
        </p:txBody>
      </p:sp>
    </p:spTree>
    <p:extLst>
      <p:ext uri="{BB962C8B-B14F-4D97-AF65-F5344CB8AC3E}">
        <p14:creationId xmlns:p14="http://schemas.microsoft.com/office/powerpoint/2010/main" val="30128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DD0444-50A3-42F1-A4B6-99C896154652}" type="datetimeFigureOut">
              <a:rPr lang="en-US" smtClean="0"/>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A9DB8-8D43-4391-A926-BC500BA37933}" type="slidenum">
              <a:rPr lang="en-US" smtClean="0"/>
              <a:t>‹#›</a:t>
            </a:fld>
            <a:endParaRPr lang="en-US"/>
          </a:p>
        </p:txBody>
      </p:sp>
    </p:spTree>
    <p:extLst>
      <p:ext uri="{BB962C8B-B14F-4D97-AF65-F5344CB8AC3E}">
        <p14:creationId xmlns:p14="http://schemas.microsoft.com/office/powerpoint/2010/main" val="36271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DD0444-50A3-42F1-A4B6-99C896154652}"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A9DB8-8D43-4391-A926-BC500BA37933}" type="slidenum">
              <a:rPr lang="en-US" smtClean="0"/>
              <a:t>‹#›</a:t>
            </a:fld>
            <a:endParaRPr lang="en-US"/>
          </a:p>
        </p:txBody>
      </p:sp>
    </p:spTree>
    <p:extLst>
      <p:ext uri="{BB962C8B-B14F-4D97-AF65-F5344CB8AC3E}">
        <p14:creationId xmlns:p14="http://schemas.microsoft.com/office/powerpoint/2010/main" val="269324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DD0444-50A3-42F1-A4B6-99C896154652}" type="datetimeFigureOut">
              <a:rPr lang="en-US" smtClean="0"/>
              <a:t>4/6/2019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7A9DB8-8D43-4391-A926-BC500BA37933}" type="slidenum">
              <a:rPr lang="en-US" smtClean="0"/>
              <a:t>‹#›</a:t>
            </a:fld>
            <a:endParaRPr lang="en-US"/>
          </a:p>
        </p:txBody>
      </p:sp>
    </p:spTree>
    <p:extLst>
      <p:ext uri="{BB962C8B-B14F-4D97-AF65-F5344CB8AC3E}">
        <p14:creationId xmlns:p14="http://schemas.microsoft.com/office/powerpoint/2010/main" val="1379451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DD0444-50A3-42F1-A4B6-99C896154652}" type="datetimeFigureOut">
              <a:rPr lang="en-US" smtClean="0"/>
              <a:t>4/6/2019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7A9DB8-8D43-4391-A926-BC500BA37933}" type="slidenum">
              <a:rPr lang="en-US" smtClean="0"/>
              <a:t>‹#›</a:t>
            </a:fld>
            <a:endParaRPr lang="en-US"/>
          </a:p>
        </p:txBody>
      </p:sp>
    </p:spTree>
    <p:extLst>
      <p:ext uri="{BB962C8B-B14F-4D97-AF65-F5344CB8AC3E}">
        <p14:creationId xmlns:p14="http://schemas.microsoft.com/office/powerpoint/2010/main" val="3213494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D0444-50A3-42F1-A4B6-99C896154652}" type="datetimeFigureOut">
              <a:rPr lang="en-US" smtClean="0"/>
              <a:t>4/6/2019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7A9DB8-8D43-4391-A926-BC500BA37933}" type="slidenum">
              <a:rPr lang="en-US" smtClean="0"/>
              <a:t>‹#›</a:t>
            </a:fld>
            <a:endParaRPr lang="en-US"/>
          </a:p>
        </p:txBody>
      </p:sp>
    </p:spTree>
    <p:extLst>
      <p:ext uri="{BB962C8B-B14F-4D97-AF65-F5344CB8AC3E}">
        <p14:creationId xmlns:p14="http://schemas.microsoft.com/office/powerpoint/2010/main" val="3995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C4DD0444-50A3-42F1-A4B6-99C896154652}" type="datetimeFigureOut">
              <a:rPr lang="en-US" smtClean="0"/>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67A9DB8-8D43-4391-A926-BC500BA37933}" type="slidenum">
              <a:rPr lang="en-US" smtClean="0"/>
              <a:t>‹#›</a:t>
            </a:fld>
            <a:endParaRPr lang="en-US"/>
          </a:p>
        </p:txBody>
      </p:sp>
    </p:spTree>
    <p:extLst>
      <p:ext uri="{BB962C8B-B14F-4D97-AF65-F5344CB8AC3E}">
        <p14:creationId xmlns:p14="http://schemas.microsoft.com/office/powerpoint/2010/main" val="280603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4DD0444-50A3-42F1-A4B6-99C896154652}" type="datetimeFigureOut">
              <a:rPr lang="en-US" smtClean="0"/>
              <a:t>4/6/2019</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367A9DB8-8D43-4391-A926-BC500BA37933}" type="slidenum">
              <a:rPr lang="en-US" smtClean="0"/>
              <a:t>‹#›</a:t>
            </a:fld>
            <a:endParaRPr lang="en-US"/>
          </a:p>
        </p:txBody>
      </p:sp>
    </p:spTree>
    <p:extLst>
      <p:ext uri="{BB962C8B-B14F-4D97-AF65-F5344CB8AC3E}">
        <p14:creationId xmlns:p14="http://schemas.microsoft.com/office/powerpoint/2010/main" val="110390656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4DD0444-50A3-42F1-A4B6-99C896154652}" type="datetimeFigureOut">
              <a:rPr lang="en-US" smtClean="0"/>
              <a:t>4/6/2019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367A9DB8-8D43-4391-A926-BC500BA37933}" type="slidenum">
              <a:rPr lang="en-US" smtClean="0"/>
              <a:t>‹#›</a:t>
            </a:fld>
            <a:endParaRPr lang="en-US"/>
          </a:p>
        </p:txBody>
      </p:sp>
    </p:spTree>
    <p:extLst>
      <p:ext uri="{BB962C8B-B14F-4D97-AF65-F5344CB8AC3E}">
        <p14:creationId xmlns:p14="http://schemas.microsoft.com/office/powerpoint/2010/main" val="28789518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033" y="319349"/>
            <a:ext cx="10257184" cy="3576790"/>
          </a:xfrm>
        </p:spPr>
        <p:txBody>
          <a:bodyPr>
            <a:normAutofit/>
          </a:bodyPr>
          <a:lstStyle/>
          <a:p>
            <a:pPr algn="ctr"/>
            <a:r>
              <a:rPr lang="en-US" sz="6000" b="1" dirty="0" smtClean="0"/>
              <a:t>Rate Study Presentation</a:t>
            </a:r>
            <a:br>
              <a:rPr lang="en-US" sz="6000" b="1" dirty="0" smtClean="0"/>
            </a:br>
            <a:r>
              <a:rPr lang="en-US" sz="6000" b="1" dirty="0" smtClean="0"/>
              <a:t> to the </a:t>
            </a:r>
            <a:br>
              <a:rPr lang="en-US" sz="6000" b="1" dirty="0" smtClean="0"/>
            </a:br>
            <a:r>
              <a:rPr lang="en-US" sz="6000" b="1" dirty="0" smtClean="0"/>
              <a:t>Valley Mountain </a:t>
            </a:r>
            <a:br>
              <a:rPr lang="en-US" sz="6000" b="1" dirty="0" smtClean="0"/>
            </a:br>
            <a:r>
              <a:rPr lang="en-US" sz="6000" b="1" dirty="0" smtClean="0"/>
              <a:t>Regional Center Board</a:t>
            </a:r>
            <a:endParaRPr lang="en-US" sz="6000" b="1" dirty="0"/>
          </a:p>
        </p:txBody>
      </p:sp>
      <p:sp>
        <p:nvSpPr>
          <p:cNvPr id="3" name="Subtitle 2"/>
          <p:cNvSpPr>
            <a:spLocks noGrp="1"/>
          </p:cNvSpPr>
          <p:nvPr>
            <p:ph type="subTitle" idx="1"/>
          </p:nvPr>
        </p:nvSpPr>
        <p:spPr/>
        <p:txBody>
          <a:bodyPr>
            <a:noAutofit/>
          </a:bodyPr>
          <a:lstStyle/>
          <a:p>
            <a:r>
              <a:rPr lang="en-US" sz="2400" dirty="0" smtClean="0"/>
              <a:t>Tony Anderson</a:t>
            </a:r>
          </a:p>
          <a:p>
            <a:r>
              <a:rPr lang="en-US" sz="2400" dirty="0" smtClean="0"/>
              <a:t>Executive Director</a:t>
            </a:r>
          </a:p>
          <a:p>
            <a:r>
              <a:rPr lang="en-US" sz="2400" dirty="0" smtClean="0"/>
              <a:t>Board Meeting Monday April , 2019</a:t>
            </a:r>
          </a:p>
          <a:p>
            <a:r>
              <a:rPr lang="en-US" sz="2400" dirty="0" smtClean="0"/>
              <a:t>Modesto – 6 pm - 7:30 pm</a:t>
            </a:r>
            <a:endParaRPr lang="en-US" sz="2400" dirty="0"/>
          </a:p>
        </p:txBody>
      </p:sp>
    </p:spTree>
    <p:extLst>
      <p:ext uri="{BB962C8B-B14F-4D97-AF65-F5344CB8AC3E}">
        <p14:creationId xmlns:p14="http://schemas.microsoft.com/office/powerpoint/2010/main" val="2931260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Impression of Burns &amp; Associates Rate </a:t>
            </a:r>
            <a:r>
              <a:rPr lang="en-US" dirty="0"/>
              <a:t>Study Findings: VMRC Comments</a:t>
            </a:r>
          </a:p>
        </p:txBody>
      </p:sp>
      <p:sp>
        <p:nvSpPr>
          <p:cNvPr id="3" name="Content Placeholder 2"/>
          <p:cNvSpPr>
            <a:spLocks noGrp="1"/>
          </p:cNvSpPr>
          <p:nvPr>
            <p:ph idx="1"/>
          </p:nvPr>
        </p:nvSpPr>
        <p:spPr>
          <a:xfrm>
            <a:off x="676274" y="2349611"/>
            <a:ext cx="10753725" cy="3766185"/>
          </a:xfrm>
        </p:spPr>
        <p:txBody>
          <a:bodyPr>
            <a:normAutofit fontScale="92500" lnSpcReduction="20000"/>
          </a:bodyPr>
          <a:lstStyle/>
          <a:p>
            <a:pPr lvl="0"/>
            <a:r>
              <a:rPr lang="en-US" b="1" i="1" dirty="0" smtClean="0"/>
              <a:t>VMRC </a:t>
            </a:r>
            <a:r>
              <a:rPr lang="en-US" b="1" i="1" dirty="0"/>
              <a:t>supports the overall “spirit” of the rate setting approach</a:t>
            </a:r>
            <a:endParaRPr lang="en-US" dirty="0"/>
          </a:p>
          <a:p>
            <a:pPr lvl="0"/>
            <a:r>
              <a:rPr lang="en-US" dirty="0"/>
              <a:t>The clinical areas are not comprehensive enough – i.e., VMRC and RC’s provide services in a “home”, person centered model while the rate study approaches these service code categories as if the service is provided “in” a clinic setting- this is an important consideration that does not seem to be captured in the data</a:t>
            </a:r>
          </a:p>
          <a:p>
            <a:pPr lvl="0"/>
            <a:r>
              <a:rPr lang="en-US" dirty="0"/>
              <a:t>Establishing an understood rate for fee-for –service is needed. This is </a:t>
            </a:r>
            <a:r>
              <a:rPr lang="en-US" b="1" i="1" dirty="0"/>
              <a:t>very positive</a:t>
            </a:r>
            <a:endParaRPr lang="en-US" dirty="0"/>
          </a:p>
          <a:p>
            <a:pPr lvl="0"/>
            <a:r>
              <a:rPr lang="en-US" dirty="0"/>
              <a:t>The “like” services in the SMA assumption are inadequate &amp; doesn’t match current practice</a:t>
            </a:r>
          </a:p>
          <a:p>
            <a:pPr lvl="0"/>
            <a:r>
              <a:rPr lang="en-US" dirty="0"/>
              <a:t>Will the Dept. consider a “transition” period or phase-in process of the proposed changes , either by vendor category or service codes , to allow for extra time for assessment, re-</a:t>
            </a:r>
            <a:r>
              <a:rPr lang="en-US" dirty="0" err="1"/>
              <a:t>vendoring</a:t>
            </a:r>
            <a:r>
              <a:rPr lang="en-US" dirty="0"/>
              <a:t> and any other changes – to keep current rates the same while homes adapt to the new model</a:t>
            </a:r>
          </a:p>
          <a:p>
            <a:pPr lvl="0"/>
            <a:r>
              <a:rPr lang="en-US" dirty="0"/>
              <a:t>We anticipate significant impact to RC Operations in Resource Development, Fiscal and Quality Assurance departments </a:t>
            </a:r>
          </a:p>
          <a:p>
            <a:endParaRPr lang="en-US" dirty="0"/>
          </a:p>
        </p:txBody>
      </p:sp>
    </p:spTree>
    <p:extLst>
      <p:ext uri="{BB962C8B-B14F-4D97-AF65-F5344CB8AC3E}">
        <p14:creationId xmlns:p14="http://schemas.microsoft.com/office/powerpoint/2010/main" val="371790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 Comments: Core Principles</a:t>
            </a:r>
            <a:endParaRPr lang="en-US" dirty="0"/>
          </a:p>
        </p:txBody>
      </p:sp>
      <p:sp>
        <p:nvSpPr>
          <p:cNvPr id="3" name="Content Placeholder 2"/>
          <p:cNvSpPr>
            <a:spLocks noGrp="1"/>
          </p:cNvSpPr>
          <p:nvPr>
            <p:ph idx="1"/>
          </p:nvPr>
        </p:nvSpPr>
        <p:spPr/>
        <p:txBody>
          <a:bodyPr/>
          <a:lstStyle/>
          <a:p>
            <a:pPr lvl="0"/>
            <a:r>
              <a:rPr lang="en-US" dirty="0"/>
              <a:t>First, Do No Harm;</a:t>
            </a:r>
          </a:p>
          <a:p>
            <a:pPr lvl="0"/>
            <a:r>
              <a:rPr lang="en-US" dirty="0"/>
              <a:t>Chart a Path to the Greatest Good;</a:t>
            </a:r>
          </a:p>
          <a:p>
            <a:pPr lvl="0"/>
            <a:r>
              <a:rPr lang="en-US" dirty="0"/>
              <a:t>Choice Through Capacity and Flexibility;</a:t>
            </a:r>
          </a:p>
          <a:p>
            <a:pPr lvl="0"/>
            <a:r>
              <a:rPr lang="en-US" dirty="0"/>
              <a:t>Enhance Transparency and Accountability; and,</a:t>
            </a:r>
          </a:p>
          <a:p>
            <a:pPr lvl="0"/>
            <a:r>
              <a:rPr lang="en-US" dirty="0"/>
              <a:t>Look to the Future. </a:t>
            </a:r>
          </a:p>
          <a:p>
            <a:endParaRPr lang="en-US" dirty="0"/>
          </a:p>
        </p:txBody>
      </p:sp>
    </p:spTree>
    <p:extLst>
      <p:ext uri="{BB962C8B-B14F-4D97-AF65-F5344CB8AC3E}">
        <p14:creationId xmlns:p14="http://schemas.microsoft.com/office/powerpoint/2010/main" val="440535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 Comments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Personal Supports and Training</a:t>
            </a:r>
          </a:p>
          <a:p>
            <a:r>
              <a:rPr lang="en-US" dirty="0" smtClean="0"/>
              <a:t>Residential</a:t>
            </a:r>
          </a:p>
          <a:p>
            <a:r>
              <a:rPr lang="en-US" dirty="0" smtClean="0"/>
              <a:t>ARFPSHN-113</a:t>
            </a:r>
          </a:p>
          <a:p>
            <a:r>
              <a:rPr lang="en-US" dirty="0" smtClean="0"/>
              <a:t>EBSH 900-901</a:t>
            </a:r>
          </a:p>
          <a:p>
            <a:r>
              <a:rPr lang="en-US" dirty="0" smtClean="0"/>
              <a:t>Community Crisis Homes 902-903</a:t>
            </a:r>
          </a:p>
          <a:p>
            <a:r>
              <a:rPr lang="en-US" dirty="0" smtClean="0"/>
              <a:t>Day Services</a:t>
            </a:r>
          </a:p>
          <a:p>
            <a:r>
              <a:rPr lang="en-US" dirty="0" smtClean="0"/>
              <a:t>Supported Employment-Group</a:t>
            </a:r>
          </a:p>
          <a:p>
            <a:r>
              <a:rPr lang="en-US" dirty="0" smtClean="0"/>
              <a:t>Supported Employment-Job Development</a:t>
            </a:r>
          </a:p>
          <a:p>
            <a:r>
              <a:rPr lang="en-US" dirty="0" smtClean="0"/>
              <a:t>Work Activity Program</a:t>
            </a:r>
          </a:p>
          <a:p>
            <a:endParaRPr lang="en-US" dirty="0" smtClean="0"/>
          </a:p>
          <a:p>
            <a:endParaRPr lang="en-US" dirty="0"/>
          </a:p>
        </p:txBody>
      </p:sp>
    </p:spTree>
    <p:extLst>
      <p:ext uri="{BB962C8B-B14F-4D97-AF65-F5344CB8AC3E}">
        <p14:creationId xmlns:p14="http://schemas.microsoft.com/office/powerpoint/2010/main" val="3853811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 Comments (continued)</a:t>
            </a:r>
            <a:endParaRPr lang="en-US" dirty="0"/>
          </a:p>
        </p:txBody>
      </p:sp>
      <p:sp>
        <p:nvSpPr>
          <p:cNvPr id="3" name="Content Placeholder 2"/>
          <p:cNvSpPr>
            <a:spLocks noGrp="1"/>
          </p:cNvSpPr>
          <p:nvPr>
            <p:ph idx="1"/>
          </p:nvPr>
        </p:nvSpPr>
        <p:spPr/>
        <p:txBody>
          <a:bodyPr>
            <a:normAutofit/>
          </a:bodyPr>
          <a:lstStyle/>
          <a:p>
            <a:r>
              <a:rPr lang="en-US" dirty="0" smtClean="0"/>
              <a:t>Transportation-875</a:t>
            </a:r>
          </a:p>
          <a:p>
            <a:r>
              <a:rPr lang="en-US" dirty="0" smtClean="0"/>
              <a:t>Behavior Management</a:t>
            </a:r>
          </a:p>
          <a:p>
            <a:r>
              <a:rPr lang="en-US" dirty="0" smtClean="0"/>
              <a:t>Behavior Management-Center/Facility/Community Based</a:t>
            </a:r>
          </a:p>
          <a:p>
            <a:r>
              <a:rPr lang="en-US" dirty="0" smtClean="0"/>
              <a:t>Behavioral and Professional Support Services/805</a:t>
            </a:r>
          </a:p>
          <a:p>
            <a:r>
              <a:rPr lang="en-US" dirty="0" smtClean="0"/>
              <a:t>Crisis Services</a:t>
            </a:r>
          </a:p>
          <a:p>
            <a:r>
              <a:rPr lang="en-US" dirty="0" smtClean="0"/>
              <a:t>Specialized Therapeutic Services</a:t>
            </a:r>
          </a:p>
          <a:p>
            <a:r>
              <a:rPr lang="en-US" dirty="0" smtClean="0"/>
              <a:t>Occupational, Physical, Speech Therapy-Service Code 116</a:t>
            </a:r>
          </a:p>
          <a:p>
            <a:endParaRPr lang="en-US" dirty="0" smtClean="0"/>
          </a:p>
          <a:p>
            <a:endParaRPr lang="en-US" dirty="0"/>
          </a:p>
        </p:txBody>
      </p:sp>
    </p:spTree>
    <p:extLst>
      <p:ext uri="{BB962C8B-B14F-4D97-AF65-F5344CB8AC3E}">
        <p14:creationId xmlns:p14="http://schemas.microsoft.com/office/powerpoint/2010/main" val="2499474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survey is just one component of the overall rate study that must be submitted to the Legislature by March 1, 2019. The rate study will also incorporate other information, including but not limited to costs for comparable services provided outside the regional center system, to help in developing recommendations for proposed rate models. The outcome of these efforts, including findings and draft recommendations, will be presented to the Developmental Services Task Force for review and comment before the final rate study is submitted to the Legislature</a:t>
            </a:r>
            <a:r>
              <a:rPr lang="en-US" dirty="0" smtClean="0"/>
              <a:t>.</a:t>
            </a:r>
          </a:p>
          <a:p>
            <a:r>
              <a:rPr lang="en-US" dirty="0" smtClean="0"/>
              <a:t>May 2, 2019 Senate Budget Hearing</a:t>
            </a:r>
          </a:p>
          <a:p>
            <a:r>
              <a:rPr lang="en-US" dirty="0" smtClean="0"/>
              <a:t>May 10</a:t>
            </a:r>
            <a:r>
              <a:rPr lang="en-US" baseline="30000" dirty="0" smtClean="0"/>
              <a:t>th</a:t>
            </a:r>
            <a:r>
              <a:rPr lang="en-US" dirty="0" smtClean="0"/>
              <a:t> May Revise from the Governor</a:t>
            </a:r>
          </a:p>
          <a:p>
            <a:r>
              <a:rPr lang="en-US" dirty="0" smtClean="0"/>
              <a:t>May 28</a:t>
            </a:r>
            <a:r>
              <a:rPr lang="en-US" baseline="30000" dirty="0" smtClean="0"/>
              <a:t>th</a:t>
            </a:r>
            <a:r>
              <a:rPr lang="en-US" dirty="0" smtClean="0"/>
              <a:t> Floor Sessions Only</a:t>
            </a:r>
            <a:endParaRPr lang="en-US" dirty="0"/>
          </a:p>
          <a:p>
            <a:r>
              <a:rPr lang="en-US" dirty="0" smtClean="0"/>
              <a:t>June 15</a:t>
            </a:r>
            <a:r>
              <a:rPr lang="en-US" baseline="30000" dirty="0" smtClean="0"/>
              <a:t>th</a:t>
            </a:r>
            <a:r>
              <a:rPr lang="en-US" dirty="0" smtClean="0"/>
              <a:t> Budget Bill Passed</a:t>
            </a:r>
            <a:endParaRPr lang="en-US" dirty="0"/>
          </a:p>
        </p:txBody>
      </p:sp>
    </p:spTree>
    <p:extLst>
      <p:ext uri="{BB962C8B-B14F-4D97-AF65-F5344CB8AC3E}">
        <p14:creationId xmlns:p14="http://schemas.microsoft.com/office/powerpoint/2010/main" val="333865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7973"/>
            <a:ext cx="10515600" cy="1325563"/>
          </a:xfrm>
        </p:spPr>
        <p:txBody>
          <a:bodyPr>
            <a:normAutofit/>
          </a:bodyPr>
          <a:lstStyle/>
          <a:p>
            <a:r>
              <a:rPr lang="en-US" b="1" i="1" dirty="0" smtClean="0"/>
              <a:t>Overview</a:t>
            </a:r>
            <a:endParaRPr lang="en-US" dirty="0"/>
          </a:p>
        </p:txBody>
      </p:sp>
      <p:sp>
        <p:nvSpPr>
          <p:cNvPr id="3" name="Content Placeholder 2"/>
          <p:cNvSpPr>
            <a:spLocks noGrp="1"/>
          </p:cNvSpPr>
          <p:nvPr>
            <p:ph idx="1"/>
          </p:nvPr>
        </p:nvSpPr>
        <p:spPr>
          <a:xfrm>
            <a:off x="838200" y="1763535"/>
            <a:ext cx="10515600" cy="4895681"/>
          </a:xfrm>
        </p:spPr>
        <p:txBody>
          <a:bodyPr>
            <a:normAutofit fontScale="92500" lnSpcReduction="10000"/>
          </a:bodyPr>
          <a:lstStyle/>
          <a:p>
            <a:pPr marL="514350" indent="-514350">
              <a:buFont typeface="+mj-lt"/>
              <a:buAutoNum type="arabicPeriod"/>
            </a:pPr>
            <a:r>
              <a:rPr lang="en-US" sz="3200" b="1" dirty="0" smtClean="0"/>
              <a:t>Background</a:t>
            </a:r>
          </a:p>
          <a:p>
            <a:pPr marL="514350" indent="-514350">
              <a:buFont typeface="+mj-lt"/>
              <a:buAutoNum type="arabicPeriod"/>
            </a:pPr>
            <a:r>
              <a:rPr lang="en-US" sz="3200" b="1" dirty="0" smtClean="0"/>
              <a:t>Day </a:t>
            </a:r>
            <a:r>
              <a:rPr lang="en-US" sz="3200" b="1" dirty="0"/>
              <a:t>Program</a:t>
            </a:r>
          </a:p>
          <a:p>
            <a:pPr marL="514350" indent="-514350">
              <a:buFont typeface="+mj-lt"/>
              <a:buAutoNum type="arabicPeriod"/>
            </a:pPr>
            <a:r>
              <a:rPr lang="en-US" sz="3200" b="1" dirty="0" smtClean="0"/>
              <a:t>Residential </a:t>
            </a:r>
            <a:r>
              <a:rPr lang="en-US" sz="3200" b="1" dirty="0"/>
              <a:t>Services</a:t>
            </a:r>
          </a:p>
          <a:p>
            <a:pPr marL="514350" indent="-514350">
              <a:buFont typeface="+mj-lt"/>
              <a:buAutoNum type="arabicPeriod"/>
            </a:pPr>
            <a:r>
              <a:rPr lang="en-US" sz="3200" b="1" dirty="0" smtClean="0"/>
              <a:t>Transportation</a:t>
            </a:r>
            <a:endParaRPr lang="en-US" sz="3200" b="1" dirty="0"/>
          </a:p>
          <a:p>
            <a:pPr marL="514350" indent="-514350">
              <a:buFont typeface="+mj-lt"/>
              <a:buAutoNum type="arabicPeriod"/>
            </a:pPr>
            <a:r>
              <a:rPr lang="en-US" sz="3200" b="1" dirty="0" smtClean="0"/>
              <a:t>Employment</a:t>
            </a:r>
            <a:endParaRPr lang="en-US" sz="3200" b="1" dirty="0"/>
          </a:p>
          <a:p>
            <a:pPr marL="514350" indent="-514350">
              <a:buFont typeface="+mj-lt"/>
              <a:buAutoNum type="arabicPeriod"/>
            </a:pPr>
            <a:r>
              <a:rPr lang="en-US" sz="3200" b="1" dirty="0" smtClean="0"/>
              <a:t>Behavioral </a:t>
            </a:r>
            <a:r>
              <a:rPr lang="en-US" sz="3200" b="1" dirty="0"/>
              <a:t>and Professional Services</a:t>
            </a:r>
          </a:p>
          <a:p>
            <a:pPr marL="514350" indent="-514350">
              <a:buFont typeface="+mj-lt"/>
              <a:buAutoNum type="arabicPeriod"/>
            </a:pPr>
            <a:r>
              <a:rPr lang="en-US" sz="3200" b="1" dirty="0"/>
              <a:t>General Impression of Burns &amp; Associates Rate Study </a:t>
            </a:r>
            <a:r>
              <a:rPr lang="en-US" sz="3200" b="1" dirty="0" smtClean="0"/>
              <a:t>Findings</a:t>
            </a:r>
          </a:p>
          <a:p>
            <a:pPr marL="514350" indent="-514350">
              <a:buFont typeface="+mj-lt"/>
              <a:buAutoNum type="arabicPeriod"/>
            </a:pPr>
            <a:r>
              <a:rPr lang="en-US" sz="3200" b="1" dirty="0" smtClean="0"/>
              <a:t>ARCA Comments</a:t>
            </a:r>
          </a:p>
          <a:p>
            <a:pPr marL="514350" indent="-514350">
              <a:buFont typeface="+mj-lt"/>
              <a:buAutoNum type="arabicPeriod"/>
            </a:pPr>
            <a:r>
              <a:rPr lang="en-US" sz="3200" b="1" dirty="0" smtClean="0"/>
              <a:t>Next Steps</a:t>
            </a:r>
            <a:endParaRPr lang="en-US" sz="3200" b="1" dirty="0"/>
          </a:p>
          <a:p>
            <a:endParaRPr lang="en-US" dirty="0"/>
          </a:p>
        </p:txBody>
      </p:sp>
    </p:spTree>
    <p:extLst>
      <p:ext uri="{BB962C8B-B14F-4D97-AF65-F5344CB8AC3E}">
        <p14:creationId xmlns:p14="http://schemas.microsoft.com/office/powerpoint/2010/main" val="266136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76656" y="1749288"/>
            <a:ext cx="11091274" cy="4909930"/>
          </a:xfrm>
        </p:spPr>
        <p:txBody>
          <a:bodyPr>
            <a:normAutofit fontScale="92500" lnSpcReduction="10000"/>
          </a:bodyPr>
          <a:lstStyle/>
          <a:p>
            <a:r>
              <a:rPr lang="en-US" dirty="0" smtClean="0"/>
              <a:t>DDS must submit </a:t>
            </a:r>
            <a:r>
              <a:rPr lang="en-US" dirty="0"/>
              <a:t>a rate study addressing the sustainability, quality, and transparency of community-based </a:t>
            </a:r>
            <a:r>
              <a:rPr lang="en-US" dirty="0" smtClean="0"/>
              <a:t>services (March 2019)</a:t>
            </a:r>
          </a:p>
          <a:p>
            <a:r>
              <a:rPr lang="en-US" dirty="0" smtClean="0"/>
              <a:t>DDS </a:t>
            </a:r>
            <a:r>
              <a:rPr lang="en-US" dirty="0"/>
              <a:t>contracted with </a:t>
            </a:r>
            <a:r>
              <a:rPr lang="en-US" dirty="0" smtClean="0"/>
              <a:t>Burns </a:t>
            </a:r>
            <a:r>
              <a:rPr lang="en-US" dirty="0"/>
              <a:t>&amp; Associates, Inc. to conduct the rate study with DDS oversight. </a:t>
            </a:r>
            <a:endParaRPr lang="en-US" dirty="0" smtClean="0"/>
          </a:p>
          <a:p>
            <a:r>
              <a:rPr lang="en-US" dirty="0" smtClean="0"/>
              <a:t>DDS added a </a:t>
            </a:r>
            <a:r>
              <a:rPr lang="en-US" dirty="0"/>
              <a:t>survey of consumers and family members </a:t>
            </a:r>
            <a:r>
              <a:rPr lang="en-US" dirty="0" smtClean="0"/>
              <a:t>and advocates to inform the process.</a:t>
            </a:r>
          </a:p>
          <a:p>
            <a:r>
              <a:rPr lang="en-US" dirty="0" smtClean="0"/>
              <a:t>DDS contracted </a:t>
            </a:r>
            <a:r>
              <a:rPr lang="en-US" dirty="0"/>
              <a:t>with Human Services Research Institute (HSRI) to facilitate the </a:t>
            </a:r>
            <a:r>
              <a:rPr lang="en-US" dirty="0" smtClean="0"/>
              <a:t>consumer survey</a:t>
            </a:r>
          </a:p>
          <a:p>
            <a:r>
              <a:rPr lang="en-US" dirty="0" smtClean="0"/>
              <a:t>DDS worked </a:t>
            </a:r>
            <a:r>
              <a:rPr lang="en-US" dirty="0"/>
              <a:t>with an advisory committee consisting of consumers and family members in the development of the survey</a:t>
            </a:r>
            <a:r>
              <a:rPr lang="en-US" dirty="0" smtClean="0"/>
              <a:t>.</a:t>
            </a:r>
          </a:p>
          <a:p>
            <a:r>
              <a:rPr lang="en-US" dirty="0" smtClean="0"/>
              <a:t>The </a:t>
            </a:r>
            <a:r>
              <a:rPr lang="en-US" dirty="0"/>
              <a:t>rate study will also incorporate other information, including but not limited to costs for comparable services provided outside the regional center system, to help in developing recommendations for proposed rate models. </a:t>
            </a:r>
            <a:endParaRPr lang="en-US" dirty="0" smtClean="0"/>
          </a:p>
          <a:p>
            <a:r>
              <a:rPr lang="en-US" dirty="0" smtClean="0"/>
              <a:t>The </a:t>
            </a:r>
            <a:r>
              <a:rPr lang="en-US" dirty="0"/>
              <a:t>outcome of these efforts, including findings and draft recommendations, </a:t>
            </a:r>
            <a:r>
              <a:rPr lang="en-US" dirty="0" smtClean="0"/>
              <a:t>was presented </a:t>
            </a:r>
            <a:r>
              <a:rPr lang="en-US" dirty="0"/>
              <a:t>to the </a:t>
            </a:r>
            <a:r>
              <a:rPr lang="en-US" dirty="0" smtClean="0"/>
              <a:t>DS Task </a:t>
            </a:r>
            <a:r>
              <a:rPr lang="en-US" dirty="0"/>
              <a:t>Force for review and comment before the final rate study is submitted to the </a:t>
            </a:r>
            <a:r>
              <a:rPr lang="en-US" dirty="0" smtClean="0"/>
              <a:t>Legislature.</a:t>
            </a:r>
          </a:p>
          <a:p>
            <a:r>
              <a:rPr lang="en-US" dirty="0" smtClean="0"/>
              <a:t>DDS currently receiving feedback from the findings and a decision of next steps will follow…</a:t>
            </a:r>
          </a:p>
          <a:p>
            <a:endParaRPr lang="en-US" dirty="0"/>
          </a:p>
        </p:txBody>
      </p:sp>
    </p:spTree>
    <p:extLst>
      <p:ext uri="{BB962C8B-B14F-4D97-AF65-F5344CB8AC3E}">
        <p14:creationId xmlns:p14="http://schemas.microsoft.com/office/powerpoint/2010/main" val="426389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Program: VMRC Comments</a:t>
            </a:r>
            <a:endParaRPr lang="en-US" dirty="0"/>
          </a:p>
        </p:txBody>
      </p:sp>
      <p:sp>
        <p:nvSpPr>
          <p:cNvPr id="3" name="Content Placeholder 2"/>
          <p:cNvSpPr>
            <a:spLocks noGrp="1"/>
          </p:cNvSpPr>
          <p:nvPr>
            <p:ph idx="1"/>
          </p:nvPr>
        </p:nvSpPr>
        <p:spPr>
          <a:xfrm>
            <a:off x="685800" y="1685709"/>
            <a:ext cx="10942983" cy="4655456"/>
          </a:xfrm>
        </p:spPr>
        <p:txBody>
          <a:bodyPr>
            <a:normAutofit/>
          </a:bodyPr>
          <a:lstStyle/>
          <a:p>
            <a:pPr lvl="0"/>
            <a:r>
              <a:rPr lang="en-US" sz="2800" dirty="0" smtClean="0"/>
              <a:t>Attendance </a:t>
            </a:r>
            <a:r>
              <a:rPr lang="en-US" sz="2800" dirty="0"/>
              <a:t>levels are not reflective of industry rate</a:t>
            </a:r>
          </a:p>
          <a:p>
            <a:pPr lvl="0"/>
            <a:r>
              <a:rPr lang="en-US" sz="2800" dirty="0"/>
              <a:t>Rates that are “Hourly” will impact Regional Center “Operations” (fiscal / billing/ Resource Development/ </a:t>
            </a:r>
            <a:r>
              <a:rPr lang="en-US" sz="2800" dirty="0" err="1"/>
              <a:t>Vendorization</a:t>
            </a:r>
            <a:r>
              <a:rPr lang="en-US" sz="2800" dirty="0"/>
              <a:t> departments) in terms of tracking and verifying attendance</a:t>
            </a:r>
          </a:p>
          <a:p>
            <a:pPr lvl="0"/>
            <a:r>
              <a:rPr lang="en-US" sz="2800" dirty="0"/>
              <a:t>Acquiring sufficient staffing will be difficult if consumers attend on an hourly basis (creates an uncertainty in regards to the total hours in a work day for DSP staff)</a:t>
            </a:r>
          </a:p>
          <a:p>
            <a:endParaRPr lang="en-US" dirty="0"/>
          </a:p>
        </p:txBody>
      </p:sp>
    </p:spTree>
    <p:extLst>
      <p:ext uri="{BB962C8B-B14F-4D97-AF65-F5344CB8AC3E}">
        <p14:creationId xmlns:p14="http://schemas.microsoft.com/office/powerpoint/2010/main" val="319367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Residential </a:t>
            </a:r>
            <a:r>
              <a:rPr lang="en-US" dirty="0" smtClean="0"/>
              <a:t>Services: </a:t>
            </a:r>
            <a:r>
              <a:rPr lang="en-US" dirty="0"/>
              <a:t>VMRC Comments</a:t>
            </a:r>
          </a:p>
        </p:txBody>
      </p:sp>
      <p:sp>
        <p:nvSpPr>
          <p:cNvPr id="3" name="Content Placeholder 2"/>
          <p:cNvSpPr>
            <a:spLocks noGrp="1"/>
          </p:cNvSpPr>
          <p:nvPr>
            <p:ph idx="1"/>
          </p:nvPr>
        </p:nvSpPr>
        <p:spPr/>
        <p:txBody>
          <a:bodyPr>
            <a:normAutofit/>
          </a:bodyPr>
          <a:lstStyle/>
          <a:p>
            <a:pPr lvl="0"/>
            <a:r>
              <a:rPr lang="en-US" dirty="0" smtClean="0"/>
              <a:t>Will </a:t>
            </a:r>
            <a:r>
              <a:rPr lang="en-US" dirty="0"/>
              <a:t>there be “support” (monetary), similar to conversion of existing facilities to HCBS / Settings Rules? Funding for providers to “transition” to the new “model”</a:t>
            </a:r>
          </a:p>
          <a:p>
            <a:pPr lvl="0"/>
            <a:r>
              <a:rPr lang="en-US" dirty="0"/>
              <a:t>Will there be “support” for providers, in terms of training to assist providers to the new model </a:t>
            </a:r>
          </a:p>
          <a:p>
            <a:pPr lvl="0"/>
            <a:r>
              <a:rPr lang="en-US" dirty="0"/>
              <a:t>The overhead cost for lower level (current model L2 &amp; L3 ARF, RCFE, Group Home, Small Family Home) homes is NOT significantly different from the higher levels- i.e. increase in requirements for Administrator hours</a:t>
            </a:r>
          </a:p>
          <a:p>
            <a:pPr lvl="0"/>
            <a:r>
              <a:rPr lang="en-US" dirty="0"/>
              <a:t>Lack of availability of high quality DSP’s to work at lower level homes in comparison to tiered staffing at higher level homes</a:t>
            </a:r>
          </a:p>
          <a:p>
            <a:endParaRPr lang="en-US" dirty="0"/>
          </a:p>
        </p:txBody>
      </p:sp>
    </p:spTree>
    <p:extLst>
      <p:ext uri="{BB962C8B-B14F-4D97-AF65-F5344CB8AC3E}">
        <p14:creationId xmlns:p14="http://schemas.microsoft.com/office/powerpoint/2010/main" val="3183887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Services (continued)</a:t>
            </a:r>
            <a:endParaRPr lang="en-US" dirty="0"/>
          </a:p>
        </p:txBody>
      </p:sp>
      <p:sp>
        <p:nvSpPr>
          <p:cNvPr id="3" name="Content Placeholder 2"/>
          <p:cNvSpPr>
            <a:spLocks noGrp="1"/>
          </p:cNvSpPr>
          <p:nvPr>
            <p:ph idx="1"/>
          </p:nvPr>
        </p:nvSpPr>
        <p:spPr/>
        <p:txBody>
          <a:bodyPr>
            <a:normAutofit/>
          </a:bodyPr>
          <a:lstStyle/>
          <a:p>
            <a:pPr lvl="0"/>
            <a:r>
              <a:rPr lang="en-US" dirty="0" smtClean="0"/>
              <a:t>Many </a:t>
            </a:r>
            <a:r>
              <a:rPr lang="en-US" dirty="0"/>
              <a:t>questions regarding rate setting for 113 services</a:t>
            </a:r>
          </a:p>
          <a:p>
            <a:pPr lvl="0"/>
            <a:r>
              <a:rPr lang="en-US" dirty="0"/>
              <a:t>Monitoring of homes with different levels (customized) is an operations issue for Quality </a:t>
            </a:r>
            <a:r>
              <a:rPr lang="en-US" dirty="0" smtClean="0"/>
              <a:t>Assurance, </a:t>
            </a:r>
            <a:r>
              <a:rPr lang="en-US" dirty="0"/>
              <a:t>Case Mgmt. and Resource Development staff (with Spanish speaking staff for instance) </a:t>
            </a:r>
          </a:p>
          <a:p>
            <a:pPr lvl="0"/>
            <a:r>
              <a:rPr lang="en-US" dirty="0"/>
              <a:t>How does a person &amp; home qualify for Non-English stipend?</a:t>
            </a:r>
          </a:p>
          <a:p>
            <a:pPr lvl="0"/>
            <a:r>
              <a:rPr lang="en-US" dirty="0"/>
              <a:t>Funding of Level 4 overnight staff at Minimum Wage, are there exceptions to this?</a:t>
            </a:r>
          </a:p>
          <a:p>
            <a:pPr lvl="0"/>
            <a:r>
              <a:rPr lang="en-US" dirty="0"/>
              <a:t>Will DDS allow RC’s to “freeze” any vendor in any category that had a reduction in their rate, to avoid providers from leaving, giving notice to terminate services?</a:t>
            </a:r>
          </a:p>
          <a:p>
            <a:endParaRPr lang="en-US" dirty="0"/>
          </a:p>
        </p:txBody>
      </p:sp>
    </p:spTree>
    <p:extLst>
      <p:ext uri="{BB962C8B-B14F-4D97-AF65-F5344CB8AC3E}">
        <p14:creationId xmlns:p14="http://schemas.microsoft.com/office/powerpoint/2010/main" val="12234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Transportation: VMRC Comments</a:t>
            </a:r>
          </a:p>
        </p:txBody>
      </p:sp>
      <p:sp>
        <p:nvSpPr>
          <p:cNvPr id="3" name="Content Placeholder 2"/>
          <p:cNvSpPr>
            <a:spLocks noGrp="1"/>
          </p:cNvSpPr>
          <p:nvPr>
            <p:ph idx="1"/>
          </p:nvPr>
        </p:nvSpPr>
        <p:spPr/>
        <p:txBody>
          <a:bodyPr/>
          <a:lstStyle/>
          <a:p>
            <a:pPr lvl="0"/>
            <a:r>
              <a:rPr lang="en-US" dirty="0" smtClean="0"/>
              <a:t>The </a:t>
            </a:r>
            <a:r>
              <a:rPr lang="en-US" dirty="0"/>
              <a:t>definition of “trip” is not the same as how VMRC interprets/ defines- VMRC defines a trip as from the consumer’s home to their intended destination. The Burns study defines as “van trip” as a group of consumers transported while ours is specific per person.</a:t>
            </a:r>
          </a:p>
          <a:p>
            <a:pPr lvl="0"/>
            <a:r>
              <a:rPr lang="en-US" dirty="0"/>
              <a:t>Transportation assistant is consistent with what VMRC is doing</a:t>
            </a:r>
          </a:p>
          <a:p>
            <a:endParaRPr lang="en-US" dirty="0"/>
          </a:p>
        </p:txBody>
      </p:sp>
    </p:spTree>
    <p:extLst>
      <p:ext uri="{BB962C8B-B14F-4D97-AF65-F5344CB8AC3E}">
        <p14:creationId xmlns:p14="http://schemas.microsoft.com/office/powerpoint/2010/main" val="156148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VMRC Comments</a:t>
            </a:r>
          </a:p>
        </p:txBody>
      </p:sp>
      <p:sp>
        <p:nvSpPr>
          <p:cNvPr id="3" name="Content Placeholder 2"/>
          <p:cNvSpPr>
            <a:spLocks noGrp="1"/>
          </p:cNvSpPr>
          <p:nvPr>
            <p:ph idx="1"/>
          </p:nvPr>
        </p:nvSpPr>
        <p:spPr/>
        <p:txBody>
          <a:bodyPr/>
          <a:lstStyle/>
          <a:p>
            <a:pPr lvl="0"/>
            <a:r>
              <a:rPr lang="en-US" dirty="0" smtClean="0"/>
              <a:t>Work </a:t>
            </a:r>
            <a:r>
              <a:rPr lang="en-US" dirty="0"/>
              <a:t>activity programs – new rate is 50% less than current rate</a:t>
            </a:r>
          </a:p>
          <a:p>
            <a:pPr lvl="0"/>
            <a:r>
              <a:rPr lang="en-US" dirty="0"/>
              <a:t>Supported Employment (Group)- there is a 62% decrease in proposed rate vs. current</a:t>
            </a:r>
          </a:p>
          <a:p>
            <a:pPr lvl="0"/>
            <a:r>
              <a:rPr lang="en-US" dirty="0"/>
              <a:t>Supported Employment (Individual) – 3% reduction</a:t>
            </a:r>
          </a:p>
          <a:p>
            <a:endParaRPr lang="en-US" dirty="0"/>
          </a:p>
        </p:txBody>
      </p:sp>
    </p:spTree>
    <p:extLst>
      <p:ext uri="{BB962C8B-B14F-4D97-AF65-F5344CB8AC3E}">
        <p14:creationId xmlns:p14="http://schemas.microsoft.com/office/powerpoint/2010/main" val="257353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and </a:t>
            </a:r>
            <a:r>
              <a:rPr lang="en-US" dirty="0"/>
              <a:t>Professional Services: VMRC Comments</a:t>
            </a:r>
          </a:p>
        </p:txBody>
      </p:sp>
      <p:sp>
        <p:nvSpPr>
          <p:cNvPr id="3" name="Content Placeholder 2"/>
          <p:cNvSpPr>
            <a:spLocks noGrp="1"/>
          </p:cNvSpPr>
          <p:nvPr>
            <p:ph idx="1"/>
          </p:nvPr>
        </p:nvSpPr>
        <p:spPr/>
        <p:txBody>
          <a:bodyPr>
            <a:normAutofit/>
          </a:bodyPr>
          <a:lstStyle/>
          <a:p>
            <a:pPr lvl="0"/>
            <a:r>
              <a:rPr lang="en-US" dirty="0" smtClean="0"/>
              <a:t>Elimination </a:t>
            </a:r>
            <a:r>
              <a:rPr lang="en-US" dirty="0"/>
              <a:t>of service code 116 (under 3 Early Start services) at least a 50% reduction in rates. (including a +39% increase) </a:t>
            </a:r>
          </a:p>
          <a:p>
            <a:pPr lvl="0"/>
            <a:r>
              <a:rPr lang="en-US" dirty="0"/>
              <a:t>805 Infant Development Program also a more than 50% reduction</a:t>
            </a:r>
          </a:p>
          <a:p>
            <a:pPr lvl="0"/>
            <a:r>
              <a:rPr lang="en-US" dirty="0"/>
              <a:t>For 056/ 048, the SMA rate is based on the “clinic model” , this is not the model used by VMRC or RC’s-  VMRC provides 056/048 supports in multiple settings, private homes, family residence, not in a clinic</a:t>
            </a:r>
          </a:p>
          <a:p>
            <a:pPr lvl="0"/>
            <a:r>
              <a:rPr lang="en-US" dirty="0"/>
              <a:t>Using the (CCS)  California Children’s Services rate model as an example is inaccurate as CCS receives funding separate from the rate for salaries</a:t>
            </a:r>
          </a:p>
          <a:p>
            <a:endParaRPr lang="en-US" dirty="0"/>
          </a:p>
        </p:txBody>
      </p:sp>
    </p:spTree>
    <p:extLst>
      <p:ext uri="{BB962C8B-B14F-4D97-AF65-F5344CB8AC3E}">
        <p14:creationId xmlns:p14="http://schemas.microsoft.com/office/powerpoint/2010/main" val="153554893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66</TotalTime>
  <Words>2338</Words>
  <Application>Microsoft Office PowerPoint</Application>
  <PresentationFormat>Widescreen</PresentationFormat>
  <Paragraphs>143</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Metropolitan</vt:lpstr>
      <vt:lpstr>Rate Study Presentation  to the  Valley Mountain  Regional Center Board</vt:lpstr>
      <vt:lpstr>Overview</vt:lpstr>
      <vt:lpstr>Background</vt:lpstr>
      <vt:lpstr>Day Program: VMRC Comments</vt:lpstr>
      <vt:lpstr>Residential Services: VMRC Comments</vt:lpstr>
      <vt:lpstr>Residential Services (continued)</vt:lpstr>
      <vt:lpstr>Transportation: VMRC Comments</vt:lpstr>
      <vt:lpstr>Employment: VMRC Comments</vt:lpstr>
      <vt:lpstr>Behavioral and Professional Services: VMRC Comments</vt:lpstr>
      <vt:lpstr>General Impression of Burns &amp; Associates Rate Study Findings: VMRC Comments</vt:lpstr>
      <vt:lpstr>ARCA Comments: Core Principles</vt:lpstr>
      <vt:lpstr>ARCA Comments</vt:lpstr>
      <vt:lpstr>ARCA Comments (continued)</vt:lpstr>
      <vt:lpstr>Next Steps</vt:lpstr>
    </vt:vector>
  </TitlesOfParts>
  <Company>Valley Mtn. Regional 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Anderson</dc:creator>
  <cp:lastModifiedBy>Tony Anderson</cp:lastModifiedBy>
  <cp:revision>7</cp:revision>
  <dcterms:created xsi:type="dcterms:W3CDTF">2019-04-06T22:10:38Z</dcterms:created>
  <dcterms:modified xsi:type="dcterms:W3CDTF">2019-04-06T23:17:12Z</dcterms:modified>
</cp:coreProperties>
</file>