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media/image5.jpg" ContentType="image/jpeg"/>
  <Override PartName="/ppt/notesSlides/notesSlide6.xml" ContentType="application/vnd.openxmlformats-officedocument.presentationml.notesSlide+xml"/>
  <Override PartName="/ppt/media/image6.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8.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0.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3.jpg" ContentType="image/jpeg"/>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media/image14.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6.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7.jp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1.jpg" ContentType="image/jpeg"/>
  <Override PartName="/ppt/media/image22.jpg" ContentType="image/jpeg"/>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24.jpg" ContentType="image/jpeg"/>
  <Override PartName="/ppt/notesSlides/notesSlide31.xml" ContentType="application/vnd.openxmlformats-officedocument.presentationml.notesSlide+xml"/>
  <Override PartName="/ppt/media/image25.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27.jpg" ContentType="image/jpeg"/>
  <Override PartName="/ppt/notesSlides/notesSlide36.xml" ContentType="application/vnd.openxmlformats-officedocument.presentationml.notesSlide+xml"/>
  <Override PartName="/ppt/media/image28.jpg" ContentType="image/jpe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media/image32.jpg" ContentType="image/jpeg"/>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33.jpg" ContentType="image/jpeg"/>
  <Override PartName="/ppt/notesSlides/notesSlide46.xml" ContentType="application/vnd.openxmlformats-officedocument.presentationml.notesSlide+xml"/>
  <Override PartName="/ppt/media/image34.jpg" ContentType="image/jpeg"/>
  <Override PartName="/ppt/notesSlides/notesSlide47.xml" ContentType="application/vnd.openxmlformats-officedocument.presentationml.notesSlide+xml"/>
  <Override PartName="/ppt/media/image35.jpg" ContentType="image/jpe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37.jpg" ContentType="image/jpeg"/>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media/image38.jpg" ContentType="image/jpeg"/>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7" r:id="rId2"/>
    <p:sldId id="366" r:id="rId3"/>
    <p:sldId id="349" r:id="rId4"/>
    <p:sldId id="370" r:id="rId5"/>
    <p:sldId id="363" r:id="rId6"/>
    <p:sldId id="364" r:id="rId7"/>
    <p:sldId id="310" r:id="rId8"/>
    <p:sldId id="311" r:id="rId9"/>
    <p:sldId id="322" r:id="rId10"/>
    <p:sldId id="312" r:id="rId11"/>
    <p:sldId id="313" r:id="rId12"/>
    <p:sldId id="371" r:id="rId13"/>
    <p:sldId id="342" r:id="rId14"/>
    <p:sldId id="314" r:id="rId15"/>
    <p:sldId id="334" r:id="rId16"/>
    <p:sldId id="315" r:id="rId17"/>
    <p:sldId id="332" r:id="rId18"/>
    <p:sldId id="337" r:id="rId19"/>
    <p:sldId id="316" r:id="rId20"/>
    <p:sldId id="336" r:id="rId21"/>
    <p:sldId id="318" r:id="rId22"/>
    <p:sldId id="340" r:id="rId23"/>
    <p:sldId id="319" r:id="rId24"/>
    <p:sldId id="320" r:id="rId25"/>
    <p:sldId id="368" r:id="rId26"/>
    <p:sldId id="369" r:id="rId27"/>
    <p:sldId id="372" r:id="rId28"/>
    <p:sldId id="330" r:id="rId29"/>
    <p:sldId id="345" r:id="rId30"/>
    <p:sldId id="386" r:id="rId31"/>
    <p:sldId id="346" r:id="rId32"/>
    <p:sldId id="373" r:id="rId33"/>
    <p:sldId id="347" r:id="rId34"/>
    <p:sldId id="374" r:id="rId35"/>
    <p:sldId id="357" r:id="rId36"/>
    <p:sldId id="360" r:id="rId37"/>
    <p:sldId id="359" r:id="rId38"/>
    <p:sldId id="358" r:id="rId39"/>
    <p:sldId id="356" r:id="rId40"/>
    <p:sldId id="375" r:id="rId41"/>
    <p:sldId id="355" r:id="rId42"/>
    <p:sldId id="353" r:id="rId43"/>
    <p:sldId id="354" r:id="rId44"/>
    <p:sldId id="378" r:id="rId45"/>
    <p:sldId id="380" r:id="rId46"/>
    <p:sldId id="379" r:id="rId47"/>
    <p:sldId id="381" r:id="rId48"/>
    <p:sldId id="383" r:id="rId49"/>
    <p:sldId id="382" r:id="rId50"/>
    <p:sldId id="376" r:id="rId51"/>
    <p:sldId id="384" r:id="rId52"/>
    <p:sldId id="385" r:id="rId53"/>
    <p:sldId id="259" r:id="rId54"/>
    <p:sldId id="260" r:id="rId55"/>
    <p:sldId id="261" r:id="rId56"/>
    <p:sldId id="262" r:id="rId57"/>
    <p:sldId id="263" r:id="rId58"/>
    <p:sldId id="264" r:id="rId59"/>
    <p:sldId id="265" r:id="rId60"/>
    <p:sldId id="266" r:id="rId61"/>
    <p:sldId id="267" r:id="rId62"/>
    <p:sldId id="268" r:id="rId63"/>
    <p:sldId id="269" r:id="rId64"/>
    <p:sldId id="270" r:id="rId65"/>
    <p:sldId id="305" r:id="rId66"/>
  </p:sldIdLst>
  <p:sldSz cx="9144000" cy="6858000" type="screen4x3"/>
  <p:notesSz cx="6858000" cy="9212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5773" autoAdjust="0"/>
  </p:normalViewPr>
  <p:slideViewPr>
    <p:cSldViewPr snapToGrid="0">
      <p:cViewPr varScale="1">
        <p:scale>
          <a:sx n="56" d="100"/>
          <a:sy n="56" d="100"/>
        </p:scale>
        <p:origin x="242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dirty="0"/>
              <a:t>Building A Strong Budget Foundation $13.6 Billion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Building A Strong Foundation $13.6 Billion</c:v>
                </c:pt>
              </c:strCache>
            </c:strRef>
          </c:tx>
          <c:dPt>
            <c:idx val="0"/>
            <c:bubble3D val="0"/>
            <c:explosion val="2"/>
            <c:spPr>
              <a:solidFill>
                <a:schemeClr val="accent1"/>
              </a:solidFill>
              <a:ln w="19050">
                <a:solidFill>
                  <a:schemeClr val="lt1"/>
                </a:solidFill>
              </a:ln>
              <a:effectLst/>
            </c:spPr>
            <c:extLst>
              <c:ext xmlns:c16="http://schemas.microsoft.com/office/drawing/2014/chart" uri="{C3380CC4-5D6E-409C-BE32-E72D297353CC}">
                <c16:uniqueId val="{00000001-CECB-429E-BA3C-3787A0F419AB}"/>
              </c:ext>
            </c:extLst>
          </c:dPt>
          <c:dPt>
            <c:idx val="1"/>
            <c:bubble3D val="0"/>
            <c:explosion val="2"/>
            <c:spPr>
              <a:solidFill>
                <a:schemeClr val="accent3"/>
              </a:solidFill>
              <a:ln w="19050">
                <a:solidFill>
                  <a:schemeClr val="lt1"/>
                </a:solidFill>
              </a:ln>
              <a:effectLst/>
            </c:spPr>
            <c:extLst>
              <c:ext xmlns:c16="http://schemas.microsoft.com/office/drawing/2014/chart" uri="{C3380CC4-5D6E-409C-BE32-E72D297353CC}">
                <c16:uniqueId val="{00000003-CECB-429E-BA3C-3787A0F419AB}"/>
              </c:ext>
            </c:extLst>
          </c:dPt>
          <c:dPt>
            <c:idx val="2"/>
            <c:bubble3D val="0"/>
            <c:explosion val="2"/>
            <c:spPr>
              <a:solidFill>
                <a:schemeClr val="accent5"/>
              </a:solidFill>
              <a:ln w="19050">
                <a:solidFill>
                  <a:schemeClr val="lt1"/>
                </a:solidFill>
              </a:ln>
              <a:effectLst/>
            </c:spPr>
            <c:extLst>
              <c:ext xmlns:c16="http://schemas.microsoft.com/office/drawing/2014/chart" uri="{C3380CC4-5D6E-409C-BE32-E72D297353CC}">
                <c16:uniqueId val="{00000005-CECB-429E-BA3C-3787A0F419AB}"/>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ECB-429E-BA3C-3787A0F419AB}"/>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ECB-429E-BA3C-3787A0F419AB}"/>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ECB-429E-BA3C-3787A0F419AB}"/>
                </c:ext>
              </c:extLst>
            </c:dLbl>
            <c:dLbl>
              <c:idx val="2"/>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ECB-429E-BA3C-3787A0F419A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3"/>
                <c:pt idx="0">
                  <c:v>Eliminate budget debt, reverse deferrals</c:v>
                </c:pt>
                <c:pt idx="1">
                  <c:v>Build reserves and rainy day fund</c:v>
                </c:pt>
                <c:pt idx="2">
                  <c:v>Pay down unfunded retirement liabilities</c:v>
                </c:pt>
              </c:strCache>
            </c:strRef>
          </c:cat>
          <c:val>
            <c:numRef>
              <c:f>Sheet1!$B$2:$B$5</c:f>
              <c:numCache>
                <c:formatCode>"$"#,##0.0</c:formatCode>
                <c:ptCount val="4"/>
                <c:pt idx="0">
                  <c:v>4</c:v>
                </c:pt>
                <c:pt idx="1">
                  <c:v>4.8</c:v>
                </c:pt>
                <c:pt idx="2">
                  <c:v>4.8</c:v>
                </c:pt>
              </c:numCache>
            </c:numRef>
          </c:val>
          <c:extLst>
            <c:ext xmlns:c16="http://schemas.microsoft.com/office/drawing/2014/chart" uri="{C3380CC4-5D6E-409C-BE32-E72D297353CC}">
              <c16:uniqueId val="{00000008-CECB-429E-BA3C-3787A0F419AB}"/>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65000"/>
        <a:alpha val="48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AA494-01B2-44A9-BF1C-DAB9433E586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7EF10708-ABA3-444A-8145-73B83D3D0650}">
      <dgm:prSet/>
      <dgm:spPr/>
      <dgm:t>
        <a:bodyPr/>
        <a:lstStyle/>
        <a:p>
          <a:r>
            <a:rPr lang="en-US" dirty="0"/>
            <a:t>California Budget Overview and Future Implications</a:t>
          </a:r>
        </a:p>
      </dgm:t>
    </dgm:pt>
    <dgm:pt modelId="{136E3B13-C206-464C-908B-4024CBF2CF60}" type="parTrans" cxnId="{3CAD45C7-53D4-41B7-8239-F33D7F4BB830}">
      <dgm:prSet/>
      <dgm:spPr/>
      <dgm:t>
        <a:bodyPr/>
        <a:lstStyle/>
        <a:p>
          <a:endParaRPr lang="en-US"/>
        </a:p>
      </dgm:t>
    </dgm:pt>
    <dgm:pt modelId="{FCCA46C7-8953-4574-86BE-D02A0BFC483D}" type="sibTrans" cxnId="{3CAD45C7-53D4-41B7-8239-F33D7F4BB830}">
      <dgm:prSet/>
      <dgm:spPr/>
      <dgm:t>
        <a:bodyPr/>
        <a:lstStyle/>
        <a:p>
          <a:endParaRPr lang="en-US"/>
        </a:p>
      </dgm:t>
    </dgm:pt>
    <dgm:pt modelId="{FCB28E69-8D04-45BB-82FD-B71BB0347C3D}">
      <dgm:prSet/>
      <dgm:spPr/>
      <dgm:t>
        <a:bodyPr/>
        <a:lstStyle/>
        <a:p>
          <a:r>
            <a:rPr lang="en-US" dirty="0" smtClean="0"/>
            <a:t>Governor </a:t>
          </a:r>
          <a:r>
            <a:rPr lang="en-US" dirty="0"/>
            <a:t>Newsome’s Proposed Spending Plan</a:t>
          </a:r>
        </a:p>
      </dgm:t>
    </dgm:pt>
    <dgm:pt modelId="{3E30EFC7-A361-4175-BC3C-19FEDB8E8FEF}" type="parTrans" cxnId="{BC245468-D595-40F0-987D-1F076A8FDA2F}">
      <dgm:prSet/>
      <dgm:spPr/>
      <dgm:t>
        <a:bodyPr/>
        <a:lstStyle/>
        <a:p>
          <a:endParaRPr lang="en-US"/>
        </a:p>
      </dgm:t>
    </dgm:pt>
    <dgm:pt modelId="{91F50E9F-D762-4858-8944-9A0FC2BA48C7}" type="sibTrans" cxnId="{BC245468-D595-40F0-987D-1F076A8FDA2F}">
      <dgm:prSet/>
      <dgm:spPr/>
      <dgm:t>
        <a:bodyPr/>
        <a:lstStyle/>
        <a:p>
          <a:endParaRPr lang="en-US"/>
        </a:p>
      </dgm:t>
    </dgm:pt>
    <dgm:pt modelId="{88F5D9F4-9A55-437E-A9BE-6C9FBB507123}">
      <dgm:prSet/>
      <dgm:spPr/>
      <dgm:t>
        <a:bodyPr/>
        <a:lstStyle/>
        <a:p>
          <a:r>
            <a:rPr lang="en-US" dirty="0"/>
            <a:t>Budget Details Impacting </a:t>
          </a:r>
          <a:r>
            <a:rPr lang="en-US" dirty="0" smtClean="0"/>
            <a:t>I/DD </a:t>
          </a:r>
          <a:r>
            <a:rPr lang="en-US" dirty="0"/>
            <a:t>Community &amp; Stakeholders</a:t>
          </a:r>
        </a:p>
      </dgm:t>
    </dgm:pt>
    <dgm:pt modelId="{69F94CB7-D05F-433C-B383-7FFC43AD8D7C}" type="parTrans" cxnId="{FF5579E2-B981-4F71-9566-9C4C5871B638}">
      <dgm:prSet/>
      <dgm:spPr/>
      <dgm:t>
        <a:bodyPr/>
        <a:lstStyle/>
        <a:p>
          <a:endParaRPr lang="en-US"/>
        </a:p>
      </dgm:t>
    </dgm:pt>
    <dgm:pt modelId="{6EF4F454-DFEA-476D-91E1-179125EF8843}" type="sibTrans" cxnId="{FF5579E2-B981-4F71-9566-9C4C5871B638}">
      <dgm:prSet/>
      <dgm:spPr/>
      <dgm:t>
        <a:bodyPr/>
        <a:lstStyle/>
        <a:p>
          <a:endParaRPr lang="en-US"/>
        </a:p>
      </dgm:t>
    </dgm:pt>
    <dgm:pt modelId="{CAF1ACD0-B5A9-4EBF-B1C6-4E3D950FD40D}">
      <dgm:prSet/>
      <dgm:spPr/>
      <dgm:t>
        <a:bodyPr/>
        <a:lstStyle/>
        <a:p>
          <a:r>
            <a:rPr lang="en-US" dirty="0"/>
            <a:t>Department of Developmental Services’ Budget</a:t>
          </a:r>
        </a:p>
      </dgm:t>
    </dgm:pt>
    <dgm:pt modelId="{257A8999-2043-4D3D-AA7C-BBF455B71360}" type="parTrans" cxnId="{C4F0AC46-D928-4B3D-A341-2960E3829A0B}">
      <dgm:prSet/>
      <dgm:spPr/>
      <dgm:t>
        <a:bodyPr/>
        <a:lstStyle/>
        <a:p>
          <a:endParaRPr lang="en-US"/>
        </a:p>
      </dgm:t>
    </dgm:pt>
    <dgm:pt modelId="{47C2CC13-BC35-4972-8EE1-9BFD8A1162EC}" type="sibTrans" cxnId="{C4F0AC46-D928-4B3D-A341-2960E3829A0B}">
      <dgm:prSet/>
      <dgm:spPr/>
      <dgm:t>
        <a:bodyPr/>
        <a:lstStyle/>
        <a:p>
          <a:endParaRPr lang="en-US"/>
        </a:p>
      </dgm:t>
    </dgm:pt>
    <dgm:pt modelId="{2D906238-9BB4-434E-A559-90458B3346F8}">
      <dgm:prSet/>
      <dgm:spPr/>
      <dgm:t>
        <a:bodyPr/>
        <a:lstStyle/>
        <a:p>
          <a:r>
            <a:rPr lang="en-US" dirty="0"/>
            <a:t>ARCA Policy &amp; Positions</a:t>
          </a:r>
        </a:p>
      </dgm:t>
    </dgm:pt>
    <dgm:pt modelId="{57BED5C2-1766-4B99-9032-5C57E10F3085}" type="parTrans" cxnId="{A6200B99-7BC5-4D01-8CC5-C04FA2824AD9}">
      <dgm:prSet/>
      <dgm:spPr/>
      <dgm:t>
        <a:bodyPr/>
        <a:lstStyle/>
        <a:p>
          <a:endParaRPr lang="en-US"/>
        </a:p>
      </dgm:t>
    </dgm:pt>
    <dgm:pt modelId="{F990EAB3-3A95-4861-AAE2-A5A4134D0B9C}" type="sibTrans" cxnId="{A6200B99-7BC5-4D01-8CC5-C04FA2824AD9}">
      <dgm:prSet/>
      <dgm:spPr/>
      <dgm:t>
        <a:bodyPr/>
        <a:lstStyle/>
        <a:p>
          <a:endParaRPr lang="en-US"/>
        </a:p>
      </dgm:t>
    </dgm:pt>
    <dgm:pt modelId="{14238E5D-BE04-4CCE-B206-66C10FC7E536}" type="pres">
      <dgm:prSet presAssocID="{9B5AA494-01B2-44A9-BF1C-DAB9433E5863}" presName="Name0" presStyleCnt="0">
        <dgm:presLayoutVars>
          <dgm:chMax val="7"/>
          <dgm:chPref val="7"/>
          <dgm:dir/>
        </dgm:presLayoutVars>
      </dgm:prSet>
      <dgm:spPr/>
      <dgm:t>
        <a:bodyPr/>
        <a:lstStyle/>
        <a:p>
          <a:endParaRPr lang="en-US"/>
        </a:p>
      </dgm:t>
    </dgm:pt>
    <dgm:pt modelId="{96E0CA81-7427-4C71-A789-27476CB05B52}" type="pres">
      <dgm:prSet presAssocID="{9B5AA494-01B2-44A9-BF1C-DAB9433E5863}" presName="Name1" presStyleCnt="0"/>
      <dgm:spPr/>
    </dgm:pt>
    <dgm:pt modelId="{CAEF1FC6-8E03-4780-8187-854B2F842D38}" type="pres">
      <dgm:prSet presAssocID="{9B5AA494-01B2-44A9-BF1C-DAB9433E5863}" presName="cycle" presStyleCnt="0"/>
      <dgm:spPr/>
    </dgm:pt>
    <dgm:pt modelId="{E18AD233-BB6E-4FD0-940B-BDFB65B499DE}" type="pres">
      <dgm:prSet presAssocID="{9B5AA494-01B2-44A9-BF1C-DAB9433E5863}" presName="srcNode" presStyleLbl="node1" presStyleIdx="0" presStyleCnt="5"/>
      <dgm:spPr/>
    </dgm:pt>
    <dgm:pt modelId="{EE395B80-0516-4D3D-BEE0-D5E09B37554E}" type="pres">
      <dgm:prSet presAssocID="{9B5AA494-01B2-44A9-BF1C-DAB9433E5863}" presName="conn" presStyleLbl="parChTrans1D2" presStyleIdx="0" presStyleCnt="1"/>
      <dgm:spPr/>
      <dgm:t>
        <a:bodyPr/>
        <a:lstStyle/>
        <a:p>
          <a:endParaRPr lang="en-US"/>
        </a:p>
      </dgm:t>
    </dgm:pt>
    <dgm:pt modelId="{45F36490-F1AA-42B2-AE3A-F05B12F49568}" type="pres">
      <dgm:prSet presAssocID="{9B5AA494-01B2-44A9-BF1C-DAB9433E5863}" presName="extraNode" presStyleLbl="node1" presStyleIdx="0" presStyleCnt="5"/>
      <dgm:spPr/>
    </dgm:pt>
    <dgm:pt modelId="{5DA50C90-27C7-4D46-B474-705D51170D0D}" type="pres">
      <dgm:prSet presAssocID="{9B5AA494-01B2-44A9-BF1C-DAB9433E5863}" presName="dstNode" presStyleLbl="node1" presStyleIdx="0" presStyleCnt="5"/>
      <dgm:spPr/>
    </dgm:pt>
    <dgm:pt modelId="{ACE698F7-72C5-4297-BD8D-A951605325DD}" type="pres">
      <dgm:prSet presAssocID="{7EF10708-ABA3-444A-8145-73B83D3D0650}" presName="text_1" presStyleLbl="node1" presStyleIdx="0" presStyleCnt="5">
        <dgm:presLayoutVars>
          <dgm:bulletEnabled val="1"/>
        </dgm:presLayoutVars>
      </dgm:prSet>
      <dgm:spPr/>
      <dgm:t>
        <a:bodyPr/>
        <a:lstStyle/>
        <a:p>
          <a:endParaRPr lang="en-US"/>
        </a:p>
      </dgm:t>
    </dgm:pt>
    <dgm:pt modelId="{8891210E-2EDD-4DB9-909C-564CC7199284}" type="pres">
      <dgm:prSet presAssocID="{7EF10708-ABA3-444A-8145-73B83D3D0650}" presName="accent_1" presStyleCnt="0"/>
      <dgm:spPr/>
    </dgm:pt>
    <dgm:pt modelId="{E6D0CB5E-08D9-4316-9E98-5DD08DFF7131}" type="pres">
      <dgm:prSet presAssocID="{7EF10708-ABA3-444A-8145-73B83D3D0650}" presName="accentRepeatNode" presStyleLbl="solidFgAcc1" presStyleIdx="0" presStyleCnt="5"/>
      <dgm:spPr/>
    </dgm:pt>
    <dgm:pt modelId="{202E86E6-820F-42A6-BB5A-00ED0CAF3C55}" type="pres">
      <dgm:prSet presAssocID="{FCB28E69-8D04-45BB-82FD-B71BB0347C3D}" presName="text_2" presStyleLbl="node1" presStyleIdx="1" presStyleCnt="5">
        <dgm:presLayoutVars>
          <dgm:bulletEnabled val="1"/>
        </dgm:presLayoutVars>
      </dgm:prSet>
      <dgm:spPr/>
      <dgm:t>
        <a:bodyPr/>
        <a:lstStyle/>
        <a:p>
          <a:endParaRPr lang="en-US"/>
        </a:p>
      </dgm:t>
    </dgm:pt>
    <dgm:pt modelId="{CDD60D9A-5064-41A5-B5A1-3CB1BCF4F20B}" type="pres">
      <dgm:prSet presAssocID="{FCB28E69-8D04-45BB-82FD-B71BB0347C3D}" presName="accent_2" presStyleCnt="0"/>
      <dgm:spPr/>
    </dgm:pt>
    <dgm:pt modelId="{0D8FF865-DE78-439D-92F2-F4283844081F}" type="pres">
      <dgm:prSet presAssocID="{FCB28E69-8D04-45BB-82FD-B71BB0347C3D}" presName="accentRepeatNode" presStyleLbl="solidFgAcc1" presStyleIdx="1" presStyleCnt="5"/>
      <dgm:spPr/>
    </dgm:pt>
    <dgm:pt modelId="{DFE41700-4D0F-429F-9981-A8B746682A5B}" type="pres">
      <dgm:prSet presAssocID="{88F5D9F4-9A55-437E-A9BE-6C9FBB507123}" presName="text_3" presStyleLbl="node1" presStyleIdx="2" presStyleCnt="5">
        <dgm:presLayoutVars>
          <dgm:bulletEnabled val="1"/>
        </dgm:presLayoutVars>
      </dgm:prSet>
      <dgm:spPr/>
      <dgm:t>
        <a:bodyPr/>
        <a:lstStyle/>
        <a:p>
          <a:endParaRPr lang="en-US"/>
        </a:p>
      </dgm:t>
    </dgm:pt>
    <dgm:pt modelId="{A19A708D-53E3-42E1-8176-984920324A10}" type="pres">
      <dgm:prSet presAssocID="{88F5D9F4-9A55-437E-A9BE-6C9FBB507123}" presName="accent_3" presStyleCnt="0"/>
      <dgm:spPr/>
    </dgm:pt>
    <dgm:pt modelId="{6C2024EE-CDE0-4E0D-A043-3065C8EEA1AC}" type="pres">
      <dgm:prSet presAssocID="{88F5D9F4-9A55-437E-A9BE-6C9FBB507123}" presName="accentRepeatNode" presStyleLbl="solidFgAcc1" presStyleIdx="2" presStyleCnt="5"/>
      <dgm:spPr/>
    </dgm:pt>
    <dgm:pt modelId="{293CA896-C699-4949-91A4-070A844E8E80}" type="pres">
      <dgm:prSet presAssocID="{CAF1ACD0-B5A9-4EBF-B1C6-4E3D950FD40D}" presName="text_4" presStyleLbl="node1" presStyleIdx="3" presStyleCnt="5">
        <dgm:presLayoutVars>
          <dgm:bulletEnabled val="1"/>
        </dgm:presLayoutVars>
      </dgm:prSet>
      <dgm:spPr/>
      <dgm:t>
        <a:bodyPr/>
        <a:lstStyle/>
        <a:p>
          <a:endParaRPr lang="en-US"/>
        </a:p>
      </dgm:t>
    </dgm:pt>
    <dgm:pt modelId="{49BA24B8-C348-448B-A0DD-506EF4A402E5}" type="pres">
      <dgm:prSet presAssocID="{CAF1ACD0-B5A9-4EBF-B1C6-4E3D950FD40D}" presName="accent_4" presStyleCnt="0"/>
      <dgm:spPr/>
    </dgm:pt>
    <dgm:pt modelId="{681695AB-78CC-4B8B-BFFC-D6CE5310AAA1}" type="pres">
      <dgm:prSet presAssocID="{CAF1ACD0-B5A9-4EBF-B1C6-4E3D950FD40D}" presName="accentRepeatNode" presStyleLbl="solidFgAcc1" presStyleIdx="3" presStyleCnt="5"/>
      <dgm:spPr/>
    </dgm:pt>
    <dgm:pt modelId="{D01E6266-B3F3-4407-9399-79ADEB8A18F3}" type="pres">
      <dgm:prSet presAssocID="{2D906238-9BB4-434E-A559-90458B3346F8}" presName="text_5" presStyleLbl="node1" presStyleIdx="4" presStyleCnt="5">
        <dgm:presLayoutVars>
          <dgm:bulletEnabled val="1"/>
        </dgm:presLayoutVars>
      </dgm:prSet>
      <dgm:spPr/>
      <dgm:t>
        <a:bodyPr/>
        <a:lstStyle/>
        <a:p>
          <a:endParaRPr lang="en-US"/>
        </a:p>
      </dgm:t>
    </dgm:pt>
    <dgm:pt modelId="{B8FE409E-FC30-4183-ACB9-DEC53F348686}" type="pres">
      <dgm:prSet presAssocID="{2D906238-9BB4-434E-A559-90458B3346F8}" presName="accent_5" presStyleCnt="0"/>
      <dgm:spPr/>
    </dgm:pt>
    <dgm:pt modelId="{F00FA24C-08F8-4C3E-9233-C4ABA3E3456F}" type="pres">
      <dgm:prSet presAssocID="{2D906238-9BB4-434E-A559-90458B3346F8}" presName="accentRepeatNode" presStyleLbl="solidFgAcc1" presStyleIdx="4" presStyleCnt="5"/>
      <dgm:spPr/>
    </dgm:pt>
  </dgm:ptLst>
  <dgm:cxnLst>
    <dgm:cxn modelId="{1F906837-BC1C-4C9B-9CA4-824942416255}" type="presOf" srcId="{7EF10708-ABA3-444A-8145-73B83D3D0650}" destId="{ACE698F7-72C5-4297-BD8D-A951605325DD}" srcOrd="0" destOrd="0" presId="urn:microsoft.com/office/officeart/2008/layout/VerticalCurvedList"/>
    <dgm:cxn modelId="{FF5579E2-B981-4F71-9566-9C4C5871B638}" srcId="{9B5AA494-01B2-44A9-BF1C-DAB9433E5863}" destId="{88F5D9F4-9A55-437E-A9BE-6C9FBB507123}" srcOrd="2" destOrd="0" parTransId="{69F94CB7-D05F-433C-B383-7FFC43AD8D7C}" sibTransId="{6EF4F454-DFEA-476D-91E1-179125EF8843}"/>
    <dgm:cxn modelId="{AC791EB7-8E05-44FF-958D-32FD2D359AB3}" type="presOf" srcId="{CAF1ACD0-B5A9-4EBF-B1C6-4E3D950FD40D}" destId="{293CA896-C699-4949-91A4-070A844E8E80}" srcOrd="0" destOrd="0" presId="urn:microsoft.com/office/officeart/2008/layout/VerticalCurvedList"/>
    <dgm:cxn modelId="{A6200B99-7BC5-4D01-8CC5-C04FA2824AD9}" srcId="{9B5AA494-01B2-44A9-BF1C-DAB9433E5863}" destId="{2D906238-9BB4-434E-A559-90458B3346F8}" srcOrd="4" destOrd="0" parTransId="{57BED5C2-1766-4B99-9032-5C57E10F3085}" sibTransId="{F990EAB3-3A95-4861-AAE2-A5A4134D0B9C}"/>
    <dgm:cxn modelId="{07F997E7-CA29-4863-B2DB-85C7BD530C3D}" type="presOf" srcId="{2D906238-9BB4-434E-A559-90458B3346F8}" destId="{D01E6266-B3F3-4407-9399-79ADEB8A18F3}" srcOrd="0" destOrd="0" presId="urn:microsoft.com/office/officeart/2008/layout/VerticalCurvedList"/>
    <dgm:cxn modelId="{FC36F413-FA88-47DC-87B2-4704E2BC2FDE}" type="presOf" srcId="{FCB28E69-8D04-45BB-82FD-B71BB0347C3D}" destId="{202E86E6-820F-42A6-BB5A-00ED0CAF3C55}" srcOrd="0" destOrd="0" presId="urn:microsoft.com/office/officeart/2008/layout/VerticalCurvedList"/>
    <dgm:cxn modelId="{3CAD45C7-53D4-41B7-8239-F33D7F4BB830}" srcId="{9B5AA494-01B2-44A9-BF1C-DAB9433E5863}" destId="{7EF10708-ABA3-444A-8145-73B83D3D0650}" srcOrd="0" destOrd="0" parTransId="{136E3B13-C206-464C-908B-4024CBF2CF60}" sibTransId="{FCCA46C7-8953-4574-86BE-D02A0BFC483D}"/>
    <dgm:cxn modelId="{C4F0AC46-D928-4B3D-A341-2960E3829A0B}" srcId="{9B5AA494-01B2-44A9-BF1C-DAB9433E5863}" destId="{CAF1ACD0-B5A9-4EBF-B1C6-4E3D950FD40D}" srcOrd="3" destOrd="0" parTransId="{257A8999-2043-4D3D-AA7C-BBF455B71360}" sibTransId="{47C2CC13-BC35-4972-8EE1-9BFD8A1162EC}"/>
    <dgm:cxn modelId="{C74A981E-75A7-4263-A100-5948D256E4AC}" type="presOf" srcId="{FCCA46C7-8953-4574-86BE-D02A0BFC483D}" destId="{EE395B80-0516-4D3D-BEE0-D5E09B37554E}" srcOrd="0" destOrd="0" presId="urn:microsoft.com/office/officeart/2008/layout/VerticalCurvedList"/>
    <dgm:cxn modelId="{2BB43E20-B422-424A-AF9F-312BDCAE9C0E}" type="presOf" srcId="{88F5D9F4-9A55-437E-A9BE-6C9FBB507123}" destId="{DFE41700-4D0F-429F-9981-A8B746682A5B}" srcOrd="0" destOrd="0" presId="urn:microsoft.com/office/officeart/2008/layout/VerticalCurvedList"/>
    <dgm:cxn modelId="{BC245468-D595-40F0-987D-1F076A8FDA2F}" srcId="{9B5AA494-01B2-44A9-BF1C-DAB9433E5863}" destId="{FCB28E69-8D04-45BB-82FD-B71BB0347C3D}" srcOrd="1" destOrd="0" parTransId="{3E30EFC7-A361-4175-BC3C-19FEDB8E8FEF}" sibTransId="{91F50E9F-D762-4858-8944-9A0FC2BA48C7}"/>
    <dgm:cxn modelId="{DA2232CA-4D3E-4BC4-9076-40AE6DC0D7E2}" type="presOf" srcId="{9B5AA494-01B2-44A9-BF1C-DAB9433E5863}" destId="{14238E5D-BE04-4CCE-B206-66C10FC7E536}" srcOrd="0" destOrd="0" presId="urn:microsoft.com/office/officeart/2008/layout/VerticalCurvedList"/>
    <dgm:cxn modelId="{85B6A21D-9950-4C7C-95DF-0AB2AFCCEF76}" type="presParOf" srcId="{14238E5D-BE04-4CCE-B206-66C10FC7E536}" destId="{96E0CA81-7427-4C71-A789-27476CB05B52}" srcOrd="0" destOrd="0" presId="urn:microsoft.com/office/officeart/2008/layout/VerticalCurvedList"/>
    <dgm:cxn modelId="{F55C7DA0-1795-4559-B8A4-BC38F189F760}" type="presParOf" srcId="{96E0CA81-7427-4C71-A789-27476CB05B52}" destId="{CAEF1FC6-8E03-4780-8187-854B2F842D38}" srcOrd="0" destOrd="0" presId="urn:microsoft.com/office/officeart/2008/layout/VerticalCurvedList"/>
    <dgm:cxn modelId="{9066C424-DADE-4D60-8CA1-1B20BAE6D029}" type="presParOf" srcId="{CAEF1FC6-8E03-4780-8187-854B2F842D38}" destId="{E18AD233-BB6E-4FD0-940B-BDFB65B499DE}" srcOrd="0" destOrd="0" presId="urn:microsoft.com/office/officeart/2008/layout/VerticalCurvedList"/>
    <dgm:cxn modelId="{9BE01A5C-B34C-49F8-9279-540BE29DA6BC}" type="presParOf" srcId="{CAEF1FC6-8E03-4780-8187-854B2F842D38}" destId="{EE395B80-0516-4D3D-BEE0-D5E09B37554E}" srcOrd="1" destOrd="0" presId="urn:microsoft.com/office/officeart/2008/layout/VerticalCurvedList"/>
    <dgm:cxn modelId="{51D9C3BF-2E6A-4780-879F-DB09A46DF3E1}" type="presParOf" srcId="{CAEF1FC6-8E03-4780-8187-854B2F842D38}" destId="{45F36490-F1AA-42B2-AE3A-F05B12F49568}" srcOrd="2" destOrd="0" presId="urn:microsoft.com/office/officeart/2008/layout/VerticalCurvedList"/>
    <dgm:cxn modelId="{BB84B1CB-3004-4D91-8618-C5DB86E40210}" type="presParOf" srcId="{CAEF1FC6-8E03-4780-8187-854B2F842D38}" destId="{5DA50C90-27C7-4D46-B474-705D51170D0D}" srcOrd="3" destOrd="0" presId="urn:microsoft.com/office/officeart/2008/layout/VerticalCurvedList"/>
    <dgm:cxn modelId="{9359024B-23BF-466F-80E7-C1C50842F9FB}" type="presParOf" srcId="{96E0CA81-7427-4C71-A789-27476CB05B52}" destId="{ACE698F7-72C5-4297-BD8D-A951605325DD}" srcOrd="1" destOrd="0" presId="urn:microsoft.com/office/officeart/2008/layout/VerticalCurvedList"/>
    <dgm:cxn modelId="{18E02DD8-2E20-4D92-A3A0-93BB5753649A}" type="presParOf" srcId="{96E0CA81-7427-4C71-A789-27476CB05B52}" destId="{8891210E-2EDD-4DB9-909C-564CC7199284}" srcOrd="2" destOrd="0" presId="urn:microsoft.com/office/officeart/2008/layout/VerticalCurvedList"/>
    <dgm:cxn modelId="{44FD3252-4960-4386-A70B-7A4191A8C87B}" type="presParOf" srcId="{8891210E-2EDD-4DB9-909C-564CC7199284}" destId="{E6D0CB5E-08D9-4316-9E98-5DD08DFF7131}" srcOrd="0" destOrd="0" presId="urn:microsoft.com/office/officeart/2008/layout/VerticalCurvedList"/>
    <dgm:cxn modelId="{0DE0CBB4-D34E-40F6-8955-D8E5B0EBA3F0}" type="presParOf" srcId="{96E0CA81-7427-4C71-A789-27476CB05B52}" destId="{202E86E6-820F-42A6-BB5A-00ED0CAF3C55}" srcOrd="3" destOrd="0" presId="urn:microsoft.com/office/officeart/2008/layout/VerticalCurvedList"/>
    <dgm:cxn modelId="{68DDDC71-4A0E-489A-A6DD-6D9F5D9384A2}" type="presParOf" srcId="{96E0CA81-7427-4C71-A789-27476CB05B52}" destId="{CDD60D9A-5064-41A5-B5A1-3CB1BCF4F20B}" srcOrd="4" destOrd="0" presId="urn:microsoft.com/office/officeart/2008/layout/VerticalCurvedList"/>
    <dgm:cxn modelId="{577E32B2-E85C-41CD-AAFF-146B4A41D340}" type="presParOf" srcId="{CDD60D9A-5064-41A5-B5A1-3CB1BCF4F20B}" destId="{0D8FF865-DE78-439D-92F2-F4283844081F}" srcOrd="0" destOrd="0" presId="urn:microsoft.com/office/officeart/2008/layout/VerticalCurvedList"/>
    <dgm:cxn modelId="{192C9CBF-684E-4139-B480-2DB1671A0805}" type="presParOf" srcId="{96E0CA81-7427-4C71-A789-27476CB05B52}" destId="{DFE41700-4D0F-429F-9981-A8B746682A5B}" srcOrd="5" destOrd="0" presId="urn:microsoft.com/office/officeart/2008/layout/VerticalCurvedList"/>
    <dgm:cxn modelId="{3F8FAC4E-D52B-4C31-AFC6-4A8C21D02574}" type="presParOf" srcId="{96E0CA81-7427-4C71-A789-27476CB05B52}" destId="{A19A708D-53E3-42E1-8176-984920324A10}" srcOrd="6" destOrd="0" presId="urn:microsoft.com/office/officeart/2008/layout/VerticalCurvedList"/>
    <dgm:cxn modelId="{36262973-DD85-48E3-9434-7936A5E0215E}" type="presParOf" srcId="{A19A708D-53E3-42E1-8176-984920324A10}" destId="{6C2024EE-CDE0-4E0D-A043-3065C8EEA1AC}" srcOrd="0" destOrd="0" presId="urn:microsoft.com/office/officeart/2008/layout/VerticalCurvedList"/>
    <dgm:cxn modelId="{F3CE2E17-ECE1-4E54-B993-97C2A11CBE25}" type="presParOf" srcId="{96E0CA81-7427-4C71-A789-27476CB05B52}" destId="{293CA896-C699-4949-91A4-070A844E8E80}" srcOrd="7" destOrd="0" presId="urn:microsoft.com/office/officeart/2008/layout/VerticalCurvedList"/>
    <dgm:cxn modelId="{37848EE5-2153-40B6-881F-00D469094666}" type="presParOf" srcId="{96E0CA81-7427-4C71-A789-27476CB05B52}" destId="{49BA24B8-C348-448B-A0DD-506EF4A402E5}" srcOrd="8" destOrd="0" presId="urn:microsoft.com/office/officeart/2008/layout/VerticalCurvedList"/>
    <dgm:cxn modelId="{A9795DB5-D126-44AC-BBBA-9B3ED0CC03A5}" type="presParOf" srcId="{49BA24B8-C348-448B-A0DD-506EF4A402E5}" destId="{681695AB-78CC-4B8B-BFFC-D6CE5310AAA1}" srcOrd="0" destOrd="0" presId="urn:microsoft.com/office/officeart/2008/layout/VerticalCurvedList"/>
    <dgm:cxn modelId="{B0FAC15D-0EB4-4B3F-A791-6DAA755E27B1}" type="presParOf" srcId="{96E0CA81-7427-4C71-A789-27476CB05B52}" destId="{D01E6266-B3F3-4407-9399-79ADEB8A18F3}" srcOrd="9" destOrd="0" presId="urn:microsoft.com/office/officeart/2008/layout/VerticalCurvedList"/>
    <dgm:cxn modelId="{11815425-C906-485E-9C69-583596459A52}" type="presParOf" srcId="{96E0CA81-7427-4C71-A789-27476CB05B52}" destId="{B8FE409E-FC30-4183-ACB9-DEC53F348686}" srcOrd="10" destOrd="0" presId="urn:microsoft.com/office/officeart/2008/layout/VerticalCurvedList"/>
    <dgm:cxn modelId="{95C4530C-58D9-4611-867C-4997342EA6FE}" type="presParOf" srcId="{B8FE409E-FC30-4183-ACB9-DEC53F348686}" destId="{F00FA24C-08F8-4C3E-9233-C4ABA3E345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AA494-01B2-44A9-BF1C-DAB9433E586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7EF10708-ABA3-444A-8145-73B83D3D0650}">
      <dgm:prSet custT="1"/>
      <dgm:spPr/>
      <dgm:t>
        <a:bodyPr/>
        <a:lstStyle/>
        <a:p>
          <a:r>
            <a:rPr lang="en-US" sz="2100" b="1" dirty="0">
              <a:solidFill>
                <a:srgbClr val="FFFF00"/>
              </a:solidFill>
            </a:rPr>
            <a:t>California Budget Overview and Future Implications</a:t>
          </a:r>
        </a:p>
      </dgm:t>
    </dgm:pt>
    <dgm:pt modelId="{136E3B13-C206-464C-908B-4024CBF2CF60}" type="parTrans" cxnId="{3CAD45C7-53D4-41B7-8239-F33D7F4BB830}">
      <dgm:prSet/>
      <dgm:spPr/>
      <dgm:t>
        <a:bodyPr/>
        <a:lstStyle/>
        <a:p>
          <a:endParaRPr lang="en-US"/>
        </a:p>
      </dgm:t>
    </dgm:pt>
    <dgm:pt modelId="{FCCA46C7-8953-4574-86BE-D02A0BFC483D}" type="sibTrans" cxnId="{3CAD45C7-53D4-41B7-8239-F33D7F4BB830}">
      <dgm:prSet/>
      <dgm:spPr/>
      <dgm:t>
        <a:bodyPr/>
        <a:lstStyle/>
        <a:p>
          <a:endParaRPr lang="en-US"/>
        </a:p>
      </dgm:t>
    </dgm:pt>
    <dgm:pt modelId="{FCB28E69-8D04-45BB-82FD-B71BB0347C3D}">
      <dgm:prSet custT="1"/>
      <dgm:spPr/>
      <dgm:t>
        <a:bodyPr/>
        <a:lstStyle/>
        <a:p>
          <a:r>
            <a:rPr lang="en-US" sz="2100" dirty="0" smtClean="0"/>
            <a:t>Governor Newsome’s </a:t>
          </a:r>
          <a:r>
            <a:rPr lang="en-US" sz="2100" dirty="0"/>
            <a:t>Proposed Spending Plan</a:t>
          </a:r>
        </a:p>
      </dgm:t>
    </dgm:pt>
    <dgm:pt modelId="{3E30EFC7-A361-4175-BC3C-19FEDB8E8FEF}" type="parTrans" cxnId="{BC245468-D595-40F0-987D-1F076A8FDA2F}">
      <dgm:prSet/>
      <dgm:spPr/>
      <dgm:t>
        <a:bodyPr/>
        <a:lstStyle/>
        <a:p>
          <a:endParaRPr lang="en-US"/>
        </a:p>
      </dgm:t>
    </dgm:pt>
    <dgm:pt modelId="{91F50E9F-D762-4858-8944-9A0FC2BA48C7}" type="sibTrans" cxnId="{BC245468-D595-40F0-987D-1F076A8FDA2F}">
      <dgm:prSet/>
      <dgm:spPr/>
      <dgm:t>
        <a:bodyPr/>
        <a:lstStyle/>
        <a:p>
          <a:endParaRPr lang="en-US"/>
        </a:p>
      </dgm:t>
    </dgm:pt>
    <dgm:pt modelId="{88F5D9F4-9A55-437E-A9BE-6C9FBB507123}">
      <dgm:prSet custT="1"/>
      <dgm:spPr/>
      <dgm:t>
        <a:bodyPr/>
        <a:lstStyle/>
        <a:p>
          <a:r>
            <a:rPr lang="en-US" sz="2100" dirty="0"/>
            <a:t>Budget Details Impacting </a:t>
          </a:r>
          <a:r>
            <a:rPr lang="en-US" sz="2100" dirty="0" smtClean="0"/>
            <a:t>I/DD </a:t>
          </a:r>
          <a:r>
            <a:rPr lang="en-US" sz="2100" dirty="0"/>
            <a:t>Community &amp; Stakeholders</a:t>
          </a:r>
        </a:p>
      </dgm:t>
    </dgm:pt>
    <dgm:pt modelId="{69F94CB7-D05F-433C-B383-7FFC43AD8D7C}" type="parTrans" cxnId="{FF5579E2-B981-4F71-9566-9C4C5871B638}">
      <dgm:prSet/>
      <dgm:spPr/>
      <dgm:t>
        <a:bodyPr/>
        <a:lstStyle/>
        <a:p>
          <a:endParaRPr lang="en-US"/>
        </a:p>
      </dgm:t>
    </dgm:pt>
    <dgm:pt modelId="{6EF4F454-DFEA-476D-91E1-179125EF8843}" type="sibTrans" cxnId="{FF5579E2-B981-4F71-9566-9C4C5871B638}">
      <dgm:prSet/>
      <dgm:spPr/>
      <dgm:t>
        <a:bodyPr/>
        <a:lstStyle/>
        <a:p>
          <a:endParaRPr lang="en-US"/>
        </a:p>
      </dgm:t>
    </dgm:pt>
    <dgm:pt modelId="{CAF1ACD0-B5A9-4EBF-B1C6-4E3D950FD40D}">
      <dgm:prSet custT="1"/>
      <dgm:spPr/>
      <dgm:t>
        <a:bodyPr/>
        <a:lstStyle/>
        <a:p>
          <a:r>
            <a:rPr lang="en-US" sz="2100" dirty="0"/>
            <a:t>Department of Developmental Services’ Budget</a:t>
          </a:r>
        </a:p>
      </dgm:t>
    </dgm:pt>
    <dgm:pt modelId="{257A8999-2043-4D3D-AA7C-BBF455B71360}" type="parTrans" cxnId="{C4F0AC46-D928-4B3D-A341-2960E3829A0B}">
      <dgm:prSet/>
      <dgm:spPr/>
      <dgm:t>
        <a:bodyPr/>
        <a:lstStyle/>
        <a:p>
          <a:endParaRPr lang="en-US"/>
        </a:p>
      </dgm:t>
    </dgm:pt>
    <dgm:pt modelId="{47C2CC13-BC35-4972-8EE1-9BFD8A1162EC}" type="sibTrans" cxnId="{C4F0AC46-D928-4B3D-A341-2960E3829A0B}">
      <dgm:prSet/>
      <dgm:spPr/>
      <dgm:t>
        <a:bodyPr/>
        <a:lstStyle/>
        <a:p>
          <a:endParaRPr lang="en-US"/>
        </a:p>
      </dgm:t>
    </dgm:pt>
    <dgm:pt modelId="{2D906238-9BB4-434E-A559-90458B3346F8}">
      <dgm:prSet custT="1"/>
      <dgm:spPr/>
      <dgm:t>
        <a:bodyPr/>
        <a:lstStyle/>
        <a:p>
          <a:r>
            <a:rPr lang="en-US" sz="2100" dirty="0"/>
            <a:t>ARCA Policy &amp; Positions</a:t>
          </a:r>
        </a:p>
      </dgm:t>
    </dgm:pt>
    <dgm:pt modelId="{57BED5C2-1766-4B99-9032-5C57E10F3085}" type="parTrans" cxnId="{A6200B99-7BC5-4D01-8CC5-C04FA2824AD9}">
      <dgm:prSet/>
      <dgm:spPr/>
      <dgm:t>
        <a:bodyPr/>
        <a:lstStyle/>
        <a:p>
          <a:endParaRPr lang="en-US"/>
        </a:p>
      </dgm:t>
    </dgm:pt>
    <dgm:pt modelId="{F990EAB3-3A95-4861-AAE2-A5A4134D0B9C}" type="sibTrans" cxnId="{A6200B99-7BC5-4D01-8CC5-C04FA2824AD9}">
      <dgm:prSet/>
      <dgm:spPr/>
      <dgm:t>
        <a:bodyPr/>
        <a:lstStyle/>
        <a:p>
          <a:endParaRPr lang="en-US"/>
        </a:p>
      </dgm:t>
    </dgm:pt>
    <dgm:pt modelId="{14238E5D-BE04-4CCE-B206-66C10FC7E536}" type="pres">
      <dgm:prSet presAssocID="{9B5AA494-01B2-44A9-BF1C-DAB9433E5863}" presName="Name0" presStyleCnt="0">
        <dgm:presLayoutVars>
          <dgm:chMax val="7"/>
          <dgm:chPref val="7"/>
          <dgm:dir/>
        </dgm:presLayoutVars>
      </dgm:prSet>
      <dgm:spPr/>
      <dgm:t>
        <a:bodyPr/>
        <a:lstStyle/>
        <a:p>
          <a:endParaRPr lang="en-US"/>
        </a:p>
      </dgm:t>
    </dgm:pt>
    <dgm:pt modelId="{96E0CA81-7427-4C71-A789-27476CB05B52}" type="pres">
      <dgm:prSet presAssocID="{9B5AA494-01B2-44A9-BF1C-DAB9433E5863}" presName="Name1" presStyleCnt="0"/>
      <dgm:spPr/>
    </dgm:pt>
    <dgm:pt modelId="{CAEF1FC6-8E03-4780-8187-854B2F842D38}" type="pres">
      <dgm:prSet presAssocID="{9B5AA494-01B2-44A9-BF1C-DAB9433E5863}" presName="cycle" presStyleCnt="0"/>
      <dgm:spPr/>
    </dgm:pt>
    <dgm:pt modelId="{E18AD233-BB6E-4FD0-940B-BDFB65B499DE}" type="pres">
      <dgm:prSet presAssocID="{9B5AA494-01B2-44A9-BF1C-DAB9433E5863}" presName="srcNode" presStyleLbl="node1" presStyleIdx="0" presStyleCnt="5"/>
      <dgm:spPr/>
    </dgm:pt>
    <dgm:pt modelId="{EE395B80-0516-4D3D-BEE0-D5E09B37554E}" type="pres">
      <dgm:prSet presAssocID="{9B5AA494-01B2-44A9-BF1C-DAB9433E5863}" presName="conn" presStyleLbl="parChTrans1D2" presStyleIdx="0" presStyleCnt="1"/>
      <dgm:spPr/>
      <dgm:t>
        <a:bodyPr/>
        <a:lstStyle/>
        <a:p>
          <a:endParaRPr lang="en-US"/>
        </a:p>
      </dgm:t>
    </dgm:pt>
    <dgm:pt modelId="{45F36490-F1AA-42B2-AE3A-F05B12F49568}" type="pres">
      <dgm:prSet presAssocID="{9B5AA494-01B2-44A9-BF1C-DAB9433E5863}" presName="extraNode" presStyleLbl="node1" presStyleIdx="0" presStyleCnt="5"/>
      <dgm:spPr/>
    </dgm:pt>
    <dgm:pt modelId="{5DA50C90-27C7-4D46-B474-705D51170D0D}" type="pres">
      <dgm:prSet presAssocID="{9B5AA494-01B2-44A9-BF1C-DAB9433E5863}" presName="dstNode" presStyleLbl="node1" presStyleIdx="0" presStyleCnt="5"/>
      <dgm:spPr/>
    </dgm:pt>
    <dgm:pt modelId="{ACE698F7-72C5-4297-BD8D-A951605325DD}" type="pres">
      <dgm:prSet presAssocID="{7EF10708-ABA3-444A-8145-73B83D3D0650}" presName="text_1" presStyleLbl="node1" presStyleIdx="0" presStyleCnt="5">
        <dgm:presLayoutVars>
          <dgm:bulletEnabled val="1"/>
        </dgm:presLayoutVars>
      </dgm:prSet>
      <dgm:spPr/>
      <dgm:t>
        <a:bodyPr/>
        <a:lstStyle/>
        <a:p>
          <a:endParaRPr lang="en-US"/>
        </a:p>
      </dgm:t>
    </dgm:pt>
    <dgm:pt modelId="{8891210E-2EDD-4DB9-909C-564CC7199284}" type="pres">
      <dgm:prSet presAssocID="{7EF10708-ABA3-444A-8145-73B83D3D0650}" presName="accent_1" presStyleCnt="0"/>
      <dgm:spPr/>
    </dgm:pt>
    <dgm:pt modelId="{E6D0CB5E-08D9-4316-9E98-5DD08DFF7131}" type="pres">
      <dgm:prSet presAssocID="{7EF10708-ABA3-444A-8145-73B83D3D0650}" presName="accentRepeatNode" presStyleLbl="solidFgAcc1" presStyleIdx="0" presStyleCnt="5"/>
      <dgm:spPr/>
    </dgm:pt>
    <dgm:pt modelId="{202E86E6-820F-42A6-BB5A-00ED0CAF3C55}" type="pres">
      <dgm:prSet presAssocID="{FCB28E69-8D04-45BB-82FD-B71BB0347C3D}" presName="text_2" presStyleLbl="node1" presStyleIdx="1" presStyleCnt="5">
        <dgm:presLayoutVars>
          <dgm:bulletEnabled val="1"/>
        </dgm:presLayoutVars>
      </dgm:prSet>
      <dgm:spPr/>
      <dgm:t>
        <a:bodyPr/>
        <a:lstStyle/>
        <a:p>
          <a:endParaRPr lang="en-US"/>
        </a:p>
      </dgm:t>
    </dgm:pt>
    <dgm:pt modelId="{CDD60D9A-5064-41A5-B5A1-3CB1BCF4F20B}" type="pres">
      <dgm:prSet presAssocID="{FCB28E69-8D04-45BB-82FD-B71BB0347C3D}" presName="accent_2" presStyleCnt="0"/>
      <dgm:spPr/>
    </dgm:pt>
    <dgm:pt modelId="{0D8FF865-DE78-439D-92F2-F4283844081F}" type="pres">
      <dgm:prSet presAssocID="{FCB28E69-8D04-45BB-82FD-B71BB0347C3D}" presName="accentRepeatNode" presStyleLbl="solidFgAcc1" presStyleIdx="1" presStyleCnt="5"/>
      <dgm:spPr/>
    </dgm:pt>
    <dgm:pt modelId="{DFE41700-4D0F-429F-9981-A8B746682A5B}" type="pres">
      <dgm:prSet presAssocID="{88F5D9F4-9A55-437E-A9BE-6C9FBB507123}" presName="text_3" presStyleLbl="node1" presStyleIdx="2" presStyleCnt="5">
        <dgm:presLayoutVars>
          <dgm:bulletEnabled val="1"/>
        </dgm:presLayoutVars>
      </dgm:prSet>
      <dgm:spPr/>
      <dgm:t>
        <a:bodyPr/>
        <a:lstStyle/>
        <a:p>
          <a:endParaRPr lang="en-US"/>
        </a:p>
      </dgm:t>
    </dgm:pt>
    <dgm:pt modelId="{A19A708D-53E3-42E1-8176-984920324A10}" type="pres">
      <dgm:prSet presAssocID="{88F5D9F4-9A55-437E-A9BE-6C9FBB507123}" presName="accent_3" presStyleCnt="0"/>
      <dgm:spPr/>
    </dgm:pt>
    <dgm:pt modelId="{6C2024EE-CDE0-4E0D-A043-3065C8EEA1AC}" type="pres">
      <dgm:prSet presAssocID="{88F5D9F4-9A55-437E-A9BE-6C9FBB507123}" presName="accentRepeatNode" presStyleLbl="solidFgAcc1" presStyleIdx="2" presStyleCnt="5"/>
      <dgm:spPr/>
    </dgm:pt>
    <dgm:pt modelId="{293CA896-C699-4949-91A4-070A844E8E80}" type="pres">
      <dgm:prSet presAssocID="{CAF1ACD0-B5A9-4EBF-B1C6-4E3D950FD40D}" presName="text_4" presStyleLbl="node1" presStyleIdx="3" presStyleCnt="5">
        <dgm:presLayoutVars>
          <dgm:bulletEnabled val="1"/>
        </dgm:presLayoutVars>
      </dgm:prSet>
      <dgm:spPr/>
      <dgm:t>
        <a:bodyPr/>
        <a:lstStyle/>
        <a:p>
          <a:endParaRPr lang="en-US"/>
        </a:p>
      </dgm:t>
    </dgm:pt>
    <dgm:pt modelId="{49BA24B8-C348-448B-A0DD-506EF4A402E5}" type="pres">
      <dgm:prSet presAssocID="{CAF1ACD0-B5A9-4EBF-B1C6-4E3D950FD40D}" presName="accent_4" presStyleCnt="0"/>
      <dgm:spPr/>
    </dgm:pt>
    <dgm:pt modelId="{681695AB-78CC-4B8B-BFFC-D6CE5310AAA1}" type="pres">
      <dgm:prSet presAssocID="{CAF1ACD0-B5A9-4EBF-B1C6-4E3D950FD40D}" presName="accentRepeatNode" presStyleLbl="solidFgAcc1" presStyleIdx="3" presStyleCnt="5"/>
      <dgm:spPr/>
    </dgm:pt>
    <dgm:pt modelId="{3E900DF9-285F-4575-90E8-4A78E2B4AB35}" type="pres">
      <dgm:prSet presAssocID="{2D906238-9BB4-434E-A559-90458B3346F8}" presName="text_5" presStyleLbl="node1" presStyleIdx="4" presStyleCnt="5">
        <dgm:presLayoutVars>
          <dgm:bulletEnabled val="1"/>
        </dgm:presLayoutVars>
      </dgm:prSet>
      <dgm:spPr/>
      <dgm:t>
        <a:bodyPr/>
        <a:lstStyle/>
        <a:p>
          <a:endParaRPr lang="en-US"/>
        </a:p>
      </dgm:t>
    </dgm:pt>
    <dgm:pt modelId="{45411577-7BD3-4D5A-B132-7EE079D29355}" type="pres">
      <dgm:prSet presAssocID="{2D906238-9BB4-434E-A559-90458B3346F8}" presName="accent_5" presStyleCnt="0"/>
      <dgm:spPr/>
    </dgm:pt>
    <dgm:pt modelId="{F00FA24C-08F8-4C3E-9233-C4ABA3E3456F}" type="pres">
      <dgm:prSet presAssocID="{2D906238-9BB4-434E-A559-90458B3346F8}" presName="accentRepeatNode" presStyleLbl="solidFgAcc1" presStyleIdx="4" presStyleCnt="5"/>
      <dgm:spPr/>
    </dgm:pt>
  </dgm:ptLst>
  <dgm:cxnLst>
    <dgm:cxn modelId="{1F906837-BC1C-4C9B-9CA4-824942416255}" type="presOf" srcId="{7EF10708-ABA3-444A-8145-73B83D3D0650}" destId="{ACE698F7-72C5-4297-BD8D-A951605325DD}" srcOrd="0" destOrd="0" presId="urn:microsoft.com/office/officeart/2008/layout/VerticalCurvedList"/>
    <dgm:cxn modelId="{FF5579E2-B981-4F71-9566-9C4C5871B638}" srcId="{9B5AA494-01B2-44A9-BF1C-DAB9433E5863}" destId="{88F5D9F4-9A55-437E-A9BE-6C9FBB507123}" srcOrd="2" destOrd="0" parTransId="{69F94CB7-D05F-433C-B383-7FFC43AD8D7C}" sibTransId="{6EF4F454-DFEA-476D-91E1-179125EF8843}"/>
    <dgm:cxn modelId="{AC791EB7-8E05-44FF-958D-32FD2D359AB3}" type="presOf" srcId="{CAF1ACD0-B5A9-4EBF-B1C6-4E3D950FD40D}" destId="{293CA896-C699-4949-91A4-070A844E8E80}" srcOrd="0" destOrd="0" presId="urn:microsoft.com/office/officeart/2008/layout/VerticalCurvedList"/>
    <dgm:cxn modelId="{A6200B99-7BC5-4D01-8CC5-C04FA2824AD9}" srcId="{9B5AA494-01B2-44A9-BF1C-DAB9433E5863}" destId="{2D906238-9BB4-434E-A559-90458B3346F8}" srcOrd="4" destOrd="0" parTransId="{57BED5C2-1766-4B99-9032-5C57E10F3085}" sibTransId="{F990EAB3-3A95-4861-AAE2-A5A4134D0B9C}"/>
    <dgm:cxn modelId="{74A8B6F0-9A5E-47A0-8E06-452945DD4FA5}" type="presOf" srcId="{2D906238-9BB4-434E-A559-90458B3346F8}" destId="{3E900DF9-285F-4575-90E8-4A78E2B4AB35}" srcOrd="0" destOrd="0" presId="urn:microsoft.com/office/officeart/2008/layout/VerticalCurvedList"/>
    <dgm:cxn modelId="{FC36F413-FA88-47DC-87B2-4704E2BC2FDE}" type="presOf" srcId="{FCB28E69-8D04-45BB-82FD-B71BB0347C3D}" destId="{202E86E6-820F-42A6-BB5A-00ED0CAF3C55}" srcOrd="0" destOrd="0" presId="urn:microsoft.com/office/officeart/2008/layout/VerticalCurvedList"/>
    <dgm:cxn modelId="{3CAD45C7-53D4-41B7-8239-F33D7F4BB830}" srcId="{9B5AA494-01B2-44A9-BF1C-DAB9433E5863}" destId="{7EF10708-ABA3-444A-8145-73B83D3D0650}" srcOrd="0" destOrd="0" parTransId="{136E3B13-C206-464C-908B-4024CBF2CF60}" sibTransId="{FCCA46C7-8953-4574-86BE-D02A0BFC483D}"/>
    <dgm:cxn modelId="{C4F0AC46-D928-4B3D-A341-2960E3829A0B}" srcId="{9B5AA494-01B2-44A9-BF1C-DAB9433E5863}" destId="{CAF1ACD0-B5A9-4EBF-B1C6-4E3D950FD40D}" srcOrd="3" destOrd="0" parTransId="{257A8999-2043-4D3D-AA7C-BBF455B71360}" sibTransId="{47C2CC13-BC35-4972-8EE1-9BFD8A1162EC}"/>
    <dgm:cxn modelId="{C74A981E-75A7-4263-A100-5948D256E4AC}" type="presOf" srcId="{FCCA46C7-8953-4574-86BE-D02A0BFC483D}" destId="{EE395B80-0516-4D3D-BEE0-D5E09B37554E}" srcOrd="0" destOrd="0" presId="urn:microsoft.com/office/officeart/2008/layout/VerticalCurvedList"/>
    <dgm:cxn modelId="{2BB43E20-B422-424A-AF9F-312BDCAE9C0E}" type="presOf" srcId="{88F5D9F4-9A55-437E-A9BE-6C9FBB507123}" destId="{DFE41700-4D0F-429F-9981-A8B746682A5B}" srcOrd="0" destOrd="0" presId="urn:microsoft.com/office/officeart/2008/layout/VerticalCurvedList"/>
    <dgm:cxn modelId="{BC245468-D595-40F0-987D-1F076A8FDA2F}" srcId="{9B5AA494-01B2-44A9-BF1C-DAB9433E5863}" destId="{FCB28E69-8D04-45BB-82FD-B71BB0347C3D}" srcOrd="1" destOrd="0" parTransId="{3E30EFC7-A361-4175-BC3C-19FEDB8E8FEF}" sibTransId="{91F50E9F-D762-4858-8944-9A0FC2BA48C7}"/>
    <dgm:cxn modelId="{DA2232CA-4D3E-4BC4-9076-40AE6DC0D7E2}" type="presOf" srcId="{9B5AA494-01B2-44A9-BF1C-DAB9433E5863}" destId="{14238E5D-BE04-4CCE-B206-66C10FC7E536}" srcOrd="0" destOrd="0" presId="urn:microsoft.com/office/officeart/2008/layout/VerticalCurvedList"/>
    <dgm:cxn modelId="{85B6A21D-9950-4C7C-95DF-0AB2AFCCEF76}" type="presParOf" srcId="{14238E5D-BE04-4CCE-B206-66C10FC7E536}" destId="{96E0CA81-7427-4C71-A789-27476CB05B52}" srcOrd="0" destOrd="0" presId="urn:microsoft.com/office/officeart/2008/layout/VerticalCurvedList"/>
    <dgm:cxn modelId="{F55C7DA0-1795-4559-B8A4-BC38F189F760}" type="presParOf" srcId="{96E0CA81-7427-4C71-A789-27476CB05B52}" destId="{CAEF1FC6-8E03-4780-8187-854B2F842D38}" srcOrd="0" destOrd="0" presId="urn:microsoft.com/office/officeart/2008/layout/VerticalCurvedList"/>
    <dgm:cxn modelId="{9066C424-DADE-4D60-8CA1-1B20BAE6D029}" type="presParOf" srcId="{CAEF1FC6-8E03-4780-8187-854B2F842D38}" destId="{E18AD233-BB6E-4FD0-940B-BDFB65B499DE}" srcOrd="0" destOrd="0" presId="urn:microsoft.com/office/officeart/2008/layout/VerticalCurvedList"/>
    <dgm:cxn modelId="{9BE01A5C-B34C-49F8-9279-540BE29DA6BC}" type="presParOf" srcId="{CAEF1FC6-8E03-4780-8187-854B2F842D38}" destId="{EE395B80-0516-4D3D-BEE0-D5E09B37554E}" srcOrd="1" destOrd="0" presId="urn:microsoft.com/office/officeart/2008/layout/VerticalCurvedList"/>
    <dgm:cxn modelId="{51D9C3BF-2E6A-4780-879F-DB09A46DF3E1}" type="presParOf" srcId="{CAEF1FC6-8E03-4780-8187-854B2F842D38}" destId="{45F36490-F1AA-42B2-AE3A-F05B12F49568}" srcOrd="2" destOrd="0" presId="urn:microsoft.com/office/officeart/2008/layout/VerticalCurvedList"/>
    <dgm:cxn modelId="{BB84B1CB-3004-4D91-8618-C5DB86E40210}" type="presParOf" srcId="{CAEF1FC6-8E03-4780-8187-854B2F842D38}" destId="{5DA50C90-27C7-4D46-B474-705D51170D0D}" srcOrd="3" destOrd="0" presId="urn:microsoft.com/office/officeart/2008/layout/VerticalCurvedList"/>
    <dgm:cxn modelId="{9359024B-23BF-466F-80E7-C1C50842F9FB}" type="presParOf" srcId="{96E0CA81-7427-4C71-A789-27476CB05B52}" destId="{ACE698F7-72C5-4297-BD8D-A951605325DD}" srcOrd="1" destOrd="0" presId="urn:microsoft.com/office/officeart/2008/layout/VerticalCurvedList"/>
    <dgm:cxn modelId="{18E02DD8-2E20-4D92-A3A0-93BB5753649A}" type="presParOf" srcId="{96E0CA81-7427-4C71-A789-27476CB05B52}" destId="{8891210E-2EDD-4DB9-909C-564CC7199284}" srcOrd="2" destOrd="0" presId="urn:microsoft.com/office/officeart/2008/layout/VerticalCurvedList"/>
    <dgm:cxn modelId="{44FD3252-4960-4386-A70B-7A4191A8C87B}" type="presParOf" srcId="{8891210E-2EDD-4DB9-909C-564CC7199284}" destId="{E6D0CB5E-08D9-4316-9E98-5DD08DFF7131}" srcOrd="0" destOrd="0" presId="urn:microsoft.com/office/officeart/2008/layout/VerticalCurvedList"/>
    <dgm:cxn modelId="{0DE0CBB4-D34E-40F6-8955-D8E5B0EBA3F0}" type="presParOf" srcId="{96E0CA81-7427-4C71-A789-27476CB05B52}" destId="{202E86E6-820F-42A6-BB5A-00ED0CAF3C55}" srcOrd="3" destOrd="0" presId="urn:microsoft.com/office/officeart/2008/layout/VerticalCurvedList"/>
    <dgm:cxn modelId="{68DDDC71-4A0E-489A-A6DD-6D9F5D9384A2}" type="presParOf" srcId="{96E0CA81-7427-4C71-A789-27476CB05B52}" destId="{CDD60D9A-5064-41A5-B5A1-3CB1BCF4F20B}" srcOrd="4" destOrd="0" presId="urn:microsoft.com/office/officeart/2008/layout/VerticalCurvedList"/>
    <dgm:cxn modelId="{577E32B2-E85C-41CD-AAFF-146B4A41D340}" type="presParOf" srcId="{CDD60D9A-5064-41A5-B5A1-3CB1BCF4F20B}" destId="{0D8FF865-DE78-439D-92F2-F4283844081F}" srcOrd="0" destOrd="0" presId="urn:microsoft.com/office/officeart/2008/layout/VerticalCurvedList"/>
    <dgm:cxn modelId="{192C9CBF-684E-4139-B480-2DB1671A0805}" type="presParOf" srcId="{96E0CA81-7427-4C71-A789-27476CB05B52}" destId="{DFE41700-4D0F-429F-9981-A8B746682A5B}" srcOrd="5" destOrd="0" presId="urn:microsoft.com/office/officeart/2008/layout/VerticalCurvedList"/>
    <dgm:cxn modelId="{3F8FAC4E-D52B-4C31-AFC6-4A8C21D02574}" type="presParOf" srcId="{96E0CA81-7427-4C71-A789-27476CB05B52}" destId="{A19A708D-53E3-42E1-8176-984920324A10}" srcOrd="6" destOrd="0" presId="urn:microsoft.com/office/officeart/2008/layout/VerticalCurvedList"/>
    <dgm:cxn modelId="{36262973-DD85-48E3-9434-7936A5E0215E}" type="presParOf" srcId="{A19A708D-53E3-42E1-8176-984920324A10}" destId="{6C2024EE-CDE0-4E0D-A043-3065C8EEA1AC}" srcOrd="0" destOrd="0" presId="urn:microsoft.com/office/officeart/2008/layout/VerticalCurvedList"/>
    <dgm:cxn modelId="{F3CE2E17-ECE1-4E54-B993-97C2A11CBE25}" type="presParOf" srcId="{96E0CA81-7427-4C71-A789-27476CB05B52}" destId="{293CA896-C699-4949-91A4-070A844E8E80}" srcOrd="7" destOrd="0" presId="urn:microsoft.com/office/officeart/2008/layout/VerticalCurvedList"/>
    <dgm:cxn modelId="{37848EE5-2153-40B6-881F-00D469094666}" type="presParOf" srcId="{96E0CA81-7427-4C71-A789-27476CB05B52}" destId="{49BA24B8-C348-448B-A0DD-506EF4A402E5}" srcOrd="8" destOrd="0" presId="urn:microsoft.com/office/officeart/2008/layout/VerticalCurvedList"/>
    <dgm:cxn modelId="{A9795DB5-D126-44AC-BBBA-9B3ED0CC03A5}" type="presParOf" srcId="{49BA24B8-C348-448B-A0DD-506EF4A402E5}" destId="{681695AB-78CC-4B8B-BFFC-D6CE5310AAA1}" srcOrd="0" destOrd="0" presId="urn:microsoft.com/office/officeart/2008/layout/VerticalCurvedList"/>
    <dgm:cxn modelId="{00A71920-E009-4DE9-A936-5E4666987B8B}" type="presParOf" srcId="{96E0CA81-7427-4C71-A789-27476CB05B52}" destId="{3E900DF9-285F-4575-90E8-4A78E2B4AB35}" srcOrd="9" destOrd="0" presId="urn:microsoft.com/office/officeart/2008/layout/VerticalCurvedList"/>
    <dgm:cxn modelId="{98DAEEBC-7E0B-4B3C-9F5A-BDAE3A3E91E1}" type="presParOf" srcId="{96E0CA81-7427-4C71-A789-27476CB05B52}" destId="{45411577-7BD3-4D5A-B132-7EE079D29355}" srcOrd="10" destOrd="0" presId="urn:microsoft.com/office/officeart/2008/layout/VerticalCurvedList"/>
    <dgm:cxn modelId="{3F217C7E-6526-4239-9FFA-BDEECD533140}" type="presParOf" srcId="{45411577-7BD3-4D5A-B132-7EE079D29355}" destId="{F00FA24C-08F8-4C3E-9233-C4ABA3E345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5AA494-01B2-44A9-BF1C-DAB9433E586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7EF10708-ABA3-444A-8145-73B83D3D0650}">
      <dgm:prSet custT="1"/>
      <dgm:spPr/>
      <dgm:t>
        <a:bodyPr/>
        <a:lstStyle/>
        <a:p>
          <a:r>
            <a:rPr lang="en-US" sz="2100" dirty="0"/>
            <a:t>California Budget Overview and Future Implications</a:t>
          </a:r>
        </a:p>
      </dgm:t>
    </dgm:pt>
    <dgm:pt modelId="{136E3B13-C206-464C-908B-4024CBF2CF60}" type="parTrans" cxnId="{3CAD45C7-53D4-41B7-8239-F33D7F4BB830}">
      <dgm:prSet/>
      <dgm:spPr/>
      <dgm:t>
        <a:bodyPr/>
        <a:lstStyle/>
        <a:p>
          <a:endParaRPr lang="en-US"/>
        </a:p>
      </dgm:t>
    </dgm:pt>
    <dgm:pt modelId="{FCCA46C7-8953-4574-86BE-D02A0BFC483D}" type="sibTrans" cxnId="{3CAD45C7-53D4-41B7-8239-F33D7F4BB830}">
      <dgm:prSet/>
      <dgm:spPr/>
      <dgm:t>
        <a:bodyPr/>
        <a:lstStyle/>
        <a:p>
          <a:endParaRPr lang="en-US"/>
        </a:p>
      </dgm:t>
    </dgm:pt>
    <dgm:pt modelId="{FCB28E69-8D04-45BB-82FD-B71BB0347C3D}">
      <dgm:prSet custT="1"/>
      <dgm:spPr/>
      <dgm:t>
        <a:bodyPr/>
        <a:lstStyle/>
        <a:p>
          <a:r>
            <a:rPr lang="en-US" sz="2100" b="1" dirty="0" smtClean="0">
              <a:solidFill>
                <a:srgbClr val="FFFF00"/>
              </a:solidFill>
            </a:rPr>
            <a:t>Governor </a:t>
          </a:r>
          <a:r>
            <a:rPr lang="en-US" sz="2100" b="1" dirty="0">
              <a:solidFill>
                <a:srgbClr val="FFFF00"/>
              </a:solidFill>
            </a:rPr>
            <a:t>Newsome’s Proposed Spending Plan</a:t>
          </a:r>
        </a:p>
      </dgm:t>
    </dgm:pt>
    <dgm:pt modelId="{3E30EFC7-A361-4175-BC3C-19FEDB8E8FEF}" type="parTrans" cxnId="{BC245468-D595-40F0-987D-1F076A8FDA2F}">
      <dgm:prSet/>
      <dgm:spPr/>
      <dgm:t>
        <a:bodyPr/>
        <a:lstStyle/>
        <a:p>
          <a:endParaRPr lang="en-US"/>
        </a:p>
      </dgm:t>
    </dgm:pt>
    <dgm:pt modelId="{91F50E9F-D762-4858-8944-9A0FC2BA48C7}" type="sibTrans" cxnId="{BC245468-D595-40F0-987D-1F076A8FDA2F}">
      <dgm:prSet/>
      <dgm:spPr/>
      <dgm:t>
        <a:bodyPr/>
        <a:lstStyle/>
        <a:p>
          <a:endParaRPr lang="en-US"/>
        </a:p>
      </dgm:t>
    </dgm:pt>
    <dgm:pt modelId="{88F5D9F4-9A55-437E-A9BE-6C9FBB507123}">
      <dgm:prSet custT="1"/>
      <dgm:spPr/>
      <dgm:t>
        <a:bodyPr/>
        <a:lstStyle/>
        <a:p>
          <a:r>
            <a:rPr lang="en-US" sz="2100" dirty="0"/>
            <a:t>Budget Details Impacting </a:t>
          </a:r>
          <a:r>
            <a:rPr lang="en-US" sz="2100" dirty="0" smtClean="0"/>
            <a:t>I/DD </a:t>
          </a:r>
          <a:r>
            <a:rPr lang="en-US" sz="2100" dirty="0"/>
            <a:t>Community &amp; Stakeholders</a:t>
          </a:r>
        </a:p>
      </dgm:t>
    </dgm:pt>
    <dgm:pt modelId="{69F94CB7-D05F-433C-B383-7FFC43AD8D7C}" type="parTrans" cxnId="{FF5579E2-B981-4F71-9566-9C4C5871B638}">
      <dgm:prSet/>
      <dgm:spPr/>
      <dgm:t>
        <a:bodyPr/>
        <a:lstStyle/>
        <a:p>
          <a:endParaRPr lang="en-US"/>
        </a:p>
      </dgm:t>
    </dgm:pt>
    <dgm:pt modelId="{6EF4F454-DFEA-476D-91E1-179125EF8843}" type="sibTrans" cxnId="{FF5579E2-B981-4F71-9566-9C4C5871B638}">
      <dgm:prSet/>
      <dgm:spPr/>
      <dgm:t>
        <a:bodyPr/>
        <a:lstStyle/>
        <a:p>
          <a:endParaRPr lang="en-US"/>
        </a:p>
      </dgm:t>
    </dgm:pt>
    <dgm:pt modelId="{CAF1ACD0-B5A9-4EBF-B1C6-4E3D950FD40D}">
      <dgm:prSet custT="1"/>
      <dgm:spPr/>
      <dgm:t>
        <a:bodyPr/>
        <a:lstStyle/>
        <a:p>
          <a:r>
            <a:rPr lang="en-US" sz="2100" dirty="0"/>
            <a:t>Department of Developmental Services’ Budget</a:t>
          </a:r>
        </a:p>
      </dgm:t>
    </dgm:pt>
    <dgm:pt modelId="{257A8999-2043-4D3D-AA7C-BBF455B71360}" type="parTrans" cxnId="{C4F0AC46-D928-4B3D-A341-2960E3829A0B}">
      <dgm:prSet/>
      <dgm:spPr/>
      <dgm:t>
        <a:bodyPr/>
        <a:lstStyle/>
        <a:p>
          <a:endParaRPr lang="en-US"/>
        </a:p>
      </dgm:t>
    </dgm:pt>
    <dgm:pt modelId="{47C2CC13-BC35-4972-8EE1-9BFD8A1162EC}" type="sibTrans" cxnId="{C4F0AC46-D928-4B3D-A341-2960E3829A0B}">
      <dgm:prSet/>
      <dgm:spPr/>
      <dgm:t>
        <a:bodyPr/>
        <a:lstStyle/>
        <a:p>
          <a:endParaRPr lang="en-US"/>
        </a:p>
      </dgm:t>
    </dgm:pt>
    <dgm:pt modelId="{2D906238-9BB4-434E-A559-90458B3346F8}">
      <dgm:prSet custT="1"/>
      <dgm:spPr/>
      <dgm:t>
        <a:bodyPr/>
        <a:lstStyle/>
        <a:p>
          <a:r>
            <a:rPr lang="en-US" sz="2100" dirty="0"/>
            <a:t>ARCA Policy &amp; Positions</a:t>
          </a:r>
        </a:p>
      </dgm:t>
    </dgm:pt>
    <dgm:pt modelId="{57BED5C2-1766-4B99-9032-5C57E10F3085}" type="parTrans" cxnId="{A6200B99-7BC5-4D01-8CC5-C04FA2824AD9}">
      <dgm:prSet/>
      <dgm:spPr/>
      <dgm:t>
        <a:bodyPr/>
        <a:lstStyle/>
        <a:p>
          <a:endParaRPr lang="en-US"/>
        </a:p>
      </dgm:t>
    </dgm:pt>
    <dgm:pt modelId="{F990EAB3-3A95-4861-AAE2-A5A4134D0B9C}" type="sibTrans" cxnId="{A6200B99-7BC5-4D01-8CC5-C04FA2824AD9}">
      <dgm:prSet/>
      <dgm:spPr/>
      <dgm:t>
        <a:bodyPr/>
        <a:lstStyle/>
        <a:p>
          <a:endParaRPr lang="en-US"/>
        </a:p>
      </dgm:t>
    </dgm:pt>
    <dgm:pt modelId="{14238E5D-BE04-4CCE-B206-66C10FC7E536}" type="pres">
      <dgm:prSet presAssocID="{9B5AA494-01B2-44A9-BF1C-DAB9433E5863}" presName="Name0" presStyleCnt="0">
        <dgm:presLayoutVars>
          <dgm:chMax val="7"/>
          <dgm:chPref val="7"/>
          <dgm:dir/>
        </dgm:presLayoutVars>
      </dgm:prSet>
      <dgm:spPr/>
      <dgm:t>
        <a:bodyPr/>
        <a:lstStyle/>
        <a:p>
          <a:endParaRPr lang="en-US"/>
        </a:p>
      </dgm:t>
    </dgm:pt>
    <dgm:pt modelId="{96E0CA81-7427-4C71-A789-27476CB05B52}" type="pres">
      <dgm:prSet presAssocID="{9B5AA494-01B2-44A9-BF1C-DAB9433E5863}" presName="Name1" presStyleCnt="0"/>
      <dgm:spPr/>
    </dgm:pt>
    <dgm:pt modelId="{CAEF1FC6-8E03-4780-8187-854B2F842D38}" type="pres">
      <dgm:prSet presAssocID="{9B5AA494-01B2-44A9-BF1C-DAB9433E5863}" presName="cycle" presStyleCnt="0"/>
      <dgm:spPr/>
    </dgm:pt>
    <dgm:pt modelId="{E18AD233-BB6E-4FD0-940B-BDFB65B499DE}" type="pres">
      <dgm:prSet presAssocID="{9B5AA494-01B2-44A9-BF1C-DAB9433E5863}" presName="srcNode" presStyleLbl="node1" presStyleIdx="0" presStyleCnt="5"/>
      <dgm:spPr/>
    </dgm:pt>
    <dgm:pt modelId="{EE395B80-0516-4D3D-BEE0-D5E09B37554E}" type="pres">
      <dgm:prSet presAssocID="{9B5AA494-01B2-44A9-BF1C-DAB9433E5863}" presName="conn" presStyleLbl="parChTrans1D2" presStyleIdx="0" presStyleCnt="1"/>
      <dgm:spPr/>
      <dgm:t>
        <a:bodyPr/>
        <a:lstStyle/>
        <a:p>
          <a:endParaRPr lang="en-US"/>
        </a:p>
      </dgm:t>
    </dgm:pt>
    <dgm:pt modelId="{45F36490-F1AA-42B2-AE3A-F05B12F49568}" type="pres">
      <dgm:prSet presAssocID="{9B5AA494-01B2-44A9-BF1C-DAB9433E5863}" presName="extraNode" presStyleLbl="node1" presStyleIdx="0" presStyleCnt="5"/>
      <dgm:spPr/>
    </dgm:pt>
    <dgm:pt modelId="{5DA50C90-27C7-4D46-B474-705D51170D0D}" type="pres">
      <dgm:prSet presAssocID="{9B5AA494-01B2-44A9-BF1C-DAB9433E5863}" presName="dstNode" presStyleLbl="node1" presStyleIdx="0" presStyleCnt="5"/>
      <dgm:spPr/>
    </dgm:pt>
    <dgm:pt modelId="{ACE698F7-72C5-4297-BD8D-A951605325DD}" type="pres">
      <dgm:prSet presAssocID="{7EF10708-ABA3-444A-8145-73B83D3D0650}" presName="text_1" presStyleLbl="node1" presStyleIdx="0" presStyleCnt="5">
        <dgm:presLayoutVars>
          <dgm:bulletEnabled val="1"/>
        </dgm:presLayoutVars>
      </dgm:prSet>
      <dgm:spPr/>
      <dgm:t>
        <a:bodyPr/>
        <a:lstStyle/>
        <a:p>
          <a:endParaRPr lang="en-US"/>
        </a:p>
      </dgm:t>
    </dgm:pt>
    <dgm:pt modelId="{8891210E-2EDD-4DB9-909C-564CC7199284}" type="pres">
      <dgm:prSet presAssocID="{7EF10708-ABA3-444A-8145-73B83D3D0650}" presName="accent_1" presStyleCnt="0"/>
      <dgm:spPr/>
    </dgm:pt>
    <dgm:pt modelId="{E6D0CB5E-08D9-4316-9E98-5DD08DFF7131}" type="pres">
      <dgm:prSet presAssocID="{7EF10708-ABA3-444A-8145-73B83D3D0650}" presName="accentRepeatNode" presStyleLbl="solidFgAcc1" presStyleIdx="0" presStyleCnt="5"/>
      <dgm:spPr/>
    </dgm:pt>
    <dgm:pt modelId="{202E86E6-820F-42A6-BB5A-00ED0CAF3C55}" type="pres">
      <dgm:prSet presAssocID="{FCB28E69-8D04-45BB-82FD-B71BB0347C3D}" presName="text_2" presStyleLbl="node1" presStyleIdx="1" presStyleCnt="5">
        <dgm:presLayoutVars>
          <dgm:bulletEnabled val="1"/>
        </dgm:presLayoutVars>
      </dgm:prSet>
      <dgm:spPr/>
      <dgm:t>
        <a:bodyPr/>
        <a:lstStyle/>
        <a:p>
          <a:endParaRPr lang="en-US"/>
        </a:p>
      </dgm:t>
    </dgm:pt>
    <dgm:pt modelId="{CDD60D9A-5064-41A5-B5A1-3CB1BCF4F20B}" type="pres">
      <dgm:prSet presAssocID="{FCB28E69-8D04-45BB-82FD-B71BB0347C3D}" presName="accent_2" presStyleCnt="0"/>
      <dgm:spPr/>
    </dgm:pt>
    <dgm:pt modelId="{0D8FF865-DE78-439D-92F2-F4283844081F}" type="pres">
      <dgm:prSet presAssocID="{FCB28E69-8D04-45BB-82FD-B71BB0347C3D}" presName="accentRepeatNode" presStyleLbl="solidFgAcc1" presStyleIdx="1" presStyleCnt="5"/>
      <dgm:spPr/>
    </dgm:pt>
    <dgm:pt modelId="{DFE41700-4D0F-429F-9981-A8B746682A5B}" type="pres">
      <dgm:prSet presAssocID="{88F5D9F4-9A55-437E-A9BE-6C9FBB507123}" presName="text_3" presStyleLbl="node1" presStyleIdx="2" presStyleCnt="5">
        <dgm:presLayoutVars>
          <dgm:bulletEnabled val="1"/>
        </dgm:presLayoutVars>
      </dgm:prSet>
      <dgm:spPr/>
      <dgm:t>
        <a:bodyPr/>
        <a:lstStyle/>
        <a:p>
          <a:endParaRPr lang="en-US"/>
        </a:p>
      </dgm:t>
    </dgm:pt>
    <dgm:pt modelId="{A19A708D-53E3-42E1-8176-984920324A10}" type="pres">
      <dgm:prSet presAssocID="{88F5D9F4-9A55-437E-A9BE-6C9FBB507123}" presName="accent_3" presStyleCnt="0"/>
      <dgm:spPr/>
    </dgm:pt>
    <dgm:pt modelId="{6C2024EE-CDE0-4E0D-A043-3065C8EEA1AC}" type="pres">
      <dgm:prSet presAssocID="{88F5D9F4-9A55-437E-A9BE-6C9FBB507123}" presName="accentRepeatNode" presStyleLbl="solidFgAcc1" presStyleIdx="2" presStyleCnt="5"/>
      <dgm:spPr/>
    </dgm:pt>
    <dgm:pt modelId="{293CA896-C699-4949-91A4-070A844E8E80}" type="pres">
      <dgm:prSet presAssocID="{CAF1ACD0-B5A9-4EBF-B1C6-4E3D950FD40D}" presName="text_4" presStyleLbl="node1" presStyleIdx="3" presStyleCnt="5">
        <dgm:presLayoutVars>
          <dgm:bulletEnabled val="1"/>
        </dgm:presLayoutVars>
      </dgm:prSet>
      <dgm:spPr/>
      <dgm:t>
        <a:bodyPr/>
        <a:lstStyle/>
        <a:p>
          <a:endParaRPr lang="en-US"/>
        </a:p>
      </dgm:t>
    </dgm:pt>
    <dgm:pt modelId="{49BA24B8-C348-448B-A0DD-506EF4A402E5}" type="pres">
      <dgm:prSet presAssocID="{CAF1ACD0-B5A9-4EBF-B1C6-4E3D950FD40D}" presName="accent_4" presStyleCnt="0"/>
      <dgm:spPr/>
    </dgm:pt>
    <dgm:pt modelId="{681695AB-78CC-4B8B-BFFC-D6CE5310AAA1}" type="pres">
      <dgm:prSet presAssocID="{CAF1ACD0-B5A9-4EBF-B1C6-4E3D950FD40D}" presName="accentRepeatNode" presStyleLbl="solidFgAcc1" presStyleIdx="3" presStyleCnt="5"/>
      <dgm:spPr/>
    </dgm:pt>
    <dgm:pt modelId="{F2E2E74A-9320-4FFA-98B0-D595B7CA43E8}" type="pres">
      <dgm:prSet presAssocID="{2D906238-9BB4-434E-A559-90458B3346F8}" presName="text_5" presStyleLbl="node1" presStyleIdx="4" presStyleCnt="5">
        <dgm:presLayoutVars>
          <dgm:bulletEnabled val="1"/>
        </dgm:presLayoutVars>
      </dgm:prSet>
      <dgm:spPr/>
      <dgm:t>
        <a:bodyPr/>
        <a:lstStyle/>
        <a:p>
          <a:endParaRPr lang="en-US"/>
        </a:p>
      </dgm:t>
    </dgm:pt>
    <dgm:pt modelId="{F4157E5A-023E-4CE6-BEFB-1432A809DA32}" type="pres">
      <dgm:prSet presAssocID="{2D906238-9BB4-434E-A559-90458B3346F8}" presName="accent_5" presStyleCnt="0"/>
      <dgm:spPr/>
    </dgm:pt>
    <dgm:pt modelId="{F00FA24C-08F8-4C3E-9233-C4ABA3E3456F}" type="pres">
      <dgm:prSet presAssocID="{2D906238-9BB4-434E-A559-90458B3346F8}" presName="accentRepeatNode" presStyleLbl="solidFgAcc1" presStyleIdx="4" presStyleCnt="5"/>
      <dgm:spPr/>
    </dgm:pt>
  </dgm:ptLst>
  <dgm:cxnLst>
    <dgm:cxn modelId="{1F906837-BC1C-4C9B-9CA4-824942416255}" type="presOf" srcId="{7EF10708-ABA3-444A-8145-73B83D3D0650}" destId="{ACE698F7-72C5-4297-BD8D-A951605325DD}" srcOrd="0" destOrd="0" presId="urn:microsoft.com/office/officeart/2008/layout/VerticalCurvedList"/>
    <dgm:cxn modelId="{3CAD45C7-53D4-41B7-8239-F33D7F4BB830}" srcId="{9B5AA494-01B2-44A9-BF1C-DAB9433E5863}" destId="{7EF10708-ABA3-444A-8145-73B83D3D0650}" srcOrd="0" destOrd="0" parTransId="{136E3B13-C206-464C-908B-4024CBF2CF60}" sibTransId="{FCCA46C7-8953-4574-86BE-D02A0BFC483D}"/>
    <dgm:cxn modelId="{FF5579E2-B981-4F71-9566-9C4C5871B638}" srcId="{9B5AA494-01B2-44A9-BF1C-DAB9433E5863}" destId="{88F5D9F4-9A55-437E-A9BE-6C9FBB507123}" srcOrd="2" destOrd="0" parTransId="{69F94CB7-D05F-433C-B383-7FFC43AD8D7C}" sibTransId="{6EF4F454-DFEA-476D-91E1-179125EF8843}"/>
    <dgm:cxn modelId="{FC36F413-FA88-47DC-87B2-4704E2BC2FDE}" type="presOf" srcId="{FCB28E69-8D04-45BB-82FD-B71BB0347C3D}" destId="{202E86E6-820F-42A6-BB5A-00ED0CAF3C55}" srcOrd="0" destOrd="0" presId="urn:microsoft.com/office/officeart/2008/layout/VerticalCurvedList"/>
    <dgm:cxn modelId="{43944803-383C-4757-A6B9-A91CB9D5F0D4}" type="presOf" srcId="{2D906238-9BB4-434E-A559-90458B3346F8}" destId="{F2E2E74A-9320-4FFA-98B0-D595B7CA43E8}" srcOrd="0" destOrd="0" presId="urn:microsoft.com/office/officeart/2008/layout/VerticalCurvedList"/>
    <dgm:cxn modelId="{AC791EB7-8E05-44FF-958D-32FD2D359AB3}" type="presOf" srcId="{CAF1ACD0-B5A9-4EBF-B1C6-4E3D950FD40D}" destId="{293CA896-C699-4949-91A4-070A844E8E80}" srcOrd="0" destOrd="0" presId="urn:microsoft.com/office/officeart/2008/layout/VerticalCurvedList"/>
    <dgm:cxn modelId="{A6200B99-7BC5-4D01-8CC5-C04FA2824AD9}" srcId="{9B5AA494-01B2-44A9-BF1C-DAB9433E5863}" destId="{2D906238-9BB4-434E-A559-90458B3346F8}" srcOrd="4" destOrd="0" parTransId="{57BED5C2-1766-4B99-9032-5C57E10F3085}" sibTransId="{F990EAB3-3A95-4861-AAE2-A5A4134D0B9C}"/>
    <dgm:cxn modelId="{C74A981E-75A7-4263-A100-5948D256E4AC}" type="presOf" srcId="{FCCA46C7-8953-4574-86BE-D02A0BFC483D}" destId="{EE395B80-0516-4D3D-BEE0-D5E09B37554E}" srcOrd="0" destOrd="0" presId="urn:microsoft.com/office/officeart/2008/layout/VerticalCurvedList"/>
    <dgm:cxn modelId="{2BB43E20-B422-424A-AF9F-312BDCAE9C0E}" type="presOf" srcId="{88F5D9F4-9A55-437E-A9BE-6C9FBB507123}" destId="{DFE41700-4D0F-429F-9981-A8B746682A5B}" srcOrd="0" destOrd="0" presId="urn:microsoft.com/office/officeart/2008/layout/VerticalCurvedList"/>
    <dgm:cxn modelId="{DA2232CA-4D3E-4BC4-9076-40AE6DC0D7E2}" type="presOf" srcId="{9B5AA494-01B2-44A9-BF1C-DAB9433E5863}" destId="{14238E5D-BE04-4CCE-B206-66C10FC7E536}" srcOrd="0" destOrd="0" presId="urn:microsoft.com/office/officeart/2008/layout/VerticalCurvedList"/>
    <dgm:cxn modelId="{BC245468-D595-40F0-987D-1F076A8FDA2F}" srcId="{9B5AA494-01B2-44A9-BF1C-DAB9433E5863}" destId="{FCB28E69-8D04-45BB-82FD-B71BB0347C3D}" srcOrd="1" destOrd="0" parTransId="{3E30EFC7-A361-4175-BC3C-19FEDB8E8FEF}" sibTransId="{91F50E9F-D762-4858-8944-9A0FC2BA48C7}"/>
    <dgm:cxn modelId="{C4F0AC46-D928-4B3D-A341-2960E3829A0B}" srcId="{9B5AA494-01B2-44A9-BF1C-DAB9433E5863}" destId="{CAF1ACD0-B5A9-4EBF-B1C6-4E3D950FD40D}" srcOrd="3" destOrd="0" parTransId="{257A8999-2043-4D3D-AA7C-BBF455B71360}" sibTransId="{47C2CC13-BC35-4972-8EE1-9BFD8A1162EC}"/>
    <dgm:cxn modelId="{85B6A21D-9950-4C7C-95DF-0AB2AFCCEF76}" type="presParOf" srcId="{14238E5D-BE04-4CCE-B206-66C10FC7E536}" destId="{96E0CA81-7427-4C71-A789-27476CB05B52}" srcOrd="0" destOrd="0" presId="urn:microsoft.com/office/officeart/2008/layout/VerticalCurvedList"/>
    <dgm:cxn modelId="{F55C7DA0-1795-4559-B8A4-BC38F189F760}" type="presParOf" srcId="{96E0CA81-7427-4C71-A789-27476CB05B52}" destId="{CAEF1FC6-8E03-4780-8187-854B2F842D38}" srcOrd="0" destOrd="0" presId="urn:microsoft.com/office/officeart/2008/layout/VerticalCurvedList"/>
    <dgm:cxn modelId="{9066C424-DADE-4D60-8CA1-1B20BAE6D029}" type="presParOf" srcId="{CAEF1FC6-8E03-4780-8187-854B2F842D38}" destId="{E18AD233-BB6E-4FD0-940B-BDFB65B499DE}" srcOrd="0" destOrd="0" presId="urn:microsoft.com/office/officeart/2008/layout/VerticalCurvedList"/>
    <dgm:cxn modelId="{9BE01A5C-B34C-49F8-9279-540BE29DA6BC}" type="presParOf" srcId="{CAEF1FC6-8E03-4780-8187-854B2F842D38}" destId="{EE395B80-0516-4D3D-BEE0-D5E09B37554E}" srcOrd="1" destOrd="0" presId="urn:microsoft.com/office/officeart/2008/layout/VerticalCurvedList"/>
    <dgm:cxn modelId="{51D9C3BF-2E6A-4780-879F-DB09A46DF3E1}" type="presParOf" srcId="{CAEF1FC6-8E03-4780-8187-854B2F842D38}" destId="{45F36490-F1AA-42B2-AE3A-F05B12F49568}" srcOrd="2" destOrd="0" presId="urn:microsoft.com/office/officeart/2008/layout/VerticalCurvedList"/>
    <dgm:cxn modelId="{BB84B1CB-3004-4D91-8618-C5DB86E40210}" type="presParOf" srcId="{CAEF1FC6-8E03-4780-8187-854B2F842D38}" destId="{5DA50C90-27C7-4D46-B474-705D51170D0D}" srcOrd="3" destOrd="0" presId="urn:microsoft.com/office/officeart/2008/layout/VerticalCurvedList"/>
    <dgm:cxn modelId="{9359024B-23BF-466F-80E7-C1C50842F9FB}" type="presParOf" srcId="{96E0CA81-7427-4C71-A789-27476CB05B52}" destId="{ACE698F7-72C5-4297-BD8D-A951605325DD}" srcOrd="1" destOrd="0" presId="urn:microsoft.com/office/officeart/2008/layout/VerticalCurvedList"/>
    <dgm:cxn modelId="{18E02DD8-2E20-4D92-A3A0-93BB5753649A}" type="presParOf" srcId="{96E0CA81-7427-4C71-A789-27476CB05B52}" destId="{8891210E-2EDD-4DB9-909C-564CC7199284}" srcOrd="2" destOrd="0" presId="urn:microsoft.com/office/officeart/2008/layout/VerticalCurvedList"/>
    <dgm:cxn modelId="{44FD3252-4960-4386-A70B-7A4191A8C87B}" type="presParOf" srcId="{8891210E-2EDD-4DB9-909C-564CC7199284}" destId="{E6D0CB5E-08D9-4316-9E98-5DD08DFF7131}" srcOrd="0" destOrd="0" presId="urn:microsoft.com/office/officeart/2008/layout/VerticalCurvedList"/>
    <dgm:cxn modelId="{0DE0CBB4-D34E-40F6-8955-D8E5B0EBA3F0}" type="presParOf" srcId="{96E0CA81-7427-4C71-A789-27476CB05B52}" destId="{202E86E6-820F-42A6-BB5A-00ED0CAF3C55}" srcOrd="3" destOrd="0" presId="urn:microsoft.com/office/officeart/2008/layout/VerticalCurvedList"/>
    <dgm:cxn modelId="{68DDDC71-4A0E-489A-A6DD-6D9F5D9384A2}" type="presParOf" srcId="{96E0CA81-7427-4C71-A789-27476CB05B52}" destId="{CDD60D9A-5064-41A5-B5A1-3CB1BCF4F20B}" srcOrd="4" destOrd="0" presId="urn:microsoft.com/office/officeart/2008/layout/VerticalCurvedList"/>
    <dgm:cxn modelId="{577E32B2-E85C-41CD-AAFF-146B4A41D340}" type="presParOf" srcId="{CDD60D9A-5064-41A5-B5A1-3CB1BCF4F20B}" destId="{0D8FF865-DE78-439D-92F2-F4283844081F}" srcOrd="0" destOrd="0" presId="urn:microsoft.com/office/officeart/2008/layout/VerticalCurvedList"/>
    <dgm:cxn modelId="{192C9CBF-684E-4139-B480-2DB1671A0805}" type="presParOf" srcId="{96E0CA81-7427-4C71-A789-27476CB05B52}" destId="{DFE41700-4D0F-429F-9981-A8B746682A5B}" srcOrd="5" destOrd="0" presId="urn:microsoft.com/office/officeart/2008/layout/VerticalCurvedList"/>
    <dgm:cxn modelId="{3F8FAC4E-D52B-4C31-AFC6-4A8C21D02574}" type="presParOf" srcId="{96E0CA81-7427-4C71-A789-27476CB05B52}" destId="{A19A708D-53E3-42E1-8176-984920324A10}" srcOrd="6" destOrd="0" presId="urn:microsoft.com/office/officeart/2008/layout/VerticalCurvedList"/>
    <dgm:cxn modelId="{36262973-DD85-48E3-9434-7936A5E0215E}" type="presParOf" srcId="{A19A708D-53E3-42E1-8176-984920324A10}" destId="{6C2024EE-CDE0-4E0D-A043-3065C8EEA1AC}" srcOrd="0" destOrd="0" presId="urn:microsoft.com/office/officeart/2008/layout/VerticalCurvedList"/>
    <dgm:cxn modelId="{F3CE2E17-ECE1-4E54-B993-97C2A11CBE25}" type="presParOf" srcId="{96E0CA81-7427-4C71-A789-27476CB05B52}" destId="{293CA896-C699-4949-91A4-070A844E8E80}" srcOrd="7" destOrd="0" presId="urn:microsoft.com/office/officeart/2008/layout/VerticalCurvedList"/>
    <dgm:cxn modelId="{37848EE5-2153-40B6-881F-00D469094666}" type="presParOf" srcId="{96E0CA81-7427-4C71-A789-27476CB05B52}" destId="{49BA24B8-C348-448B-A0DD-506EF4A402E5}" srcOrd="8" destOrd="0" presId="urn:microsoft.com/office/officeart/2008/layout/VerticalCurvedList"/>
    <dgm:cxn modelId="{A9795DB5-D126-44AC-BBBA-9B3ED0CC03A5}" type="presParOf" srcId="{49BA24B8-C348-448B-A0DD-506EF4A402E5}" destId="{681695AB-78CC-4B8B-BFFC-D6CE5310AAA1}" srcOrd="0" destOrd="0" presId="urn:microsoft.com/office/officeart/2008/layout/VerticalCurvedList"/>
    <dgm:cxn modelId="{0DE99869-1ACC-4705-96A2-13735231D797}" type="presParOf" srcId="{96E0CA81-7427-4C71-A789-27476CB05B52}" destId="{F2E2E74A-9320-4FFA-98B0-D595B7CA43E8}" srcOrd="9" destOrd="0" presId="urn:microsoft.com/office/officeart/2008/layout/VerticalCurvedList"/>
    <dgm:cxn modelId="{7AC995C6-27E1-406E-A067-8EBDD55731AD}" type="presParOf" srcId="{96E0CA81-7427-4C71-A789-27476CB05B52}" destId="{F4157E5A-023E-4CE6-BEFB-1432A809DA32}" srcOrd="10" destOrd="0" presId="urn:microsoft.com/office/officeart/2008/layout/VerticalCurvedList"/>
    <dgm:cxn modelId="{0227E142-6FE6-419A-A0A1-5F60115B3F0D}" type="presParOf" srcId="{F4157E5A-023E-4CE6-BEFB-1432A809DA32}" destId="{F00FA24C-08F8-4C3E-9233-C4ABA3E345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5AA494-01B2-44A9-BF1C-DAB9433E586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7EF10708-ABA3-444A-8145-73B83D3D0650}">
      <dgm:prSet custT="1"/>
      <dgm:spPr/>
      <dgm:t>
        <a:bodyPr/>
        <a:lstStyle/>
        <a:p>
          <a:r>
            <a:rPr lang="en-US" sz="2100" dirty="0"/>
            <a:t>California Budget Overview and Future Implications</a:t>
          </a:r>
        </a:p>
      </dgm:t>
    </dgm:pt>
    <dgm:pt modelId="{136E3B13-C206-464C-908B-4024CBF2CF60}" type="parTrans" cxnId="{3CAD45C7-53D4-41B7-8239-F33D7F4BB830}">
      <dgm:prSet/>
      <dgm:spPr/>
      <dgm:t>
        <a:bodyPr/>
        <a:lstStyle/>
        <a:p>
          <a:endParaRPr lang="en-US"/>
        </a:p>
      </dgm:t>
    </dgm:pt>
    <dgm:pt modelId="{FCCA46C7-8953-4574-86BE-D02A0BFC483D}" type="sibTrans" cxnId="{3CAD45C7-53D4-41B7-8239-F33D7F4BB830}">
      <dgm:prSet/>
      <dgm:spPr/>
      <dgm:t>
        <a:bodyPr/>
        <a:lstStyle/>
        <a:p>
          <a:endParaRPr lang="en-US"/>
        </a:p>
      </dgm:t>
    </dgm:pt>
    <dgm:pt modelId="{FCB28E69-8D04-45BB-82FD-B71BB0347C3D}">
      <dgm:prSet custT="1"/>
      <dgm:spPr/>
      <dgm:t>
        <a:bodyPr/>
        <a:lstStyle/>
        <a:p>
          <a:r>
            <a:rPr lang="en-US" sz="2100" dirty="0" smtClean="0"/>
            <a:t>Governor Newsome’s </a:t>
          </a:r>
          <a:r>
            <a:rPr lang="en-US" sz="2100" dirty="0"/>
            <a:t>Proposed Spending Plan</a:t>
          </a:r>
        </a:p>
      </dgm:t>
    </dgm:pt>
    <dgm:pt modelId="{3E30EFC7-A361-4175-BC3C-19FEDB8E8FEF}" type="parTrans" cxnId="{BC245468-D595-40F0-987D-1F076A8FDA2F}">
      <dgm:prSet/>
      <dgm:spPr/>
      <dgm:t>
        <a:bodyPr/>
        <a:lstStyle/>
        <a:p>
          <a:endParaRPr lang="en-US"/>
        </a:p>
      </dgm:t>
    </dgm:pt>
    <dgm:pt modelId="{91F50E9F-D762-4858-8944-9A0FC2BA48C7}" type="sibTrans" cxnId="{BC245468-D595-40F0-987D-1F076A8FDA2F}">
      <dgm:prSet/>
      <dgm:spPr/>
      <dgm:t>
        <a:bodyPr/>
        <a:lstStyle/>
        <a:p>
          <a:endParaRPr lang="en-US"/>
        </a:p>
      </dgm:t>
    </dgm:pt>
    <dgm:pt modelId="{88F5D9F4-9A55-437E-A9BE-6C9FBB507123}">
      <dgm:prSet custT="1"/>
      <dgm:spPr/>
      <dgm:t>
        <a:bodyPr/>
        <a:lstStyle/>
        <a:p>
          <a:r>
            <a:rPr lang="en-US" sz="2100" b="1" dirty="0">
              <a:solidFill>
                <a:srgbClr val="FFFF00"/>
              </a:solidFill>
            </a:rPr>
            <a:t>Budget Details Impacting </a:t>
          </a:r>
          <a:r>
            <a:rPr lang="en-US" sz="2100" b="1" dirty="0" smtClean="0">
              <a:solidFill>
                <a:srgbClr val="FFFF00"/>
              </a:solidFill>
            </a:rPr>
            <a:t>I/DD </a:t>
          </a:r>
          <a:r>
            <a:rPr lang="en-US" sz="2100" b="1" dirty="0">
              <a:solidFill>
                <a:srgbClr val="FFFF00"/>
              </a:solidFill>
            </a:rPr>
            <a:t>Community &amp; Stakeholders</a:t>
          </a:r>
        </a:p>
      </dgm:t>
    </dgm:pt>
    <dgm:pt modelId="{69F94CB7-D05F-433C-B383-7FFC43AD8D7C}" type="parTrans" cxnId="{FF5579E2-B981-4F71-9566-9C4C5871B638}">
      <dgm:prSet/>
      <dgm:spPr/>
      <dgm:t>
        <a:bodyPr/>
        <a:lstStyle/>
        <a:p>
          <a:endParaRPr lang="en-US"/>
        </a:p>
      </dgm:t>
    </dgm:pt>
    <dgm:pt modelId="{6EF4F454-DFEA-476D-91E1-179125EF8843}" type="sibTrans" cxnId="{FF5579E2-B981-4F71-9566-9C4C5871B638}">
      <dgm:prSet/>
      <dgm:spPr/>
      <dgm:t>
        <a:bodyPr/>
        <a:lstStyle/>
        <a:p>
          <a:endParaRPr lang="en-US"/>
        </a:p>
      </dgm:t>
    </dgm:pt>
    <dgm:pt modelId="{CAF1ACD0-B5A9-4EBF-B1C6-4E3D950FD40D}">
      <dgm:prSet custT="1"/>
      <dgm:spPr/>
      <dgm:t>
        <a:bodyPr/>
        <a:lstStyle/>
        <a:p>
          <a:r>
            <a:rPr lang="en-US" sz="2100" dirty="0"/>
            <a:t>Department of Developmental Services’ Budget</a:t>
          </a:r>
        </a:p>
      </dgm:t>
    </dgm:pt>
    <dgm:pt modelId="{257A8999-2043-4D3D-AA7C-BBF455B71360}" type="parTrans" cxnId="{C4F0AC46-D928-4B3D-A341-2960E3829A0B}">
      <dgm:prSet/>
      <dgm:spPr/>
      <dgm:t>
        <a:bodyPr/>
        <a:lstStyle/>
        <a:p>
          <a:endParaRPr lang="en-US"/>
        </a:p>
      </dgm:t>
    </dgm:pt>
    <dgm:pt modelId="{47C2CC13-BC35-4972-8EE1-9BFD8A1162EC}" type="sibTrans" cxnId="{C4F0AC46-D928-4B3D-A341-2960E3829A0B}">
      <dgm:prSet/>
      <dgm:spPr/>
      <dgm:t>
        <a:bodyPr/>
        <a:lstStyle/>
        <a:p>
          <a:endParaRPr lang="en-US"/>
        </a:p>
      </dgm:t>
    </dgm:pt>
    <dgm:pt modelId="{2D906238-9BB4-434E-A559-90458B3346F8}">
      <dgm:prSet custT="1"/>
      <dgm:spPr/>
      <dgm:t>
        <a:bodyPr/>
        <a:lstStyle/>
        <a:p>
          <a:r>
            <a:rPr lang="en-US" sz="2100" dirty="0"/>
            <a:t>ARCA Policy &amp; Positions</a:t>
          </a:r>
        </a:p>
      </dgm:t>
    </dgm:pt>
    <dgm:pt modelId="{57BED5C2-1766-4B99-9032-5C57E10F3085}" type="parTrans" cxnId="{A6200B99-7BC5-4D01-8CC5-C04FA2824AD9}">
      <dgm:prSet/>
      <dgm:spPr/>
      <dgm:t>
        <a:bodyPr/>
        <a:lstStyle/>
        <a:p>
          <a:endParaRPr lang="en-US"/>
        </a:p>
      </dgm:t>
    </dgm:pt>
    <dgm:pt modelId="{F990EAB3-3A95-4861-AAE2-A5A4134D0B9C}" type="sibTrans" cxnId="{A6200B99-7BC5-4D01-8CC5-C04FA2824AD9}">
      <dgm:prSet/>
      <dgm:spPr/>
      <dgm:t>
        <a:bodyPr/>
        <a:lstStyle/>
        <a:p>
          <a:endParaRPr lang="en-US"/>
        </a:p>
      </dgm:t>
    </dgm:pt>
    <dgm:pt modelId="{14238E5D-BE04-4CCE-B206-66C10FC7E536}" type="pres">
      <dgm:prSet presAssocID="{9B5AA494-01B2-44A9-BF1C-DAB9433E5863}" presName="Name0" presStyleCnt="0">
        <dgm:presLayoutVars>
          <dgm:chMax val="7"/>
          <dgm:chPref val="7"/>
          <dgm:dir/>
        </dgm:presLayoutVars>
      </dgm:prSet>
      <dgm:spPr/>
      <dgm:t>
        <a:bodyPr/>
        <a:lstStyle/>
        <a:p>
          <a:endParaRPr lang="en-US"/>
        </a:p>
      </dgm:t>
    </dgm:pt>
    <dgm:pt modelId="{96E0CA81-7427-4C71-A789-27476CB05B52}" type="pres">
      <dgm:prSet presAssocID="{9B5AA494-01B2-44A9-BF1C-DAB9433E5863}" presName="Name1" presStyleCnt="0"/>
      <dgm:spPr/>
    </dgm:pt>
    <dgm:pt modelId="{CAEF1FC6-8E03-4780-8187-854B2F842D38}" type="pres">
      <dgm:prSet presAssocID="{9B5AA494-01B2-44A9-BF1C-DAB9433E5863}" presName="cycle" presStyleCnt="0"/>
      <dgm:spPr/>
    </dgm:pt>
    <dgm:pt modelId="{E18AD233-BB6E-4FD0-940B-BDFB65B499DE}" type="pres">
      <dgm:prSet presAssocID="{9B5AA494-01B2-44A9-BF1C-DAB9433E5863}" presName="srcNode" presStyleLbl="node1" presStyleIdx="0" presStyleCnt="5"/>
      <dgm:spPr/>
    </dgm:pt>
    <dgm:pt modelId="{EE395B80-0516-4D3D-BEE0-D5E09B37554E}" type="pres">
      <dgm:prSet presAssocID="{9B5AA494-01B2-44A9-BF1C-DAB9433E5863}" presName="conn" presStyleLbl="parChTrans1D2" presStyleIdx="0" presStyleCnt="1"/>
      <dgm:spPr/>
      <dgm:t>
        <a:bodyPr/>
        <a:lstStyle/>
        <a:p>
          <a:endParaRPr lang="en-US"/>
        </a:p>
      </dgm:t>
    </dgm:pt>
    <dgm:pt modelId="{45F36490-F1AA-42B2-AE3A-F05B12F49568}" type="pres">
      <dgm:prSet presAssocID="{9B5AA494-01B2-44A9-BF1C-DAB9433E5863}" presName="extraNode" presStyleLbl="node1" presStyleIdx="0" presStyleCnt="5"/>
      <dgm:spPr/>
    </dgm:pt>
    <dgm:pt modelId="{5DA50C90-27C7-4D46-B474-705D51170D0D}" type="pres">
      <dgm:prSet presAssocID="{9B5AA494-01B2-44A9-BF1C-DAB9433E5863}" presName="dstNode" presStyleLbl="node1" presStyleIdx="0" presStyleCnt="5"/>
      <dgm:spPr/>
    </dgm:pt>
    <dgm:pt modelId="{ACE698F7-72C5-4297-BD8D-A951605325DD}" type="pres">
      <dgm:prSet presAssocID="{7EF10708-ABA3-444A-8145-73B83D3D0650}" presName="text_1" presStyleLbl="node1" presStyleIdx="0" presStyleCnt="5">
        <dgm:presLayoutVars>
          <dgm:bulletEnabled val="1"/>
        </dgm:presLayoutVars>
      </dgm:prSet>
      <dgm:spPr/>
      <dgm:t>
        <a:bodyPr/>
        <a:lstStyle/>
        <a:p>
          <a:endParaRPr lang="en-US"/>
        </a:p>
      </dgm:t>
    </dgm:pt>
    <dgm:pt modelId="{8891210E-2EDD-4DB9-909C-564CC7199284}" type="pres">
      <dgm:prSet presAssocID="{7EF10708-ABA3-444A-8145-73B83D3D0650}" presName="accent_1" presStyleCnt="0"/>
      <dgm:spPr/>
    </dgm:pt>
    <dgm:pt modelId="{E6D0CB5E-08D9-4316-9E98-5DD08DFF7131}" type="pres">
      <dgm:prSet presAssocID="{7EF10708-ABA3-444A-8145-73B83D3D0650}" presName="accentRepeatNode" presStyleLbl="solidFgAcc1" presStyleIdx="0" presStyleCnt="5"/>
      <dgm:spPr/>
    </dgm:pt>
    <dgm:pt modelId="{202E86E6-820F-42A6-BB5A-00ED0CAF3C55}" type="pres">
      <dgm:prSet presAssocID="{FCB28E69-8D04-45BB-82FD-B71BB0347C3D}" presName="text_2" presStyleLbl="node1" presStyleIdx="1" presStyleCnt="5">
        <dgm:presLayoutVars>
          <dgm:bulletEnabled val="1"/>
        </dgm:presLayoutVars>
      </dgm:prSet>
      <dgm:spPr/>
      <dgm:t>
        <a:bodyPr/>
        <a:lstStyle/>
        <a:p>
          <a:endParaRPr lang="en-US"/>
        </a:p>
      </dgm:t>
    </dgm:pt>
    <dgm:pt modelId="{CDD60D9A-5064-41A5-B5A1-3CB1BCF4F20B}" type="pres">
      <dgm:prSet presAssocID="{FCB28E69-8D04-45BB-82FD-B71BB0347C3D}" presName="accent_2" presStyleCnt="0"/>
      <dgm:spPr/>
    </dgm:pt>
    <dgm:pt modelId="{0D8FF865-DE78-439D-92F2-F4283844081F}" type="pres">
      <dgm:prSet presAssocID="{FCB28E69-8D04-45BB-82FD-B71BB0347C3D}" presName="accentRepeatNode" presStyleLbl="solidFgAcc1" presStyleIdx="1" presStyleCnt="5"/>
      <dgm:spPr/>
    </dgm:pt>
    <dgm:pt modelId="{DFE41700-4D0F-429F-9981-A8B746682A5B}" type="pres">
      <dgm:prSet presAssocID="{88F5D9F4-9A55-437E-A9BE-6C9FBB507123}" presName="text_3" presStyleLbl="node1" presStyleIdx="2" presStyleCnt="5">
        <dgm:presLayoutVars>
          <dgm:bulletEnabled val="1"/>
        </dgm:presLayoutVars>
      </dgm:prSet>
      <dgm:spPr/>
      <dgm:t>
        <a:bodyPr/>
        <a:lstStyle/>
        <a:p>
          <a:endParaRPr lang="en-US"/>
        </a:p>
      </dgm:t>
    </dgm:pt>
    <dgm:pt modelId="{A19A708D-53E3-42E1-8176-984920324A10}" type="pres">
      <dgm:prSet presAssocID="{88F5D9F4-9A55-437E-A9BE-6C9FBB507123}" presName="accent_3" presStyleCnt="0"/>
      <dgm:spPr/>
    </dgm:pt>
    <dgm:pt modelId="{6C2024EE-CDE0-4E0D-A043-3065C8EEA1AC}" type="pres">
      <dgm:prSet presAssocID="{88F5D9F4-9A55-437E-A9BE-6C9FBB507123}" presName="accentRepeatNode" presStyleLbl="solidFgAcc1" presStyleIdx="2" presStyleCnt="5"/>
      <dgm:spPr/>
    </dgm:pt>
    <dgm:pt modelId="{293CA896-C699-4949-91A4-070A844E8E80}" type="pres">
      <dgm:prSet presAssocID="{CAF1ACD0-B5A9-4EBF-B1C6-4E3D950FD40D}" presName="text_4" presStyleLbl="node1" presStyleIdx="3" presStyleCnt="5">
        <dgm:presLayoutVars>
          <dgm:bulletEnabled val="1"/>
        </dgm:presLayoutVars>
      </dgm:prSet>
      <dgm:spPr/>
      <dgm:t>
        <a:bodyPr/>
        <a:lstStyle/>
        <a:p>
          <a:endParaRPr lang="en-US"/>
        </a:p>
      </dgm:t>
    </dgm:pt>
    <dgm:pt modelId="{49BA24B8-C348-448B-A0DD-506EF4A402E5}" type="pres">
      <dgm:prSet presAssocID="{CAF1ACD0-B5A9-4EBF-B1C6-4E3D950FD40D}" presName="accent_4" presStyleCnt="0"/>
      <dgm:spPr/>
    </dgm:pt>
    <dgm:pt modelId="{681695AB-78CC-4B8B-BFFC-D6CE5310AAA1}" type="pres">
      <dgm:prSet presAssocID="{CAF1ACD0-B5A9-4EBF-B1C6-4E3D950FD40D}" presName="accentRepeatNode" presStyleLbl="solidFgAcc1" presStyleIdx="3" presStyleCnt="5"/>
      <dgm:spPr/>
    </dgm:pt>
    <dgm:pt modelId="{D00D7BA9-E301-41AB-82DE-52A37B3ACB20}" type="pres">
      <dgm:prSet presAssocID="{2D906238-9BB4-434E-A559-90458B3346F8}" presName="text_5" presStyleLbl="node1" presStyleIdx="4" presStyleCnt="5">
        <dgm:presLayoutVars>
          <dgm:bulletEnabled val="1"/>
        </dgm:presLayoutVars>
      </dgm:prSet>
      <dgm:spPr/>
      <dgm:t>
        <a:bodyPr/>
        <a:lstStyle/>
        <a:p>
          <a:endParaRPr lang="en-US"/>
        </a:p>
      </dgm:t>
    </dgm:pt>
    <dgm:pt modelId="{75D0A78E-79C7-4245-ACE4-6F4E5419F5F1}" type="pres">
      <dgm:prSet presAssocID="{2D906238-9BB4-434E-A559-90458B3346F8}" presName="accent_5" presStyleCnt="0"/>
      <dgm:spPr/>
    </dgm:pt>
    <dgm:pt modelId="{F00FA24C-08F8-4C3E-9233-C4ABA3E3456F}" type="pres">
      <dgm:prSet presAssocID="{2D906238-9BB4-434E-A559-90458B3346F8}" presName="accentRepeatNode" presStyleLbl="solidFgAcc1" presStyleIdx="4" presStyleCnt="5"/>
      <dgm:spPr/>
    </dgm:pt>
  </dgm:ptLst>
  <dgm:cxnLst>
    <dgm:cxn modelId="{1F906837-BC1C-4C9B-9CA4-824942416255}" type="presOf" srcId="{7EF10708-ABA3-444A-8145-73B83D3D0650}" destId="{ACE698F7-72C5-4297-BD8D-A951605325DD}" srcOrd="0" destOrd="0" presId="urn:microsoft.com/office/officeart/2008/layout/VerticalCurvedList"/>
    <dgm:cxn modelId="{FF5579E2-B981-4F71-9566-9C4C5871B638}" srcId="{9B5AA494-01B2-44A9-BF1C-DAB9433E5863}" destId="{88F5D9F4-9A55-437E-A9BE-6C9FBB507123}" srcOrd="2" destOrd="0" parTransId="{69F94CB7-D05F-433C-B383-7FFC43AD8D7C}" sibTransId="{6EF4F454-DFEA-476D-91E1-179125EF8843}"/>
    <dgm:cxn modelId="{AC791EB7-8E05-44FF-958D-32FD2D359AB3}" type="presOf" srcId="{CAF1ACD0-B5A9-4EBF-B1C6-4E3D950FD40D}" destId="{293CA896-C699-4949-91A4-070A844E8E80}" srcOrd="0" destOrd="0" presId="urn:microsoft.com/office/officeart/2008/layout/VerticalCurvedList"/>
    <dgm:cxn modelId="{A6200B99-7BC5-4D01-8CC5-C04FA2824AD9}" srcId="{9B5AA494-01B2-44A9-BF1C-DAB9433E5863}" destId="{2D906238-9BB4-434E-A559-90458B3346F8}" srcOrd="4" destOrd="0" parTransId="{57BED5C2-1766-4B99-9032-5C57E10F3085}" sibTransId="{F990EAB3-3A95-4861-AAE2-A5A4134D0B9C}"/>
    <dgm:cxn modelId="{FC36F413-FA88-47DC-87B2-4704E2BC2FDE}" type="presOf" srcId="{FCB28E69-8D04-45BB-82FD-B71BB0347C3D}" destId="{202E86E6-820F-42A6-BB5A-00ED0CAF3C55}" srcOrd="0" destOrd="0" presId="urn:microsoft.com/office/officeart/2008/layout/VerticalCurvedList"/>
    <dgm:cxn modelId="{3CAD45C7-53D4-41B7-8239-F33D7F4BB830}" srcId="{9B5AA494-01B2-44A9-BF1C-DAB9433E5863}" destId="{7EF10708-ABA3-444A-8145-73B83D3D0650}" srcOrd="0" destOrd="0" parTransId="{136E3B13-C206-464C-908B-4024CBF2CF60}" sibTransId="{FCCA46C7-8953-4574-86BE-D02A0BFC483D}"/>
    <dgm:cxn modelId="{C4F0AC46-D928-4B3D-A341-2960E3829A0B}" srcId="{9B5AA494-01B2-44A9-BF1C-DAB9433E5863}" destId="{CAF1ACD0-B5A9-4EBF-B1C6-4E3D950FD40D}" srcOrd="3" destOrd="0" parTransId="{257A8999-2043-4D3D-AA7C-BBF455B71360}" sibTransId="{47C2CC13-BC35-4972-8EE1-9BFD8A1162EC}"/>
    <dgm:cxn modelId="{C74A981E-75A7-4263-A100-5948D256E4AC}" type="presOf" srcId="{FCCA46C7-8953-4574-86BE-D02A0BFC483D}" destId="{EE395B80-0516-4D3D-BEE0-D5E09B37554E}" srcOrd="0" destOrd="0" presId="urn:microsoft.com/office/officeart/2008/layout/VerticalCurvedList"/>
    <dgm:cxn modelId="{2BB43E20-B422-424A-AF9F-312BDCAE9C0E}" type="presOf" srcId="{88F5D9F4-9A55-437E-A9BE-6C9FBB507123}" destId="{DFE41700-4D0F-429F-9981-A8B746682A5B}" srcOrd="0" destOrd="0" presId="urn:microsoft.com/office/officeart/2008/layout/VerticalCurvedList"/>
    <dgm:cxn modelId="{61E1095E-7DA6-4890-B3E4-3CEA8F75E9E6}" type="presOf" srcId="{2D906238-9BB4-434E-A559-90458B3346F8}" destId="{D00D7BA9-E301-41AB-82DE-52A37B3ACB20}" srcOrd="0" destOrd="0" presId="urn:microsoft.com/office/officeart/2008/layout/VerticalCurvedList"/>
    <dgm:cxn modelId="{BC245468-D595-40F0-987D-1F076A8FDA2F}" srcId="{9B5AA494-01B2-44A9-BF1C-DAB9433E5863}" destId="{FCB28E69-8D04-45BB-82FD-B71BB0347C3D}" srcOrd="1" destOrd="0" parTransId="{3E30EFC7-A361-4175-BC3C-19FEDB8E8FEF}" sibTransId="{91F50E9F-D762-4858-8944-9A0FC2BA48C7}"/>
    <dgm:cxn modelId="{DA2232CA-4D3E-4BC4-9076-40AE6DC0D7E2}" type="presOf" srcId="{9B5AA494-01B2-44A9-BF1C-DAB9433E5863}" destId="{14238E5D-BE04-4CCE-B206-66C10FC7E536}" srcOrd="0" destOrd="0" presId="urn:microsoft.com/office/officeart/2008/layout/VerticalCurvedList"/>
    <dgm:cxn modelId="{85B6A21D-9950-4C7C-95DF-0AB2AFCCEF76}" type="presParOf" srcId="{14238E5D-BE04-4CCE-B206-66C10FC7E536}" destId="{96E0CA81-7427-4C71-A789-27476CB05B52}" srcOrd="0" destOrd="0" presId="urn:microsoft.com/office/officeart/2008/layout/VerticalCurvedList"/>
    <dgm:cxn modelId="{F55C7DA0-1795-4559-B8A4-BC38F189F760}" type="presParOf" srcId="{96E0CA81-7427-4C71-A789-27476CB05B52}" destId="{CAEF1FC6-8E03-4780-8187-854B2F842D38}" srcOrd="0" destOrd="0" presId="urn:microsoft.com/office/officeart/2008/layout/VerticalCurvedList"/>
    <dgm:cxn modelId="{9066C424-DADE-4D60-8CA1-1B20BAE6D029}" type="presParOf" srcId="{CAEF1FC6-8E03-4780-8187-854B2F842D38}" destId="{E18AD233-BB6E-4FD0-940B-BDFB65B499DE}" srcOrd="0" destOrd="0" presId="urn:microsoft.com/office/officeart/2008/layout/VerticalCurvedList"/>
    <dgm:cxn modelId="{9BE01A5C-B34C-49F8-9279-540BE29DA6BC}" type="presParOf" srcId="{CAEF1FC6-8E03-4780-8187-854B2F842D38}" destId="{EE395B80-0516-4D3D-BEE0-D5E09B37554E}" srcOrd="1" destOrd="0" presId="urn:microsoft.com/office/officeart/2008/layout/VerticalCurvedList"/>
    <dgm:cxn modelId="{51D9C3BF-2E6A-4780-879F-DB09A46DF3E1}" type="presParOf" srcId="{CAEF1FC6-8E03-4780-8187-854B2F842D38}" destId="{45F36490-F1AA-42B2-AE3A-F05B12F49568}" srcOrd="2" destOrd="0" presId="urn:microsoft.com/office/officeart/2008/layout/VerticalCurvedList"/>
    <dgm:cxn modelId="{BB84B1CB-3004-4D91-8618-C5DB86E40210}" type="presParOf" srcId="{CAEF1FC6-8E03-4780-8187-854B2F842D38}" destId="{5DA50C90-27C7-4D46-B474-705D51170D0D}" srcOrd="3" destOrd="0" presId="urn:microsoft.com/office/officeart/2008/layout/VerticalCurvedList"/>
    <dgm:cxn modelId="{9359024B-23BF-466F-80E7-C1C50842F9FB}" type="presParOf" srcId="{96E0CA81-7427-4C71-A789-27476CB05B52}" destId="{ACE698F7-72C5-4297-BD8D-A951605325DD}" srcOrd="1" destOrd="0" presId="urn:microsoft.com/office/officeart/2008/layout/VerticalCurvedList"/>
    <dgm:cxn modelId="{18E02DD8-2E20-4D92-A3A0-93BB5753649A}" type="presParOf" srcId="{96E0CA81-7427-4C71-A789-27476CB05B52}" destId="{8891210E-2EDD-4DB9-909C-564CC7199284}" srcOrd="2" destOrd="0" presId="urn:microsoft.com/office/officeart/2008/layout/VerticalCurvedList"/>
    <dgm:cxn modelId="{44FD3252-4960-4386-A70B-7A4191A8C87B}" type="presParOf" srcId="{8891210E-2EDD-4DB9-909C-564CC7199284}" destId="{E6D0CB5E-08D9-4316-9E98-5DD08DFF7131}" srcOrd="0" destOrd="0" presId="urn:microsoft.com/office/officeart/2008/layout/VerticalCurvedList"/>
    <dgm:cxn modelId="{0DE0CBB4-D34E-40F6-8955-D8E5B0EBA3F0}" type="presParOf" srcId="{96E0CA81-7427-4C71-A789-27476CB05B52}" destId="{202E86E6-820F-42A6-BB5A-00ED0CAF3C55}" srcOrd="3" destOrd="0" presId="urn:microsoft.com/office/officeart/2008/layout/VerticalCurvedList"/>
    <dgm:cxn modelId="{68DDDC71-4A0E-489A-A6DD-6D9F5D9384A2}" type="presParOf" srcId="{96E0CA81-7427-4C71-A789-27476CB05B52}" destId="{CDD60D9A-5064-41A5-B5A1-3CB1BCF4F20B}" srcOrd="4" destOrd="0" presId="urn:microsoft.com/office/officeart/2008/layout/VerticalCurvedList"/>
    <dgm:cxn modelId="{577E32B2-E85C-41CD-AAFF-146B4A41D340}" type="presParOf" srcId="{CDD60D9A-5064-41A5-B5A1-3CB1BCF4F20B}" destId="{0D8FF865-DE78-439D-92F2-F4283844081F}" srcOrd="0" destOrd="0" presId="urn:microsoft.com/office/officeart/2008/layout/VerticalCurvedList"/>
    <dgm:cxn modelId="{192C9CBF-684E-4139-B480-2DB1671A0805}" type="presParOf" srcId="{96E0CA81-7427-4C71-A789-27476CB05B52}" destId="{DFE41700-4D0F-429F-9981-A8B746682A5B}" srcOrd="5" destOrd="0" presId="urn:microsoft.com/office/officeart/2008/layout/VerticalCurvedList"/>
    <dgm:cxn modelId="{3F8FAC4E-D52B-4C31-AFC6-4A8C21D02574}" type="presParOf" srcId="{96E0CA81-7427-4C71-A789-27476CB05B52}" destId="{A19A708D-53E3-42E1-8176-984920324A10}" srcOrd="6" destOrd="0" presId="urn:microsoft.com/office/officeart/2008/layout/VerticalCurvedList"/>
    <dgm:cxn modelId="{36262973-DD85-48E3-9434-7936A5E0215E}" type="presParOf" srcId="{A19A708D-53E3-42E1-8176-984920324A10}" destId="{6C2024EE-CDE0-4E0D-A043-3065C8EEA1AC}" srcOrd="0" destOrd="0" presId="urn:microsoft.com/office/officeart/2008/layout/VerticalCurvedList"/>
    <dgm:cxn modelId="{F3CE2E17-ECE1-4E54-B993-97C2A11CBE25}" type="presParOf" srcId="{96E0CA81-7427-4C71-A789-27476CB05B52}" destId="{293CA896-C699-4949-91A4-070A844E8E80}" srcOrd="7" destOrd="0" presId="urn:microsoft.com/office/officeart/2008/layout/VerticalCurvedList"/>
    <dgm:cxn modelId="{37848EE5-2153-40B6-881F-00D469094666}" type="presParOf" srcId="{96E0CA81-7427-4C71-A789-27476CB05B52}" destId="{49BA24B8-C348-448B-A0DD-506EF4A402E5}" srcOrd="8" destOrd="0" presId="urn:microsoft.com/office/officeart/2008/layout/VerticalCurvedList"/>
    <dgm:cxn modelId="{A9795DB5-D126-44AC-BBBA-9B3ED0CC03A5}" type="presParOf" srcId="{49BA24B8-C348-448B-A0DD-506EF4A402E5}" destId="{681695AB-78CC-4B8B-BFFC-D6CE5310AAA1}" srcOrd="0" destOrd="0" presId="urn:microsoft.com/office/officeart/2008/layout/VerticalCurvedList"/>
    <dgm:cxn modelId="{A3D09314-51A4-4E6F-9BD6-1DD883973680}" type="presParOf" srcId="{96E0CA81-7427-4C71-A789-27476CB05B52}" destId="{D00D7BA9-E301-41AB-82DE-52A37B3ACB20}" srcOrd="9" destOrd="0" presId="urn:microsoft.com/office/officeart/2008/layout/VerticalCurvedList"/>
    <dgm:cxn modelId="{630618F0-4319-47F7-9375-21403D379D44}" type="presParOf" srcId="{96E0CA81-7427-4C71-A789-27476CB05B52}" destId="{75D0A78E-79C7-4245-ACE4-6F4E5419F5F1}" srcOrd="10" destOrd="0" presId="urn:microsoft.com/office/officeart/2008/layout/VerticalCurvedList"/>
    <dgm:cxn modelId="{161283D8-F7F0-434E-B44B-9D6C0FD8A011}" type="presParOf" srcId="{75D0A78E-79C7-4245-ACE4-6F4E5419F5F1}" destId="{F00FA24C-08F8-4C3E-9233-C4ABA3E345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5AA494-01B2-44A9-BF1C-DAB9433E586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7EF10708-ABA3-444A-8145-73B83D3D0650}">
      <dgm:prSet custT="1"/>
      <dgm:spPr/>
      <dgm:t>
        <a:bodyPr/>
        <a:lstStyle/>
        <a:p>
          <a:r>
            <a:rPr lang="en-US" sz="2100" dirty="0"/>
            <a:t>California Budget Overview and Future Implications</a:t>
          </a:r>
        </a:p>
      </dgm:t>
    </dgm:pt>
    <dgm:pt modelId="{136E3B13-C206-464C-908B-4024CBF2CF60}" type="parTrans" cxnId="{3CAD45C7-53D4-41B7-8239-F33D7F4BB830}">
      <dgm:prSet/>
      <dgm:spPr/>
      <dgm:t>
        <a:bodyPr/>
        <a:lstStyle/>
        <a:p>
          <a:endParaRPr lang="en-US"/>
        </a:p>
      </dgm:t>
    </dgm:pt>
    <dgm:pt modelId="{FCCA46C7-8953-4574-86BE-D02A0BFC483D}" type="sibTrans" cxnId="{3CAD45C7-53D4-41B7-8239-F33D7F4BB830}">
      <dgm:prSet/>
      <dgm:spPr/>
      <dgm:t>
        <a:bodyPr/>
        <a:lstStyle/>
        <a:p>
          <a:endParaRPr lang="en-US"/>
        </a:p>
      </dgm:t>
    </dgm:pt>
    <dgm:pt modelId="{FCB28E69-8D04-45BB-82FD-B71BB0347C3D}">
      <dgm:prSet custT="1"/>
      <dgm:spPr/>
      <dgm:t>
        <a:bodyPr/>
        <a:lstStyle/>
        <a:p>
          <a:r>
            <a:rPr lang="en-US" sz="2100" dirty="0" smtClean="0"/>
            <a:t>Governor </a:t>
          </a:r>
          <a:r>
            <a:rPr lang="en-US" sz="2100" dirty="0"/>
            <a:t>Newsome’s Proposed Spending Plan</a:t>
          </a:r>
        </a:p>
      </dgm:t>
    </dgm:pt>
    <dgm:pt modelId="{3E30EFC7-A361-4175-BC3C-19FEDB8E8FEF}" type="parTrans" cxnId="{BC245468-D595-40F0-987D-1F076A8FDA2F}">
      <dgm:prSet/>
      <dgm:spPr/>
      <dgm:t>
        <a:bodyPr/>
        <a:lstStyle/>
        <a:p>
          <a:endParaRPr lang="en-US"/>
        </a:p>
      </dgm:t>
    </dgm:pt>
    <dgm:pt modelId="{91F50E9F-D762-4858-8944-9A0FC2BA48C7}" type="sibTrans" cxnId="{BC245468-D595-40F0-987D-1F076A8FDA2F}">
      <dgm:prSet/>
      <dgm:spPr/>
      <dgm:t>
        <a:bodyPr/>
        <a:lstStyle/>
        <a:p>
          <a:endParaRPr lang="en-US"/>
        </a:p>
      </dgm:t>
    </dgm:pt>
    <dgm:pt modelId="{88F5D9F4-9A55-437E-A9BE-6C9FBB507123}">
      <dgm:prSet custT="1"/>
      <dgm:spPr/>
      <dgm:t>
        <a:bodyPr/>
        <a:lstStyle/>
        <a:p>
          <a:r>
            <a:rPr lang="en-US" sz="2100" dirty="0"/>
            <a:t>Budget Details Impacting </a:t>
          </a:r>
          <a:r>
            <a:rPr lang="en-US" sz="2100" dirty="0" smtClean="0"/>
            <a:t>I/DD </a:t>
          </a:r>
          <a:r>
            <a:rPr lang="en-US" sz="2100" dirty="0"/>
            <a:t>Community &amp; Stakeholders</a:t>
          </a:r>
        </a:p>
      </dgm:t>
    </dgm:pt>
    <dgm:pt modelId="{69F94CB7-D05F-433C-B383-7FFC43AD8D7C}" type="parTrans" cxnId="{FF5579E2-B981-4F71-9566-9C4C5871B638}">
      <dgm:prSet/>
      <dgm:spPr/>
      <dgm:t>
        <a:bodyPr/>
        <a:lstStyle/>
        <a:p>
          <a:endParaRPr lang="en-US"/>
        </a:p>
      </dgm:t>
    </dgm:pt>
    <dgm:pt modelId="{6EF4F454-DFEA-476D-91E1-179125EF8843}" type="sibTrans" cxnId="{FF5579E2-B981-4F71-9566-9C4C5871B638}">
      <dgm:prSet/>
      <dgm:spPr/>
      <dgm:t>
        <a:bodyPr/>
        <a:lstStyle/>
        <a:p>
          <a:endParaRPr lang="en-US"/>
        </a:p>
      </dgm:t>
    </dgm:pt>
    <dgm:pt modelId="{CAF1ACD0-B5A9-4EBF-B1C6-4E3D950FD40D}">
      <dgm:prSet custT="1"/>
      <dgm:spPr/>
      <dgm:t>
        <a:bodyPr/>
        <a:lstStyle/>
        <a:p>
          <a:r>
            <a:rPr lang="en-US" sz="2100" b="1" dirty="0">
              <a:solidFill>
                <a:srgbClr val="FFFF00"/>
              </a:solidFill>
            </a:rPr>
            <a:t>Department of Developmental Services’ Budget</a:t>
          </a:r>
        </a:p>
      </dgm:t>
    </dgm:pt>
    <dgm:pt modelId="{257A8999-2043-4D3D-AA7C-BBF455B71360}" type="parTrans" cxnId="{C4F0AC46-D928-4B3D-A341-2960E3829A0B}">
      <dgm:prSet/>
      <dgm:spPr/>
      <dgm:t>
        <a:bodyPr/>
        <a:lstStyle/>
        <a:p>
          <a:endParaRPr lang="en-US"/>
        </a:p>
      </dgm:t>
    </dgm:pt>
    <dgm:pt modelId="{47C2CC13-BC35-4972-8EE1-9BFD8A1162EC}" type="sibTrans" cxnId="{C4F0AC46-D928-4B3D-A341-2960E3829A0B}">
      <dgm:prSet/>
      <dgm:spPr/>
      <dgm:t>
        <a:bodyPr/>
        <a:lstStyle/>
        <a:p>
          <a:endParaRPr lang="en-US"/>
        </a:p>
      </dgm:t>
    </dgm:pt>
    <dgm:pt modelId="{2D906238-9BB4-434E-A559-90458B3346F8}">
      <dgm:prSet custT="1"/>
      <dgm:spPr/>
      <dgm:t>
        <a:bodyPr/>
        <a:lstStyle/>
        <a:p>
          <a:r>
            <a:rPr lang="en-US" sz="2100" dirty="0"/>
            <a:t>ARCA Policy &amp; Positions</a:t>
          </a:r>
        </a:p>
      </dgm:t>
    </dgm:pt>
    <dgm:pt modelId="{57BED5C2-1766-4B99-9032-5C57E10F3085}" type="parTrans" cxnId="{A6200B99-7BC5-4D01-8CC5-C04FA2824AD9}">
      <dgm:prSet/>
      <dgm:spPr/>
      <dgm:t>
        <a:bodyPr/>
        <a:lstStyle/>
        <a:p>
          <a:endParaRPr lang="en-US"/>
        </a:p>
      </dgm:t>
    </dgm:pt>
    <dgm:pt modelId="{F990EAB3-3A95-4861-AAE2-A5A4134D0B9C}" type="sibTrans" cxnId="{A6200B99-7BC5-4D01-8CC5-C04FA2824AD9}">
      <dgm:prSet/>
      <dgm:spPr/>
      <dgm:t>
        <a:bodyPr/>
        <a:lstStyle/>
        <a:p>
          <a:endParaRPr lang="en-US"/>
        </a:p>
      </dgm:t>
    </dgm:pt>
    <dgm:pt modelId="{14238E5D-BE04-4CCE-B206-66C10FC7E536}" type="pres">
      <dgm:prSet presAssocID="{9B5AA494-01B2-44A9-BF1C-DAB9433E5863}" presName="Name0" presStyleCnt="0">
        <dgm:presLayoutVars>
          <dgm:chMax val="7"/>
          <dgm:chPref val="7"/>
          <dgm:dir/>
        </dgm:presLayoutVars>
      </dgm:prSet>
      <dgm:spPr/>
      <dgm:t>
        <a:bodyPr/>
        <a:lstStyle/>
        <a:p>
          <a:endParaRPr lang="en-US"/>
        </a:p>
      </dgm:t>
    </dgm:pt>
    <dgm:pt modelId="{96E0CA81-7427-4C71-A789-27476CB05B52}" type="pres">
      <dgm:prSet presAssocID="{9B5AA494-01B2-44A9-BF1C-DAB9433E5863}" presName="Name1" presStyleCnt="0"/>
      <dgm:spPr/>
    </dgm:pt>
    <dgm:pt modelId="{CAEF1FC6-8E03-4780-8187-854B2F842D38}" type="pres">
      <dgm:prSet presAssocID="{9B5AA494-01B2-44A9-BF1C-DAB9433E5863}" presName="cycle" presStyleCnt="0"/>
      <dgm:spPr/>
    </dgm:pt>
    <dgm:pt modelId="{E18AD233-BB6E-4FD0-940B-BDFB65B499DE}" type="pres">
      <dgm:prSet presAssocID="{9B5AA494-01B2-44A9-BF1C-DAB9433E5863}" presName="srcNode" presStyleLbl="node1" presStyleIdx="0" presStyleCnt="5"/>
      <dgm:spPr/>
    </dgm:pt>
    <dgm:pt modelId="{EE395B80-0516-4D3D-BEE0-D5E09B37554E}" type="pres">
      <dgm:prSet presAssocID="{9B5AA494-01B2-44A9-BF1C-DAB9433E5863}" presName="conn" presStyleLbl="parChTrans1D2" presStyleIdx="0" presStyleCnt="1"/>
      <dgm:spPr/>
      <dgm:t>
        <a:bodyPr/>
        <a:lstStyle/>
        <a:p>
          <a:endParaRPr lang="en-US"/>
        </a:p>
      </dgm:t>
    </dgm:pt>
    <dgm:pt modelId="{45F36490-F1AA-42B2-AE3A-F05B12F49568}" type="pres">
      <dgm:prSet presAssocID="{9B5AA494-01B2-44A9-BF1C-DAB9433E5863}" presName="extraNode" presStyleLbl="node1" presStyleIdx="0" presStyleCnt="5"/>
      <dgm:spPr/>
    </dgm:pt>
    <dgm:pt modelId="{5DA50C90-27C7-4D46-B474-705D51170D0D}" type="pres">
      <dgm:prSet presAssocID="{9B5AA494-01B2-44A9-BF1C-DAB9433E5863}" presName="dstNode" presStyleLbl="node1" presStyleIdx="0" presStyleCnt="5"/>
      <dgm:spPr/>
    </dgm:pt>
    <dgm:pt modelId="{ACE698F7-72C5-4297-BD8D-A951605325DD}" type="pres">
      <dgm:prSet presAssocID="{7EF10708-ABA3-444A-8145-73B83D3D0650}" presName="text_1" presStyleLbl="node1" presStyleIdx="0" presStyleCnt="5">
        <dgm:presLayoutVars>
          <dgm:bulletEnabled val="1"/>
        </dgm:presLayoutVars>
      </dgm:prSet>
      <dgm:spPr/>
      <dgm:t>
        <a:bodyPr/>
        <a:lstStyle/>
        <a:p>
          <a:endParaRPr lang="en-US"/>
        </a:p>
      </dgm:t>
    </dgm:pt>
    <dgm:pt modelId="{8891210E-2EDD-4DB9-909C-564CC7199284}" type="pres">
      <dgm:prSet presAssocID="{7EF10708-ABA3-444A-8145-73B83D3D0650}" presName="accent_1" presStyleCnt="0"/>
      <dgm:spPr/>
    </dgm:pt>
    <dgm:pt modelId="{E6D0CB5E-08D9-4316-9E98-5DD08DFF7131}" type="pres">
      <dgm:prSet presAssocID="{7EF10708-ABA3-444A-8145-73B83D3D0650}" presName="accentRepeatNode" presStyleLbl="solidFgAcc1" presStyleIdx="0" presStyleCnt="5"/>
      <dgm:spPr/>
    </dgm:pt>
    <dgm:pt modelId="{202E86E6-820F-42A6-BB5A-00ED0CAF3C55}" type="pres">
      <dgm:prSet presAssocID="{FCB28E69-8D04-45BB-82FD-B71BB0347C3D}" presName="text_2" presStyleLbl="node1" presStyleIdx="1" presStyleCnt="5">
        <dgm:presLayoutVars>
          <dgm:bulletEnabled val="1"/>
        </dgm:presLayoutVars>
      </dgm:prSet>
      <dgm:spPr/>
      <dgm:t>
        <a:bodyPr/>
        <a:lstStyle/>
        <a:p>
          <a:endParaRPr lang="en-US"/>
        </a:p>
      </dgm:t>
    </dgm:pt>
    <dgm:pt modelId="{CDD60D9A-5064-41A5-B5A1-3CB1BCF4F20B}" type="pres">
      <dgm:prSet presAssocID="{FCB28E69-8D04-45BB-82FD-B71BB0347C3D}" presName="accent_2" presStyleCnt="0"/>
      <dgm:spPr/>
    </dgm:pt>
    <dgm:pt modelId="{0D8FF865-DE78-439D-92F2-F4283844081F}" type="pres">
      <dgm:prSet presAssocID="{FCB28E69-8D04-45BB-82FD-B71BB0347C3D}" presName="accentRepeatNode" presStyleLbl="solidFgAcc1" presStyleIdx="1" presStyleCnt="5"/>
      <dgm:spPr/>
    </dgm:pt>
    <dgm:pt modelId="{DFE41700-4D0F-429F-9981-A8B746682A5B}" type="pres">
      <dgm:prSet presAssocID="{88F5D9F4-9A55-437E-A9BE-6C9FBB507123}" presName="text_3" presStyleLbl="node1" presStyleIdx="2" presStyleCnt="5">
        <dgm:presLayoutVars>
          <dgm:bulletEnabled val="1"/>
        </dgm:presLayoutVars>
      </dgm:prSet>
      <dgm:spPr/>
      <dgm:t>
        <a:bodyPr/>
        <a:lstStyle/>
        <a:p>
          <a:endParaRPr lang="en-US"/>
        </a:p>
      </dgm:t>
    </dgm:pt>
    <dgm:pt modelId="{A19A708D-53E3-42E1-8176-984920324A10}" type="pres">
      <dgm:prSet presAssocID="{88F5D9F4-9A55-437E-A9BE-6C9FBB507123}" presName="accent_3" presStyleCnt="0"/>
      <dgm:spPr/>
    </dgm:pt>
    <dgm:pt modelId="{6C2024EE-CDE0-4E0D-A043-3065C8EEA1AC}" type="pres">
      <dgm:prSet presAssocID="{88F5D9F4-9A55-437E-A9BE-6C9FBB507123}" presName="accentRepeatNode" presStyleLbl="solidFgAcc1" presStyleIdx="2" presStyleCnt="5"/>
      <dgm:spPr/>
    </dgm:pt>
    <dgm:pt modelId="{293CA896-C699-4949-91A4-070A844E8E80}" type="pres">
      <dgm:prSet presAssocID="{CAF1ACD0-B5A9-4EBF-B1C6-4E3D950FD40D}" presName="text_4" presStyleLbl="node1" presStyleIdx="3" presStyleCnt="5">
        <dgm:presLayoutVars>
          <dgm:bulletEnabled val="1"/>
        </dgm:presLayoutVars>
      </dgm:prSet>
      <dgm:spPr/>
      <dgm:t>
        <a:bodyPr/>
        <a:lstStyle/>
        <a:p>
          <a:endParaRPr lang="en-US"/>
        </a:p>
      </dgm:t>
    </dgm:pt>
    <dgm:pt modelId="{49BA24B8-C348-448B-A0DD-506EF4A402E5}" type="pres">
      <dgm:prSet presAssocID="{CAF1ACD0-B5A9-4EBF-B1C6-4E3D950FD40D}" presName="accent_4" presStyleCnt="0"/>
      <dgm:spPr/>
    </dgm:pt>
    <dgm:pt modelId="{681695AB-78CC-4B8B-BFFC-D6CE5310AAA1}" type="pres">
      <dgm:prSet presAssocID="{CAF1ACD0-B5A9-4EBF-B1C6-4E3D950FD40D}" presName="accentRepeatNode" presStyleLbl="solidFgAcc1" presStyleIdx="3" presStyleCnt="5"/>
      <dgm:spPr/>
    </dgm:pt>
    <dgm:pt modelId="{3BBA8D27-71BF-4CAB-96CA-0604FEE5E206}" type="pres">
      <dgm:prSet presAssocID="{2D906238-9BB4-434E-A559-90458B3346F8}" presName="text_5" presStyleLbl="node1" presStyleIdx="4" presStyleCnt="5">
        <dgm:presLayoutVars>
          <dgm:bulletEnabled val="1"/>
        </dgm:presLayoutVars>
      </dgm:prSet>
      <dgm:spPr/>
      <dgm:t>
        <a:bodyPr/>
        <a:lstStyle/>
        <a:p>
          <a:endParaRPr lang="en-US"/>
        </a:p>
      </dgm:t>
    </dgm:pt>
    <dgm:pt modelId="{99884182-D58F-4DFC-B9E2-3644D24341FD}" type="pres">
      <dgm:prSet presAssocID="{2D906238-9BB4-434E-A559-90458B3346F8}" presName="accent_5" presStyleCnt="0"/>
      <dgm:spPr/>
    </dgm:pt>
    <dgm:pt modelId="{F00FA24C-08F8-4C3E-9233-C4ABA3E3456F}" type="pres">
      <dgm:prSet presAssocID="{2D906238-9BB4-434E-A559-90458B3346F8}" presName="accentRepeatNode" presStyleLbl="solidFgAcc1" presStyleIdx="4" presStyleCnt="5"/>
      <dgm:spPr/>
    </dgm:pt>
  </dgm:ptLst>
  <dgm:cxnLst>
    <dgm:cxn modelId="{1F906837-BC1C-4C9B-9CA4-824942416255}" type="presOf" srcId="{7EF10708-ABA3-444A-8145-73B83D3D0650}" destId="{ACE698F7-72C5-4297-BD8D-A951605325DD}" srcOrd="0" destOrd="0" presId="urn:microsoft.com/office/officeart/2008/layout/VerticalCurvedList"/>
    <dgm:cxn modelId="{FF5579E2-B981-4F71-9566-9C4C5871B638}" srcId="{9B5AA494-01B2-44A9-BF1C-DAB9433E5863}" destId="{88F5D9F4-9A55-437E-A9BE-6C9FBB507123}" srcOrd="2" destOrd="0" parTransId="{69F94CB7-D05F-433C-B383-7FFC43AD8D7C}" sibTransId="{6EF4F454-DFEA-476D-91E1-179125EF8843}"/>
    <dgm:cxn modelId="{AC791EB7-8E05-44FF-958D-32FD2D359AB3}" type="presOf" srcId="{CAF1ACD0-B5A9-4EBF-B1C6-4E3D950FD40D}" destId="{293CA896-C699-4949-91A4-070A844E8E80}" srcOrd="0" destOrd="0" presId="urn:microsoft.com/office/officeart/2008/layout/VerticalCurvedList"/>
    <dgm:cxn modelId="{A6200B99-7BC5-4D01-8CC5-C04FA2824AD9}" srcId="{9B5AA494-01B2-44A9-BF1C-DAB9433E5863}" destId="{2D906238-9BB4-434E-A559-90458B3346F8}" srcOrd="4" destOrd="0" parTransId="{57BED5C2-1766-4B99-9032-5C57E10F3085}" sibTransId="{F990EAB3-3A95-4861-AAE2-A5A4134D0B9C}"/>
    <dgm:cxn modelId="{FC36F413-FA88-47DC-87B2-4704E2BC2FDE}" type="presOf" srcId="{FCB28E69-8D04-45BB-82FD-B71BB0347C3D}" destId="{202E86E6-820F-42A6-BB5A-00ED0CAF3C55}" srcOrd="0" destOrd="0" presId="urn:microsoft.com/office/officeart/2008/layout/VerticalCurvedList"/>
    <dgm:cxn modelId="{3CAD45C7-53D4-41B7-8239-F33D7F4BB830}" srcId="{9B5AA494-01B2-44A9-BF1C-DAB9433E5863}" destId="{7EF10708-ABA3-444A-8145-73B83D3D0650}" srcOrd="0" destOrd="0" parTransId="{136E3B13-C206-464C-908B-4024CBF2CF60}" sibTransId="{FCCA46C7-8953-4574-86BE-D02A0BFC483D}"/>
    <dgm:cxn modelId="{E086F6AE-594F-4B4A-92AC-D771865E57FE}" type="presOf" srcId="{2D906238-9BB4-434E-A559-90458B3346F8}" destId="{3BBA8D27-71BF-4CAB-96CA-0604FEE5E206}" srcOrd="0" destOrd="0" presId="urn:microsoft.com/office/officeart/2008/layout/VerticalCurvedList"/>
    <dgm:cxn modelId="{C4F0AC46-D928-4B3D-A341-2960E3829A0B}" srcId="{9B5AA494-01B2-44A9-BF1C-DAB9433E5863}" destId="{CAF1ACD0-B5A9-4EBF-B1C6-4E3D950FD40D}" srcOrd="3" destOrd="0" parTransId="{257A8999-2043-4D3D-AA7C-BBF455B71360}" sibTransId="{47C2CC13-BC35-4972-8EE1-9BFD8A1162EC}"/>
    <dgm:cxn modelId="{C74A981E-75A7-4263-A100-5948D256E4AC}" type="presOf" srcId="{FCCA46C7-8953-4574-86BE-D02A0BFC483D}" destId="{EE395B80-0516-4D3D-BEE0-D5E09B37554E}" srcOrd="0" destOrd="0" presId="urn:microsoft.com/office/officeart/2008/layout/VerticalCurvedList"/>
    <dgm:cxn modelId="{2BB43E20-B422-424A-AF9F-312BDCAE9C0E}" type="presOf" srcId="{88F5D9F4-9A55-437E-A9BE-6C9FBB507123}" destId="{DFE41700-4D0F-429F-9981-A8B746682A5B}" srcOrd="0" destOrd="0" presId="urn:microsoft.com/office/officeart/2008/layout/VerticalCurvedList"/>
    <dgm:cxn modelId="{BC245468-D595-40F0-987D-1F076A8FDA2F}" srcId="{9B5AA494-01B2-44A9-BF1C-DAB9433E5863}" destId="{FCB28E69-8D04-45BB-82FD-B71BB0347C3D}" srcOrd="1" destOrd="0" parTransId="{3E30EFC7-A361-4175-BC3C-19FEDB8E8FEF}" sibTransId="{91F50E9F-D762-4858-8944-9A0FC2BA48C7}"/>
    <dgm:cxn modelId="{DA2232CA-4D3E-4BC4-9076-40AE6DC0D7E2}" type="presOf" srcId="{9B5AA494-01B2-44A9-BF1C-DAB9433E5863}" destId="{14238E5D-BE04-4CCE-B206-66C10FC7E536}" srcOrd="0" destOrd="0" presId="urn:microsoft.com/office/officeart/2008/layout/VerticalCurvedList"/>
    <dgm:cxn modelId="{85B6A21D-9950-4C7C-95DF-0AB2AFCCEF76}" type="presParOf" srcId="{14238E5D-BE04-4CCE-B206-66C10FC7E536}" destId="{96E0CA81-7427-4C71-A789-27476CB05B52}" srcOrd="0" destOrd="0" presId="urn:microsoft.com/office/officeart/2008/layout/VerticalCurvedList"/>
    <dgm:cxn modelId="{F55C7DA0-1795-4559-B8A4-BC38F189F760}" type="presParOf" srcId="{96E0CA81-7427-4C71-A789-27476CB05B52}" destId="{CAEF1FC6-8E03-4780-8187-854B2F842D38}" srcOrd="0" destOrd="0" presId="urn:microsoft.com/office/officeart/2008/layout/VerticalCurvedList"/>
    <dgm:cxn modelId="{9066C424-DADE-4D60-8CA1-1B20BAE6D029}" type="presParOf" srcId="{CAEF1FC6-8E03-4780-8187-854B2F842D38}" destId="{E18AD233-BB6E-4FD0-940B-BDFB65B499DE}" srcOrd="0" destOrd="0" presId="urn:microsoft.com/office/officeart/2008/layout/VerticalCurvedList"/>
    <dgm:cxn modelId="{9BE01A5C-B34C-49F8-9279-540BE29DA6BC}" type="presParOf" srcId="{CAEF1FC6-8E03-4780-8187-854B2F842D38}" destId="{EE395B80-0516-4D3D-BEE0-D5E09B37554E}" srcOrd="1" destOrd="0" presId="urn:microsoft.com/office/officeart/2008/layout/VerticalCurvedList"/>
    <dgm:cxn modelId="{51D9C3BF-2E6A-4780-879F-DB09A46DF3E1}" type="presParOf" srcId="{CAEF1FC6-8E03-4780-8187-854B2F842D38}" destId="{45F36490-F1AA-42B2-AE3A-F05B12F49568}" srcOrd="2" destOrd="0" presId="urn:microsoft.com/office/officeart/2008/layout/VerticalCurvedList"/>
    <dgm:cxn modelId="{BB84B1CB-3004-4D91-8618-C5DB86E40210}" type="presParOf" srcId="{CAEF1FC6-8E03-4780-8187-854B2F842D38}" destId="{5DA50C90-27C7-4D46-B474-705D51170D0D}" srcOrd="3" destOrd="0" presId="urn:microsoft.com/office/officeart/2008/layout/VerticalCurvedList"/>
    <dgm:cxn modelId="{9359024B-23BF-466F-80E7-C1C50842F9FB}" type="presParOf" srcId="{96E0CA81-7427-4C71-A789-27476CB05B52}" destId="{ACE698F7-72C5-4297-BD8D-A951605325DD}" srcOrd="1" destOrd="0" presId="urn:microsoft.com/office/officeart/2008/layout/VerticalCurvedList"/>
    <dgm:cxn modelId="{18E02DD8-2E20-4D92-A3A0-93BB5753649A}" type="presParOf" srcId="{96E0CA81-7427-4C71-A789-27476CB05B52}" destId="{8891210E-2EDD-4DB9-909C-564CC7199284}" srcOrd="2" destOrd="0" presId="urn:microsoft.com/office/officeart/2008/layout/VerticalCurvedList"/>
    <dgm:cxn modelId="{44FD3252-4960-4386-A70B-7A4191A8C87B}" type="presParOf" srcId="{8891210E-2EDD-4DB9-909C-564CC7199284}" destId="{E6D0CB5E-08D9-4316-9E98-5DD08DFF7131}" srcOrd="0" destOrd="0" presId="urn:microsoft.com/office/officeart/2008/layout/VerticalCurvedList"/>
    <dgm:cxn modelId="{0DE0CBB4-D34E-40F6-8955-D8E5B0EBA3F0}" type="presParOf" srcId="{96E0CA81-7427-4C71-A789-27476CB05B52}" destId="{202E86E6-820F-42A6-BB5A-00ED0CAF3C55}" srcOrd="3" destOrd="0" presId="urn:microsoft.com/office/officeart/2008/layout/VerticalCurvedList"/>
    <dgm:cxn modelId="{68DDDC71-4A0E-489A-A6DD-6D9F5D9384A2}" type="presParOf" srcId="{96E0CA81-7427-4C71-A789-27476CB05B52}" destId="{CDD60D9A-5064-41A5-B5A1-3CB1BCF4F20B}" srcOrd="4" destOrd="0" presId="urn:microsoft.com/office/officeart/2008/layout/VerticalCurvedList"/>
    <dgm:cxn modelId="{577E32B2-E85C-41CD-AAFF-146B4A41D340}" type="presParOf" srcId="{CDD60D9A-5064-41A5-B5A1-3CB1BCF4F20B}" destId="{0D8FF865-DE78-439D-92F2-F4283844081F}" srcOrd="0" destOrd="0" presId="urn:microsoft.com/office/officeart/2008/layout/VerticalCurvedList"/>
    <dgm:cxn modelId="{192C9CBF-684E-4139-B480-2DB1671A0805}" type="presParOf" srcId="{96E0CA81-7427-4C71-A789-27476CB05B52}" destId="{DFE41700-4D0F-429F-9981-A8B746682A5B}" srcOrd="5" destOrd="0" presId="urn:microsoft.com/office/officeart/2008/layout/VerticalCurvedList"/>
    <dgm:cxn modelId="{3F8FAC4E-D52B-4C31-AFC6-4A8C21D02574}" type="presParOf" srcId="{96E0CA81-7427-4C71-A789-27476CB05B52}" destId="{A19A708D-53E3-42E1-8176-984920324A10}" srcOrd="6" destOrd="0" presId="urn:microsoft.com/office/officeart/2008/layout/VerticalCurvedList"/>
    <dgm:cxn modelId="{36262973-DD85-48E3-9434-7936A5E0215E}" type="presParOf" srcId="{A19A708D-53E3-42E1-8176-984920324A10}" destId="{6C2024EE-CDE0-4E0D-A043-3065C8EEA1AC}" srcOrd="0" destOrd="0" presId="urn:microsoft.com/office/officeart/2008/layout/VerticalCurvedList"/>
    <dgm:cxn modelId="{F3CE2E17-ECE1-4E54-B993-97C2A11CBE25}" type="presParOf" srcId="{96E0CA81-7427-4C71-A789-27476CB05B52}" destId="{293CA896-C699-4949-91A4-070A844E8E80}" srcOrd="7" destOrd="0" presId="urn:microsoft.com/office/officeart/2008/layout/VerticalCurvedList"/>
    <dgm:cxn modelId="{37848EE5-2153-40B6-881F-00D469094666}" type="presParOf" srcId="{96E0CA81-7427-4C71-A789-27476CB05B52}" destId="{49BA24B8-C348-448B-A0DD-506EF4A402E5}" srcOrd="8" destOrd="0" presId="urn:microsoft.com/office/officeart/2008/layout/VerticalCurvedList"/>
    <dgm:cxn modelId="{A9795DB5-D126-44AC-BBBA-9B3ED0CC03A5}" type="presParOf" srcId="{49BA24B8-C348-448B-A0DD-506EF4A402E5}" destId="{681695AB-78CC-4B8B-BFFC-D6CE5310AAA1}" srcOrd="0" destOrd="0" presId="urn:microsoft.com/office/officeart/2008/layout/VerticalCurvedList"/>
    <dgm:cxn modelId="{16A51827-DCCD-45F7-8154-E2650B9307C1}" type="presParOf" srcId="{96E0CA81-7427-4C71-A789-27476CB05B52}" destId="{3BBA8D27-71BF-4CAB-96CA-0604FEE5E206}" srcOrd="9" destOrd="0" presId="urn:microsoft.com/office/officeart/2008/layout/VerticalCurvedList"/>
    <dgm:cxn modelId="{B34B7E00-9FD4-4CC0-B089-BF6991F0737A}" type="presParOf" srcId="{96E0CA81-7427-4C71-A789-27476CB05B52}" destId="{99884182-D58F-4DFC-B9E2-3644D24341FD}" srcOrd="10" destOrd="0" presId="urn:microsoft.com/office/officeart/2008/layout/VerticalCurvedList"/>
    <dgm:cxn modelId="{B9ECCDDA-EECF-4750-8F09-649E26D2C8CF}" type="presParOf" srcId="{99884182-D58F-4DFC-B9E2-3644D24341FD}" destId="{F00FA24C-08F8-4C3E-9233-C4ABA3E345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5AA494-01B2-44A9-BF1C-DAB9433E586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7EF10708-ABA3-444A-8145-73B83D3D0650}">
      <dgm:prSet custT="1"/>
      <dgm:spPr/>
      <dgm:t>
        <a:bodyPr/>
        <a:lstStyle/>
        <a:p>
          <a:r>
            <a:rPr lang="en-US" sz="2100" dirty="0"/>
            <a:t>California Budget Overview and Future Implications</a:t>
          </a:r>
        </a:p>
      </dgm:t>
    </dgm:pt>
    <dgm:pt modelId="{136E3B13-C206-464C-908B-4024CBF2CF60}" type="parTrans" cxnId="{3CAD45C7-53D4-41B7-8239-F33D7F4BB830}">
      <dgm:prSet/>
      <dgm:spPr/>
      <dgm:t>
        <a:bodyPr/>
        <a:lstStyle/>
        <a:p>
          <a:endParaRPr lang="en-US"/>
        </a:p>
      </dgm:t>
    </dgm:pt>
    <dgm:pt modelId="{FCCA46C7-8953-4574-86BE-D02A0BFC483D}" type="sibTrans" cxnId="{3CAD45C7-53D4-41B7-8239-F33D7F4BB830}">
      <dgm:prSet/>
      <dgm:spPr/>
      <dgm:t>
        <a:bodyPr/>
        <a:lstStyle/>
        <a:p>
          <a:endParaRPr lang="en-US"/>
        </a:p>
      </dgm:t>
    </dgm:pt>
    <dgm:pt modelId="{FCB28E69-8D04-45BB-82FD-B71BB0347C3D}">
      <dgm:prSet custT="1"/>
      <dgm:spPr/>
      <dgm:t>
        <a:bodyPr/>
        <a:lstStyle/>
        <a:p>
          <a:r>
            <a:rPr lang="en-US" sz="2100" dirty="0" smtClean="0"/>
            <a:t>Governor Newsome’s </a:t>
          </a:r>
          <a:r>
            <a:rPr lang="en-US" sz="2100" dirty="0"/>
            <a:t>Proposed Spending Plan</a:t>
          </a:r>
        </a:p>
      </dgm:t>
    </dgm:pt>
    <dgm:pt modelId="{3E30EFC7-A361-4175-BC3C-19FEDB8E8FEF}" type="parTrans" cxnId="{BC245468-D595-40F0-987D-1F076A8FDA2F}">
      <dgm:prSet/>
      <dgm:spPr/>
      <dgm:t>
        <a:bodyPr/>
        <a:lstStyle/>
        <a:p>
          <a:endParaRPr lang="en-US"/>
        </a:p>
      </dgm:t>
    </dgm:pt>
    <dgm:pt modelId="{91F50E9F-D762-4858-8944-9A0FC2BA48C7}" type="sibTrans" cxnId="{BC245468-D595-40F0-987D-1F076A8FDA2F}">
      <dgm:prSet/>
      <dgm:spPr/>
      <dgm:t>
        <a:bodyPr/>
        <a:lstStyle/>
        <a:p>
          <a:endParaRPr lang="en-US"/>
        </a:p>
      </dgm:t>
    </dgm:pt>
    <dgm:pt modelId="{88F5D9F4-9A55-437E-A9BE-6C9FBB507123}">
      <dgm:prSet custT="1"/>
      <dgm:spPr/>
      <dgm:t>
        <a:bodyPr/>
        <a:lstStyle/>
        <a:p>
          <a:r>
            <a:rPr lang="en-US" sz="2100" dirty="0"/>
            <a:t>Budget Details Impacting </a:t>
          </a:r>
          <a:r>
            <a:rPr lang="en-US" sz="2100" dirty="0" smtClean="0"/>
            <a:t>I/DD </a:t>
          </a:r>
          <a:r>
            <a:rPr lang="en-US" sz="2100" dirty="0"/>
            <a:t>Community &amp; Stakeholders</a:t>
          </a:r>
        </a:p>
      </dgm:t>
    </dgm:pt>
    <dgm:pt modelId="{69F94CB7-D05F-433C-B383-7FFC43AD8D7C}" type="parTrans" cxnId="{FF5579E2-B981-4F71-9566-9C4C5871B638}">
      <dgm:prSet/>
      <dgm:spPr/>
      <dgm:t>
        <a:bodyPr/>
        <a:lstStyle/>
        <a:p>
          <a:endParaRPr lang="en-US"/>
        </a:p>
      </dgm:t>
    </dgm:pt>
    <dgm:pt modelId="{6EF4F454-DFEA-476D-91E1-179125EF8843}" type="sibTrans" cxnId="{FF5579E2-B981-4F71-9566-9C4C5871B638}">
      <dgm:prSet/>
      <dgm:spPr/>
      <dgm:t>
        <a:bodyPr/>
        <a:lstStyle/>
        <a:p>
          <a:endParaRPr lang="en-US"/>
        </a:p>
      </dgm:t>
    </dgm:pt>
    <dgm:pt modelId="{CAF1ACD0-B5A9-4EBF-B1C6-4E3D950FD40D}">
      <dgm:prSet custT="1"/>
      <dgm:spPr/>
      <dgm:t>
        <a:bodyPr/>
        <a:lstStyle/>
        <a:p>
          <a:r>
            <a:rPr lang="en-US" sz="2100"/>
            <a:t>Department of Developmental Services’ Budget</a:t>
          </a:r>
          <a:endParaRPr lang="en-US" sz="2100" dirty="0"/>
        </a:p>
      </dgm:t>
    </dgm:pt>
    <dgm:pt modelId="{257A8999-2043-4D3D-AA7C-BBF455B71360}" type="parTrans" cxnId="{C4F0AC46-D928-4B3D-A341-2960E3829A0B}">
      <dgm:prSet/>
      <dgm:spPr/>
      <dgm:t>
        <a:bodyPr/>
        <a:lstStyle/>
        <a:p>
          <a:endParaRPr lang="en-US"/>
        </a:p>
      </dgm:t>
    </dgm:pt>
    <dgm:pt modelId="{47C2CC13-BC35-4972-8EE1-9BFD8A1162EC}" type="sibTrans" cxnId="{C4F0AC46-D928-4B3D-A341-2960E3829A0B}">
      <dgm:prSet/>
      <dgm:spPr/>
      <dgm:t>
        <a:bodyPr/>
        <a:lstStyle/>
        <a:p>
          <a:endParaRPr lang="en-US"/>
        </a:p>
      </dgm:t>
    </dgm:pt>
    <dgm:pt modelId="{2D906238-9BB4-434E-A559-90458B3346F8}">
      <dgm:prSet custT="1"/>
      <dgm:spPr/>
      <dgm:t>
        <a:bodyPr/>
        <a:lstStyle/>
        <a:p>
          <a:r>
            <a:rPr lang="en-US" sz="2100" b="1" dirty="0">
              <a:solidFill>
                <a:srgbClr val="FFFF00"/>
              </a:solidFill>
            </a:rPr>
            <a:t>ARCA Policy &amp; Positions</a:t>
          </a:r>
        </a:p>
      </dgm:t>
    </dgm:pt>
    <dgm:pt modelId="{57BED5C2-1766-4B99-9032-5C57E10F3085}" type="parTrans" cxnId="{A6200B99-7BC5-4D01-8CC5-C04FA2824AD9}">
      <dgm:prSet/>
      <dgm:spPr/>
      <dgm:t>
        <a:bodyPr/>
        <a:lstStyle/>
        <a:p>
          <a:endParaRPr lang="en-US"/>
        </a:p>
      </dgm:t>
    </dgm:pt>
    <dgm:pt modelId="{F990EAB3-3A95-4861-AAE2-A5A4134D0B9C}" type="sibTrans" cxnId="{A6200B99-7BC5-4D01-8CC5-C04FA2824AD9}">
      <dgm:prSet/>
      <dgm:spPr/>
      <dgm:t>
        <a:bodyPr/>
        <a:lstStyle/>
        <a:p>
          <a:endParaRPr lang="en-US"/>
        </a:p>
      </dgm:t>
    </dgm:pt>
    <dgm:pt modelId="{14238E5D-BE04-4CCE-B206-66C10FC7E536}" type="pres">
      <dgm:prSet presAssocID="{9B5AA494-01B2-44A9-BF1C-DAB9433E5863}" presName="Name0" presStyleCnt="0">
        <dgm:presLayoutVars>
          <dgm:chMax val="7"/>
          <dgm:chPref val="7"/>
          <dgm:dir/>
        </dgm:presLayoutVars>
      </dgm:prSet>
      <dgm:spPr/>
      <dgm:t>
        <a:bodyPr/>
        <a:lstStyle/>
        <a:p>
          <a:endParaRPr lang="en-US"/>
        </a:p>
      </dgm:t>
    </dgm:pt>
    <dgm:pt modelId="{96E0CA81-7427-4C71-A789-27476CB05B52}" type="pres">
      <dgm:prSet presAssocID="{9B5AA494-01B2-44A9-BF1C-DAB9433E5863}" presName="Name1" presStyleCnt="0"/>
      <dgm:spPr/>
    </dgm:pt>
    <dgm:pt modelId="{CAEF1FC6-8E03-4780-8187-854B2F842D38}" type="pres">
      <dgm:prSet presAssocID="{9B5AA494-01B2-44A9-BF1C-DAB9433E5863}" presName="cycle" presStyleCnt="0"/>
      <dgm:spPr/>
    </dgm:pt>
    <dgm:pt modelId="{E18AD233-BB6E-4FD0-940B-BDFB65B499DE}" type="pres">
      <dgm:prSet presAssocID="{9B5AA494-01B2-44A9-BF1C-DAB9433E5863}" presName="srcNode" presStyleLbl="node1" presStyleIdx="0" presStyleCnt="5"/>
      <dgm:spPr/>
    </dgm:pt>
    <dgm:pt modelId="{EE395B80-0516-4D3D-BEE0-D5E09B37554E}" type="pres">
      <dgm:prSet presAssocID="{9B5AA494-01B2-44A9-BF1C-DAB9433E5863}" presName="conn" presStyleLbl="parChTrans1D2" presStyleIdx="0" presStyleCnt="1"/>
      <dgm:spPr/>
      <dgm:t>
        <a:bodyPr/>
        <a:lstStyle/>
        <a:p>
          <a:endParaRPr lang="en-US"/>
        </a:p>
      </dgm:t>
    </dgm:pt>
    <dgm:pt modelId="{45F36490-F1AA-42B2-AE3A-F05B12F49568}" type="pres">
      <dgm:prSet presAssocID="{9B5AA494-01B2-44A9-BF1C-DAB9433E5863}" presName="extraNode" presStyleLbl="node1" presStyleIdx="0" presStyleCnt="5"/>
      <dgm:spPr/>
    </dgm:pt>
    <dgm:pt modelId="{5DA50C90-27C7-4D46-B474-705D51170D0D}" type="pres">
      <dgm:prSet presAssocID="{9B5AA494-01B2-44A9-BF1C-DAB9433E5863}" presName="dstNode" presStyleLbl="node1" presStyleIdx="0" presStyleCnt="5"/>
      <dgm:spPr/>
    </dgm:pt>
    <dgm:pt modelId="{ACE698F7-72C5-4297-BD8D-A951605325DD}" type="pres">
      <dgm:prSet presAssocID="{7EF10708-ABA3-444A-8145-73B83D3D0650}" presName="text_1" presStyleLbl="node1" presStyleIdx="0" presStyleCnt="5">
        <dgm:presLayoutVars>
          <dgm:bulletEnabled val="1"/>
        </dgm:presLayoutVars>
      </dgm:prSet>
      <dgm:spPr/>
      <dgm:t>
        <a:bodyPr/>
        <a:lstStyle/>
        <a:p>
          <a:endParaRPr lang="en-US"/>
        </a:p>
      </dgm:t>
    </dgm:pt>
    <dgm:pt modelId="{8891210E-2EDD-4DB9-909C-564CC7199284}" type="pres">
      <dgm:prSet presAssocID="{7EF10708-ABA3-444A-8145-73B83D3D0650}" presName="accent_1" presStyleCnt="0"/>
      <dgm:spPr/>
    </dgm:pt>
    <dgm:pt modelId="{E6D0CB5E-08D9-4316-9E98-5DD08DFF7131}" type="pres">
      <dgm:prSet presAssocID="{7EF10708-ABA3-444A-8145-73B83D3D0650}" presName="accentRepeatNode" presStyleLbl="solidFgAcc1" presStyleIdx="0" presStyleCnt="5"/>
      <dgm:spPr/>
    </dgm:pt>
    <dgm:pt modelId="{202E86E6-820F-42A6-BB5A-00ED0CAF3C55}" type="pres">
      <dgm:prSet presAssocID="{FCB28E69-8D04-45BB-82FD-B71BB0347C3D}" presName="text_2" presStyleLbl="node1" presStyleIdx="1" presStyleCnt="5">
        <dgm:presLayoutVars>
          <dgm:bulletEnabled val="1"/>
        </dgm:presLayoutVars>
      </dgm:prSet>
      <dgm:spPr/>
      <dgm:t>
        <a:bodyPr/>
        <a:lstStyle/>
        <a:p>
          <a:endParaRPr lang="en-US"/>
        </a:p>
      </dgm:t>
    </dgm:pt>
    <dgm:pt modelId="{CDD60D9A-5064-41A5-B5A1-3CB1BCF4F20B}" type="pres">
      <dgm:prSet presAssocID="{FCB28E69-8D04-45BB-82FD-B71BB0347C3D}" presName="accent_2" presStyleCnt="0"/>
      <dgm:spPr/>
    </dgm:pt>
    <dgm:pt modelId="{0D8FF865-DE78-439D-92F2-F4283844081F}" type="pres">
      <dgm:prSet presAssocID="{FCB28E69-8D04-45BB-82FD-B71BB0347C3D}" presName="accentRepeatNode" presStyleLbl="solidFgAcc1" presStyleIdx="1" presStyleCnt="5"/>
      <dgm:spPr/>
    </dgm:pt>
    <dgm:pt modelId="{DFE41700-4D0F-429F-9981-A8B746682A5B}" type="pres">
      <dgm:prSet presAssocID="{88F5D9F4-9A55-437E-A9BE-6C9FBB507123}" presName="text_3" presStyleLbl="node1" presStyleIdx="2" presStyleCnt="5">
        <dgm:presLayoutVars>
          <dgm:bulletEnabled val="1"/>
        </dgm:presLayoutVars>
      </dgm:prSet>
      <dgm:spPr/>
      <dgm:t>
        <a:bodyPr/>
        <a:lstStyle/>
        <a:p>
          <a:endParaRPr lang="en-US"/>
        </a:p>
      </dgm:t>
    </dgm:pt>
    <dgm:pt modelId="{A19A708D-53E3-42E1-8176-984920324A10}" type="pres">
      <dgm:prSet presAssocID="{88F5D9F4-9A55-437E-A9BE-6C9FBB507123}" presName="accent_3" presStyleCnt="0"/>
      <dgm:spPr/>
    </dgm:pt>
    <dgm:pt modelId="{6C2024EE-CDE0-4E0D-A043-3065C8EEA1AC}" type="pres">
      <dgm:prSet presAssocID="{88F5D9F4-9A55-437E-A9BE-6C9FBB507123}" presName="accentRepeatNode" presStyleLbl="solidFgAcc1" presStyleIdx="2" presStyleCnt="5"/>
      <dgm:spPr/>
    </dgm:pt>
    <dgm:pt modelId="{293CA896-C699-4949-91A4-070A844E8E80}" type="pres">
      <dgm:prSet presAssocID="{CAF1ACD0-B5A9-4EBF-B1C6-4E3D950FD40D}" presName="text_4" presStyleLbl="node1" presStyleIdx="3" presStyleCnt="5">
        <dgm:presLayoutVars>
          <dgm:bulletEnabled val="1"/>
        </dgm:presLayoutVars>
      </dgm:prSet>
      <dgm:spPr/>
      <dgm:t>
        <a:bodyPr/>
        <a:lstStyle/>
        <a:p>
          <a:endParaRPr lang="en-US"/>
        </a:p>
      </dgm:t>
    </dgm:pt>
    <dgm:pt modelId="{49BA24B8-C348-448B-A0DD-506EF4A402E5}" type="pres">
      <dgm:prSet presAssocID="{CAF1ACD0-B5A9-4EBF-B1C6-4E3D950FD40D}" presName="accent_4" presStyleCnt="0"/>
      <dgm:spPr/>
    </dgm:pt>
    <dgm:pt modelId="{681695AB-78CC-4B8B-BFFC-D6CE5310AAA1}" type="pres">
      <dgm:prSet presAssocID="{CAF1ACD0-B5A9-4EBF-B1C6-4E3D950FD40D}" presName="accentRepeatNode" presStyleLbl="solidFgAcc1" presStyleIdx="3" presStyleCnt="5"/>
      <dgm:spPr/>
    </dgm:pt>
    <dgm:pt modelId="{570DFBBE-1F9A-4EB1-AF2E-CE6F5608B47C}" type="pres">
      <dgm:prSet presAssocID="{2D906238-9BB4-434E-A559-90458B3346F8}" presName="text_5" presStyleLbl="node1" presStyleIdx="4" presStyleCnt="5">
        <dgm:presLayoutVars>
          <dgm:bulletEnabled val="1"/>
        </dgm:presLayoutVars>
      </dgm:prSet>
      <dgm:spPr/>
      <dgm:t>
        <a:bodyPr/>
        <a:lstStyle/>
        <a:p>
          <a:endParaRPr lang="en-US"/>
        </a:p>
      </dgm:t>
    </dgm:pt>
    <dgm:pt modelId="{1B1B5384-1C2A-45A2-9083-459A5D54AE72}" type="pres">
      <dgm:prSet presAssocID="{2D906238-9BB4-434E-A559-90458B3346F8}" presName="accent_5" presStyleCnt="0"/>
      <dgm:spPr/>
    </dgm:pt>
    <dgm:pt modelId="{F00FA24C-08F8-4C3E-9233-C4ABA3E3456F}" type="pres">
      <dgm:prSet presAssocID="{2D906238-9BB4-434E-A559-90458B3346F8}" presName="accentRepeatNode" presStyleLbl="solidFgAcc1" presStyleIdx="4" presStyleCnt="5"/>
      <dgm:spPr/>
    </dgm:pt>
  </dgm:ptLst>
  <dgm:cxnLst>
    <dgm:cxn modelId="{1F906837-BC1C-4C9B-9CA4-824942416255}" type="presOf" srcId="{7EF10708-ABA3-444A-8145-73B83D3D0650}" destId="{ACE698F7-72C5-4297-BD8D-A951605325DD}" srcOrd="0" destOrd="0" presId="urn:microsoft.com/office/officeart/2008/layout/VerticalCurvedList"/>
    <dgm:cxn modelId="{FF5579E2-B981-4F71-9566-9C4C5871B638}" srcId="{9B5AA494-01B2-44A9-BF1C-DAB9433E5863}" destId="{88F5D9F4-9A55-437E-A9BE-6C9FBB507123}" srcOrd="2" destOrd="0" parTransId="{69F94CB7-D05F-433C-B383-7FFC43AD8D7C}" sibTransId="{6EF4F454-DFEA-476D-91E1-179125EF8843}"/>
    <dgm:cxn modelId="{AC791EB7-8E05-44FF-958D-32FD2D359AB3}" type="presOf" srcId="{CAF1ACD0-B5A9-4EBF-B1C6-4E3D950FD40D}" destId="{293CA896-C699-4949-91A4-070A844E8E80}" srcOrd="0" destOrd="0" presId="urn:microsoft.com/office/officeart/2008/layout/VerticalCurvedList"/>
    <dgm:cxn modelId="{A6200B99-7BC5-4D01-8CC5-C04FA2824AD9}" srcId="{9B5AA494-01B2-44A9-BF1C-DAB9433E5863}" destId="{2D906238-9BB4-434E-A559-90458B3346F8}" srcOrd="4" destOrd="0" parTransId="{57BED5C2-1766-4B99-9032-5C57E10F3085}" sibTransId="{F990EAB3-3A95-4861-AAE2-A5A4134D0B9C}"/>
    <dgm:cxn modelId="{FC36F413-FA88-47DC-87B2-4704E2BC2FDE}" type="presOf" srcId="{FCB28E69-8D04-45BB-82FD-B71BB0347C3D}" destId="{202E86E6-820F-42A6-BB5A-00ED0CAF3C55}" srcOrd="0" destOrd="0" presId="urn:microsoft.com/office/officeart/2008/layout/VerticalCurvedList"/>
    <dgm:cxn modelId="{3CAD45C7-53D4-41B7-8239-F33D7F4BB830}" srcId="{9B5AA494-01B2-44A9-BF1C-DAB9433E5863}" destId="{7EF10708-ABA3-444A-8145-73B83D3D0650}" srcOrd="0" destOrd="0" parTransId="{136E3B13-C206-464C-908B-4024CBF2CF60}" sibTransId="{FCCA46C7-8953-4574-86BE-D02A0BFC483D}"/>
    <dgm:cxn modelId="{C4F0AC46-D928-4B3D-A341-2960E3829A0B}" srcId="{9B5AA494-01B2-44A9-BF1C-DAB9433E5863}" destId="{CAF1ACD0-B5A9-4EBF-B1C6-4E3D950FD40D}" srcOrd="3" destOrd="0" parTransId="{257A8999-2043-4D3D-AA7C-BBF455B71360}" sibTransId="{47C2CC13-BC35-4972-8EE1-9BFD8A1162EC}"/>
    <dgm:cxn modelId="{C74A981E-75A7-4263-A100-5948D256E4AC}" type="presOf" srcId="{FCCA46C7-8953-4574-86BE-D02A0BFC483D}" destId="{EE395B80-0516-4D3D-BEE0-D5E09B37554E}" srcOrd="0" destOrd="0" presId="urn:microsoft.com/office/officeart/2008/layout/VerticalCurvedList"/>
    <dgm:cxn modelId="{2BB43E20-B422-424A-AF9F-312BDCAE9C0E}" type="presOf" srcId="{88F5D9F4-9A55-437E-A9BE-6C9FBB507123}" destId="{DFE41700-4D0F-429F-9981-A8B746682A5B}" srcOrd="0" destOrd="0" presId="urn:microsoft.com/office/officeart/2008/layout/VerticalCurvedList"/>
    <dgm:cxn modelId="{BC245468-D595-40F0-987D-1F076A8FDA2F}" srcId="{9B5AA494-01B2-44A9-BF1C-DAB9433E5863}" destId="{FCB28E69-8D04-45BB-82FD-B71BB0347C3D}" srcOrd="1" destOrd="0" parTransId="{3E30EFC7-A361-4175-BC3C-19FEDB8E8FEF}" sibTransId="{91F50E9F-D762-4858-8944-9A0FC2BA48C7}"/>
    <dgm:cxn modelId="{BE4D6981-659C-4400-BF76-77CFB7C3B5C2}" type="presOf" srcId="{2D906238-9BB4-434E-A559-90458B3346F8}" destId="{570DFBBE-1F9A-4EB1-AF2E-CE6F5608B47C}" srcOrd="0" destOrd="0" presId="urn:microsoft.com/office/officeart/2008/layout/VerticalCurvedList"/>
    <dgm:cxn modelId="{DA2232CA-4D3E-4BC4-9076-40AE6DC0D7E2}" type="presOf" srcId="{9B5AA494-01B2-44A9-BF1C-DAB9433E5863}" destId="{14238E5D-BE04-4CCE-B206-66C10FC7E536}" srcOrd="0" destOrd="0" presId="urn:microsoft.com/office/officeart/2008/layout/VerticalCurvedList"/>
    <dgm:cxn modelId="{85B6A21D-9950-4C7C-95DF-0AB2AFCCEF76}" type="presParOf" srcId="{14238E5D-BE04-4CCE-B206-66C10FC7E536}" destId="{96E0CA81-7427-4C71-A789-27476CB05B52}" srcOrd="0" destOrd="0" presId="urn:microsoft.com/office/officeart/2008/layout/VerticalCurvedList"/>
    <dgm:cxn modelId="{F55C7DA0-1795-4559-B8A4-BC38F189F760}" type="presParOf" srcId="{96E0CA81-7427-4C71-A789-27476CB05B52}" destId="{CAEF1FC6-8E03-4780-8187-854B2F842D38}" srcOrd="0" destOrd="0" presId="urn:microsoft.com/office/officeart/2008/layout/VerticalCurvedList"/>
    <dgm:cxn modelId="{9066C424-DADE-4D60-8CA1-1B20BAE6D029}" type="presParOf" srcId="{CAEF1FC6-8E03-4780-8187-854B2F842D38}" destId="{E18AD233-BB6E-4FD0-940B-BDFB65B499DE}" srcOrd="0" destOrd="0" presId="urn:microsoft.com/office/officeart/2008/layout/VerticalCurvedList"/>
    <dgm:cxn modelId="{9BE01A5C-B34C-49F8-9279-540BE29DA6BC}" type="presParOf" srcId="{CAEF1FC6-8E03-4780-8187-854B2F842D38}" destId="{EE395B80-0516-4D3D-BEE0-D5E09B37554E}" srcOrd="1" destOrd="0" presId="urn:microsoft.com/office/officeart/2008/layout/VerticalCurvedList"/>
    <dgm:cxn modelId="{51D9C3BF-2E6A-4780-879F-DB09A46DF3E1}" type="presParOf" srcId="{CAEF1FC6-8E03-4780-8187-854B2F842D38}" destId="{45F36490-F1AA-42B2-AE3A-F05B12F49568}" srcOrd="2" destOrd="0" presId="urn:microsoft.com/office/officeart/2008/layout/VerticalCurvedList"/>
    <dgm:cxn modelId="{BB84B1CB-3004-4D91-8618-C5DB86E40210}" type="presParOf" srcId="{CAEF1FC6-8E03-4780-8187-854B2F842D38}" destId="{5DA50C90-27C7-4D46-B474-705D51170D0D}" srcOrd="3" destOrd="0" presId="urn:microsoft.com/office/officeart/2008/layout/VerticalCurvedList"/>
    <dgm:cxn modelId="{9359024B-23BF-466F-80E7-C1C50842F9FB}" type="presParOf" srcId="{96E0CA81-7427-4C71-A789-27476CB05B52}" destId="{ACE698F7-72C5-4297-BD8D-A951605325DD}" srcOrd="1" destOrd="0" presId="urn:microsoft.com/office/officeart/2008/layout/VerticalCurvedList"/>
    <dgm:cxn modelId="{18E02DD8-2E20-4D92-A3A0-93BB5753649A}" type="presParOf" srcId="{96E0CA81-7427-4C71-A789-27476CB05B52}" destId="{8891210E-2EDD-4DB9-909C-564CC7199284}" srcOrd="2" destOrd="0" presId="urn:microsoft.com/office/officeart/2008/layout/VerticalCurvedList"/>
    <dgm:cxn modelId="{44FD3252-4960-4386-A70B-7A4191A8C87B}" type="presParOf" srcId="{8891210E-2EDD-4DB9-909C-564CC7199284}" destId="{E6D0CB5E-08D9-4316-9E98-5DD08DFF7131}" srcOrd="0" destOrd="0" presId="urn:microsoft.com/office/officeart/2008/layout/VerticalCurvedList"/>
    <dgm:cxn modelId="{0DE0CBB4-D34E-40F6-8955-D8E5B0EBA3F0}" type="presParOf" srcId="{96E0CA81-7427-4C71-A789-27476CB05B52}" destId="{202E86E6-820F-42A6-BB5A-00ED0CAF3C55}" srcOrd="3" destOrd="0" presId="urn:microsoft.com/office/officeart/2008/layout/VerticalCurvedList"/>
    <dgm:cxn modelId="{68DDDC71-4A0E-489A-A6DD-6D9F5D9384A2}" type="presParOf" srcId="{96E0CA81-7427-4C71-A789-27476CB05B52}" destId="{CDD60D9A-5064-41A5-B5A1-3CB1BCF4F20B}" srcOrd="4" destOrd="0" presId="urn:microsoft.com/office/officeart/2008/layout/VerticalCurvedList"/>
    <dgm:cxn modelId="{577E32B2-E85C-41CD-AAFF-146B4A41D340}" type="presParOf" srcId="{CDD60D9A-5064-41A5-B5A1-3CB1BCF4F20B}" destId="{0D8FF865-DE78-439D-92F2-F4283844081F}" srcOrd="0" destOrd="0" presId="urn:microsoft.com/office/officeart/2008/layout/VerticalCurvedList"/>
    <dgm:cxn modelId="{192C9CBF-684E-4139-B480-2DB1671A0805}" type="presParOf" srcId="{96E0CA81-7427-4C71-A789-27476CB05B52}" destId="{DFE41700-4D0F-429F-9981-A8B746682A5B}" srcOrd="5" destOrd="0" presId="urn:microsoft.com/office/officeart/2008/layout/VerticalCurvedList"/>
    <dgm:cxn modelId="{3F8FAC4E-D52B-4C31-AFC6-4A8C21D02574}" type="presParOf" srcId="{96E0CA81-7427-4C71-A789-27476CB05B52}" destId="{A19A708D-53E3-42E1-8176-984920324A10}" srcOrd="6" destOrd="0" presId="urn:microsoft.com/office/officeart/2008/layout/VerticalCurvedList"/>
    <dgm:cxn modelId="{36262973-DD85-48E3-9434-7936A5E0215E}" type="presParOf" srcId="{A19A708D-53E3-42E1-8176-984920324A10}" destId="{6C2024EE-CDE0-4E0D-A043-3065C8EEA1AC}" srcOrd="0" destOrd="0" presId="urn:microsoft.com/office/officeart/2008/layout/VerticalCurvedList"/>
    <dgm:cxn modelId="{F3CE2E17-ECE1-4E54-B993-97C2A11CBE25}" type="presParOf" srcId="{96E0CA81-7427-4C71-A789-27476CB05B52}" destId="{293CA896-C699-4949-91A4-070A844E8E80}" srcOrd="7" destOrd="0" presId="urn:microsoft.com/office/officeart/2008/layout/VerticalCurvedList"/>
    <dgm:cxn modelId="{37848EE5-2153-40B6-881F-00D469094666}" type="presParOf" srcId="{96E0CA81-7427-4C71-A789-27476CB05B52}" destId="{49BA24B8-C348-448B-A0DD-506EF4A402E5}" srcOrd="8" destOrd="0" presId="urn:microsoft.com/office/officeart/2008/layout/VerticalCurvedList"/>
    <dgm:cxn modelId="{A9795DB5-D126-44AC-BBBA-9B3ED0CC03A5}" type="presParOf" srcId="{49BA24B8-C348-448B-A0DD-506EF4A402E5}" destId="{681695AB-78CC-4B8B-BFFC-D6CE5310AAA1}" srcOrd="0" destOrd="0" presId="urn:microsoft.com/office/officeart/2008/layout/VerticalCurvedList"/>
    <dgm:cxn modelId="{E42CC113-6BCD-43F1-BE58-1971EAB8042B}" type="presParOf" srcId="{96E0CA81-7427-4C71-A789-27476CB05B52}" destId="{570DFBBE-1F9A-4EB1-AF2E-CE6F5608B47C}" srcOrd="9" destOrd="0" presId="urn:microsoft.com/office/officeart/2008/layout/VerticalCurvedList"/>
    <dgm:cxn modelId="{1ACE11AF-D74E-414D-8394-42F1E784D799}" type="presParOf" srcId="{96E0CA81-7427-4C71-A789-27476CB05B52}" destId="{1B1B5384-1C2A-45A2-9083-459A5D54AE72}" srcOrd="10" destOrd="0" presId="urn:microsoft.com/office/officeart/2008/layout/VerticalCurvedList"/>
    <dgm:cxn modelId="{B9E288CD-3048-4403-ACCE-4851E6BA008C}" type="presParOf" srcId="{1B1B5384-1C2A-45A2-9083-459A5D54AE72}" destId="{F00FA24C-08F8-4C3E-9233-C4ABA3E345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33DD37-6277-44C6-B74D-C6986FA632BF}"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7C6A7C7F-F69B-4007-B116-071E9993CC50}">
      <dgm:prSet phldrT="[Text]" custT="1"/>
      <dgm:spPr/>
      <dgm:t>
        <a:bodyPr/>
        <a:lstStyle/>
        <a:p>
          <a:r>
            <a:rPr lang="en-US" sz="3600" dirty="0"/>
            <a:t>Budget Position</a:t>
          </a:r>
        </a:p>
      </dgm:t>
    </dgm:pt>
    <dgm:pt modelId="{309F3BF9-8296-4083-BDF3-83BBBAF187DA}" type="parTrans" cxnId="{090722E9-C046-42E2-AF3F-BFDA4022DDBE}">
      <dgm:prSet/>
      <dgm:spPr/>
      <dgm:t>
        <a:bodyPr/>
        <a:lstStyle/>
        <a:p>
          <a:endParaRPr lang="en-US"/>
        </a:p>
      </dgm:t>
    </dgm:pt>
    <dgm:pt modelId="{A7A61C92-CDA6-40E0-95A0-7F333E62A9BB}" type="sibTrans" cxnId="{090722E9-C046-42E2-AF3F-BFDA4022DDBE}">
      <dgm:prSet/>
      <dgm:spPr/>
      <dgm:t>
        <a:bodyPr/>
        <a:lstStyle/>
        <a:p>
          <a:endParaRPr lang="en-US"/>
        </a:p>
      </dgm:t>
    </dgm:pt>
    <dgm:pt modelId="{AC7703DC-D601-4AEE-AC4D-67F7B789B39E}">
      <dgm:prSet phldrT="[Text]"/>
      <dgm:spPr/>
      <dgm:t>
        <a:bodyPr/>
        <a:lstStyle/>
        <a:p>
          <a:pPr>
            <a:buFont typeface="Arial"/>
            <a:buChar char="•"/>
          </a:pPr>
          <a:r>
            <a:rPr lang="en-US" sz="2000" dirty="0"/>
            <a:t>Rate Study Implementation</a:t>
          </a:r>
        </a:p>
      </dgm:t>
    </dgm:pt>
    <dgm:pt modelId="{F7865962-D41D-491F-B65D-9E4535B0832A}" type="parTrans" cxnId="{672AC327-04A5-40DF-80EA-D08F1EB61771}">
      <dgm:prSet/>
      <dgm:spPr/>
      <dgm:t>
        <a:bodyPr/>
        <a:lstStyle/>
        <a:p>
          <a:endParaRPr lang="en-US"/>
        </a:p>
      </dgm:t>
    </dgm:pt>
    <dgm:pt modelId="{B13DCCA1-7D4A-4338-B99C-39C90675730E}" type="sibTrans" cxnId="{672AC327-04A5-40DF-80EA-D08F1EB61771}">
      <dgm:prSet/>
      <dgm:spPr/>
      <dgm:t>
        <a:bodyPr/>
        <a:lstStyle/>
        <a:p>
          <a:endParaRPr lang="en-US"/>
        </a:p>
      </dgm:t>
    </dgm:pt>
    <dgm:pt modelId="{614B5613-68BD-4762-9DFC-BD941B60E4B7}">
      <dgm:prSet/>
      <dgm:spPr/>
      <dgm:t>
        <a:bodyPr/>
        <a:lstStyle/>
        <a:p>
          <a:r>
            <a:rPr lang="en-US" sz="2000"/>
            <a:t>Safety Net Proposals</a:t>
          </a:r>
          <a:endParaRPr lang="en-US" sz="2000" dirty="0"/>
        </a:p>
      </dgm:t>
    </dgm:pt>
    <dgm:pt modelId="{15E95118-3840-4FF4-9362-1A9F410CB402}" type="parTrans" cxnId="{A0DC6819-21B2-44C3-9773-331BA439EEB3}">
      <dgm:prSet/>
      <dgm:spPr/>
      <dgm:t>
        <a:bodyPr/>
        <a:lstStyle/>
        <a:p>
          <a:endParaRPr lang="en-US"/>
        </a:p>
      </dgm:t>
    </dgm:pt>
    <dgm:pt modelId="{D74E3AB3-7642-4DDE-902E-D09CEED7C112}" type="sibTrans" cxnId="{A0DC6819-21B2-44C3-9773-331BA439EEB3}">
      <dgm:prSet/>
      <dgm:spPr/>
      <dgm:t>
        <a:bodyPr/>
        <a:lstStyle/>
        <a:p>
          <a:endParaRPr lang="en-US"/>
        </a:p>
      </dgm:t>
    </dgm:pt>
    <dgm:pt modelId="{AE7F8BB7-0072-46D9-A825-6DEB4C145FE8}">
      <dgm:prSet/>
      <dgm:spPr/>
      <dgm:t>
        <a:bodyPr/>
        <a:lstStyle/>
        <a:p>
          <a:r>
            <a:rPr lang="en-US" sz="2000"/>
            <a:t>Uniform Holiday Schedule</a:t>
          </a:r>
          <a:endParaRPr lang="en-US" sz="2000" dirty="0"/>
        </a:p>
      </dgm:t>
    </dgm:pt>
    <dgm:pt modelId="{6967FF33-3AD3-4EA3-9D60-E3C92856E20A}" type="parTrans" cxnId="{3C3B7A48-DCF3-4B6A-AF12-AAE925C8FF40}">
      <dgm:prSet/>
      <dgm:spPr/>
      <dgm:t>
        <a:bodyPr/>
        <a:lstStyle/>
        <a:p>
          <a:endParaRPr lang="en-US"/>
        </a:p>
      </dgm:t>
    </dgm:pt>
    <dgm:pt modelId="{7E49613F-3DC8-49F2-A10B-B30E8A64FBED}" type="sibTrans" cxnId="{3C3B7A48-DCF3-4B6A-AF12-AAE925C8FF40}">
      <dgm:prSet/>
      <dgm:spPr/>
      <dgm:t>
        <a:bodyPr/>
        <a:lstStyle/>
        <a:p>
          <a:endParaRPr lang="en-US"/>
        </a:p>
      </dgm:t>
    </dgm:pt>
    <dgm:pt modelId="{AAF45E56-441F-4DC7-83F0-D2FE089893AC}">
      <dgm:prSet/>
      <dgm:spPr/>
      <dgm:t>
        <a:bodyPr/>
        <a:lstStyle/>
        <a:p>
          <a:r>
            <a:rPr lang="en-US" sz="2000"/>
            <a:t>Home and Community-Based Services Assessments  </a:t>
          </a:r>
          <a:endParaRPr lang="en-US" sz="2000" dirty="0"/>
        </a:p>
      </dgm:t>
    </dgm:pt>
    <dgm:pt modelId="{59AED9E0-07B0-46C7-ABFD-C0265CD8CE1D}" type="parTrans" cxnId="{272AA6B9-B63E-4317-AABF-14D2F3B4BB70}">
      <dgm:prSet/>
      <dgm:spPr/>
      <dgm:t>
        <a:bodyPr/>
        <a:lstStyle/>
        <a:p>
          <a:endParaRPr lang="en-US"/>
        </a:p>
      </dgm:t>
    </dgm:pt>
    <dgm:pt modelId="{377E7A54-0953-4BB6-B373-55E32B088369}" type="sibTrans" cxnId="{272AA6B9-B63E-4317-AABF-14D2F3B4BB70}">
      <dgm:prSet/>
      <dgm:spPr/>
      <dgm:t>
        <a:bodyPr/>
        <a:lstStyle/>
        <a:p>
          <a:endParaRPr lang="en-US"/>
        </a:p>
      </dgm:t>
    </dgm:pt>
    <dgm:pt modelId="{571165C4-6E7A-4EB7-BE09-8BCDC9276DD6}">
      <dgm:prSet/>
      <dgm:spPr/>
      <dgm:t>
        <a:bodyPr/>
        <a:lstStyle/>
        <a:p>
          <a:r>
            <a:rPr lang="en-US" sz="2000" dirty="0"/>
            <a:t>FY 2019-20 – Regional Center Quality Assurance and Service Coordination</a:t>
          </a:r>
        </a:p>
      </dgm:t>
    </dgm:pt>
    <dgm:pt modelId="{B95D344D-7434-48E1-92D3-0190ABA5A6DD}" type="parTrans" cxnId="{74A9770E-D25E-47E5-B78F-FBC82D604E80}">
      <dgm:prSet/>
      <dgm:spPr/>
      <dgm:t>
        <a:bodyPr/>
        <a:lstStyle/>
        <a:p>
          <a:endParaRPr lang="en-US"/>
        </a:p>
      </dgm:t>
    </dgm:pt>
    <dgm:pt modelId="{7DFCCB1D-F52C-4D9C-BF5C-7958F5DB37DB}" type="sibTrans" cxnId="{74A9770E-D25E-47E5-B78F-FBC82D604E80}">
      <dgm:prSet/>
      <dgm:spPr/>
      <dgm:t>
        <a:bodyPr/>
        <a:lstStyle/>
        <a:p>
          <a:endParaRPr lang="en-US"/>
        </a:p>
      </dgm:t>
    </dgm:pt>
    <dgm:pt modelId="{17553296-773B-40F2-A7A7-503D792D9E94}">
      <dgm:prSet custT="1"/>
      <dgm:spPr/>
      <dgm:t>
        <a:bodyPr/>
        <a:lstStyle/>
        <a:p>
          <a:pPr>
            <a:buFont typeface="Courier New" panose="02070309020205020404" pitchFamily="49" charset="0"/>
            <a:buChar char="o"/>
          </a:pPr>
          <a:r>
            <a:rPr lang="en-US" sz="1800" dirty="0"/>
            <a:t>Specialized Home Monitoring</a:t>
          </a:r>
        </a:p>
      </dgm:t>
    </dgm:pt>
    <dgm:pt modelId="{D7F82C68-D9A6-48AE-BFD0-5FE415391E82}" type="parTrans" cxnId="{9098D0B5-CA63-43E7-8FBC-43D1802E7C1D}">
      <dgm:prSet/>
      <dgm:spPr/>
      <dgm:t>
        <a:bodyPr/>
        <a:lstStyle/>
        <a:p>
          <a:endParaRPr lang="en-US"/>
        </a:p>
      </dgm:t>
    </dgm:pt>
    <dgm:pt modelId="{12179086-0E98-4025-A2A8-84CA2E401B78}" type="sibTrans" cxnId="{9098D0B5-CA63-43E7-8FBC-43D1802E7C1D}">
      <dgm:prSet/>
      <dgm:spPr/>
      <dgm:t>
        <a:bodyPr/>
        <a:lstStyle/>
        <a:p>
          <a:endParaRPr lang="en-US"/>
        </a:p>
      </dgm:t>
    </dgm:pt>
    <dgm:pt modelId="{2F8A59D1-605B-4559-912C-A9B0CFC6D890}">
      <dgm:prSet custT="1"/>
      <dgm:spPr/>
      <dgm:t>
        <a:bodyPr/>
        <a:lstStyle/>
        <a:p>
          <a:pPr>
            <a:buFont typeface="Courier New" panose="02070309020205020404" pitchFamily="49" charset="0"/>
            <a:buChar char="o"/>
          </a:pPr>
          <a:r>
            <a:rPr lang="en-US" sz="1800" dirty="0"/>
            <a:t>Specialized Caseload Ratio</a:t>
          </a:r>
        </a:p>
      </dgm:t>
    </dgm:pt>
    <dgm:pt modelId="{642B78A3-2379-4E18-A6BA-287E31660FB7}" type="parTrans" cxnId="{21FE90A8-C892-44A5-84F1-F93BC3CC836C}">
      <dgm:prSet/>
      <dgm:spPr/>
      <dgm:t>
        <a:bodyPr/>
        <a:lstStyle/>
        <a:p>
          <a:endParaRPr lang="en-US"/>
        </a:p>
      </dgm:t>
    </dgm:pt>
    <dgm:pt modelId="{387A3D99-4972-4967-82FF-3FA68F87F9B8}" type="sibTrans" cxnId="{21FE90A8-C892-44A5-84F1-F93BC3CC836C}">
      <dgm:prSet/>
      <dgm:spPr/>
      <dgm:t>
        <a:bodyPr/>
        <a:lstStyle/>
        <a:p>
          <a:endParaRPr lang="en-US"/>
        </a:p>
      </dgm:t>
    </dgm:pt>
    <dgm:pt modelId="{C5E6316E-9272-4125-80F8-903D6E38D7DB}">
      <dgm:prSet/>
      <dgm:spPr/>
      <dgm:t>
        <a:bodyPr/>
        <a:lstStyle/>
        <a:p>
          <a:r>
            <a:rPr lang="en-US" sz="2000" dirty="0"/>
            <a:t>DDS Headquarters Enhancements</a:t>
          </a:r>
        </a:p>
      </dgm:t>
    </dgm:pt>
    <dgm:pt modelId="{DA33C28D-FF6B-4994-B9BD-261268171C9C}" type="parTrans" cxnId="{A0882C7B-6554-4449-867E-BDB1C347643D}">
      <dgm:prSet/>
      <dgm:spPr/>
      <dgm:t>
        <a:bodyPr/>
        <a:lstStyle/>
        <a:p>
          <a:endParaRPr lang="en-US"/>
        </a:p>
      </dgm:t>
    </dgm:pt>
    <dgm:pt modelId="{1BB3A212-7F51-445B-8451-7CFE8682E9D6}" type="sibTrans" cxnId="{A0882C7B-6554-4449-867E-BDB1C347643D}">
      <dgm:prSet/>
      <dgm:spPr/>
      <dgm:t>
        <a:bodyPr/>
        <a:lstStyle/>
        <a:p>
          <a:endParaRPr lang="en-US"/>
        </a:p>
      </dgm:t>
    </dgm:pt>
    <dgm:pt modelId="{3DF9F18A-D2ED-4B0B-BCC1-0B2F268E93DF}">
      <dgm:prSet custT="1"/>
      <dgm:spPr/>
      <dgm:t>
        <a:bodyPr/>
        <a:lstStyle/>
        <a:p>
          <a:pPr>
            <a:buFont typeface="Courier New" panose="02070309020205020404" pitchFamily="49" charset="0"/>
            <a:buChar char="o"/>
          </a:pPr>
          <a:r>
            <a:rPr lang="en-US" sz="1800" dirty="0"/>
            <a:t>Headquarters Restructure and Reorganization</a:t>
          </a:r>
        </a:p>
      </dgm:t>
    </dgm:pt>
    <dgm:pt modelId="{ED9FFB60-DB42-4922-915E-5E11384E915E}" type="parTrans" cxnId="{CFCB6542-AA33-43BC-BB7F-708FC4193B5E}">
      <dgm:prSet/>
      <dgm:spPr/>
      <dgm:t>
        <a:bodyPr/>
        <a:lstStyle/>
        <a:p>
          <a:endParaRPr lang="en-US"/>
        </a:p>
      </dgm:t>
    </dgm:pt>
    <dgm:pt modelId="{27E12FF8-CE2A-4249-AD88-BF490AD185BE}" type="sibTrans" cxnId="{CFCB6542-AA33-43BC-BB7F-708FC4193B5E}">
      <dgm:prSet/>
      <dgm:spPr/>
      <dgm:t>
        <a:bodyPr/>
        <a:lstStyle/>
        <a:p>
          <a:endParaRPr lang="en-US"/>
        </a:p>
      </dgm:t>
    </dgm:pt>
    <dgm:pt modelId="{F74CBDE7-FE35-43A9-A438-40F086BE3ED8}">
      <dgm:prSet custT="1"/>
      <dgm:spPr/>
      <dgm:t>
        <a:bodyPr/>
        <a:lstStyle/>
        <a:p>
          <a:pPr>
            <a:buFont typeface="Courier New" panose="02070309020205020404" pitchFamily="49" charset="0"/>
            <a:buChar char="o"/>
          </a:pPr>
          <a:r>
            <a:rPr lang="en-US" sz="1800" dirty="0"/>
            <a:t>Replacement of Federal Billing System</a:t>
          </a:r>
        </a:p>
      </dgm:t>
    </dgm:pt>
    <dgm:pt modelId="{8A6DBF9F-F739-4CDF-8AAB-587C4D828FB5}" type="parTrans" cxnId="{F650F83C-78D0-427B-9673-5739A037A00C}">
      <dgm:prSet/>
      <dgm:spPr/>
      <dgm:t>
        <a:bodyPr/>
        <a:lstStyle/>
        <a:p>
          <a:endParaRPr lang="en-US"/>
        </a:p>
      </dgm:t>
    </dgm:pt>
    <dgm:pt modelId="{BF077464-10FD-4464-AECF-28B8D32A5830}" type="sibTrans" cxnId="{F650F83C-78D0-427B-9673-5739A037A00C}">
      <dgm:prSet/>
      <dgm:spPr/>
      <dgm:t>
        <a:bodyPr/>
        <a:lstStyle/>
        <a:p>
          <a:endParaRPr lang="en-US"/>
        </a:p>
      </dgm:t>
    </dgm:pt>
    <dgm:pt modelId="{0C0BD9F8-2F35-4536-80F2-F7F5E3618CE4}" type="pres">
      <dgm:prSet presAssocID="{3433DD37-6277-44C6-B74D-C6986FA632BF}" presName="linear" presStyleCnt="0">
        <dgm:presLayoutVars>
          <dgm:animLvl val="lvl"/>
          <dgm:resizeHandles val="exact"/>
        </dgm:presLayoutVars>
      </dgm:prSet>
      <dgm:spPr/>
      <dgm:t>
        <a:bodyPr/>
        <a:lstStyle/>
        <a:p>
          <a:endParaRPr lang="en-US"/>
        </a:p>
      </dgm:t>
    </dgm:pt>
    <dgm:pt modelId="{565E98AF-E821-4DD0-8754-461AC5093948}" type="pres">
      <dgm:prSet presAssocID="{7C6A7C7F-F69B-4007-B116-071E9993CC50}" presName="parentText" presStyleLbl="node1" presStyleIdx="0" presStyleCnt="1">
        <dgm:presLayoutVars>
          <dgm:chMax val="0"/>
          <dgm:bulletEnabled val="1"/>
        </dgm:presLayoutVars>
      </dgm:prSet>
      <dgm:spPr/>
      <dgm:t>
        <a:bodyPr/>
        <a:lstStyle/>
        <a:p>
          <a:endParaRPr lang="en-US"/>
        </a:p>
      </dgm:t>
    </dgm:pt>
    <dgm:pt modelId="{92C7CDA1-613B-4D2E-AB44-D6C4902E19EC}" type="pres">
      <dgm:prSet presAssocID="{7C6A7C7F-F69B-4007-B116-071E9993CC50}" presName="childText" presStyleLbl="revTx" presStyleIdx="0" presStyleCnt="1">
        <dgm:presLayoutVars>
          <dgm:bulletEnabled val="1"/>
        </dgm:presLayoutVars>
      </dgm:prSet>
      <dgm:spPr/>
      <dgm:t>
        <a:bodyPr/>
        <a:lstStyle/>
        <a:p>
          <a:endParaRPr lang="en-US"/>
        </a:p>
      </dgm:t>
    </dgm:pt>
  </dgm:ptLst>
  <dgm:cxnLst>
    <dgm:cxn modelId="{AC3D73CA-1F6B-4B2E-8014-57931D0D3604}" type="presOf" srcId="{7C6A7C7F-F69B-4007-B116-071E9993CC50}" destId="{565E98AF-E821-4DD0-8754-461AC5093948}" srcOrd="0" destOrd="0" presId="urn:microsoft.com/office/officeart/2005/8/layout/vList2"/>
    <dgm:cxn modelId="{CFCB6542-AA33-43BC-BB7F-708FC4193B5E}" srcId="{C5E6316E-9272-4125-80F8-903D6E38D7DB}" destId="{3DF9F18A-D2ED-4B0B-BCC1-0B2F268E93DF}" srcOrd="0" destOrd="0" parTransId="{ED9FFB60-DB42-4922-915E-5E11384E915E}" sibTransId="{27E12FF8-CE2A-4249-AD88-BF490AD185BE}"/>
    <dgm:cxn modelId="{272AA6B9-B63E-4317-AABF-14D2F3B4BB70}" srcId="{7C6A7C7F-F69B-4007-B116-071E9993CC50}" destId="{AAF45E56-441F-4DC7-83F0-D2FE089893AC}" srcOrd="3" destOrd="0" parTransId="{59AED9E0-07B0-46C7-ABFD-C0265CD8CE1D}" sibTransId="{377E7A54-0953-4BB6-B373-55E32B088369}"/>
    <dgm:cxn modelId="{4568C5C6-81E6-484E-9AE5-681F42B5C0EE}" type="presOf" srcId="{AC7703DC-D601-4AEE-AC4D-67F7B789B39E}" destId="{92C7CDA1-613B-4D2E-AB44-D6C4902E19EC}" srcOrd="0" destOrd="0" presId="urn:microsoft.com/office/officeart/2005/8/layout/vList2"/>
    <dgm:cxn modelId="{3C3B7A48-DCF3-4B6A-AF12-AAE925C8FF40}" srcId="{7C6A7C7F-F69B-4007-B116-071E9993CC50}" destId="{AE7F8BB7-0072-46D9-A825-6DEB4C145FE8}" srcOrd="2" destOrd="0" parTransId="{6967FF33-3AD3-4EA3-9D60-E3C92856E20A}" sibTransId="{7E49613F-3DC8-49F2-A10B-B30E8A64FBED}"/>
    <dgm:cxn modelId="{82DE9855-2515-4757-9FD0-D0B0DADEBC77}" type="presOf" srcId="{3433DD37-6277-44C6-B74D-C6986FA632BF}" destId="{0C0BD9F8-2F35-4536-80F2-F7F5E3618CE4}" srcOrd="0" destOrd="0" presId="urn:microsoft.com/office/officeart/2005/8/layout/vList2"/>
    <dgm:cxn modelId="{A0DC6819-21B2-44C3-9773-331BA439EEB3}" srcId="{7C6A7C7F-F69B-4007-B116-071E9993CC50}" destId="{614B5613-68BD-4762-9DFC-BD941B60E4B7}" srcOrd="1" destOrd="0" parTransId="{15E95118-3840-4FF4-9362-1A9F410CB402}" sibTransId="{D74E3AB3-7642-4DDE-902E-D09CEED7C112}"/>
    <dgm:cxn modelId="{72937DFC-8B58-46AE-A3A7-CDB86ECC1858}" type="presOf" srcId="{AAF45E56-441F-4DC7-83F0-D2FE089893AC}" destId="{92C7CDA1-613B-4D2E-AB44-D6C4902E19EC}" srcOrd="0" destOrd="3" presId="urn:microsoft.com/office/officeart/2005/8/layout/vList2"/>
    <dgm:cxn modelId="{1C59049C-C910-4B61-BC70-A16530AD5E26}" type="presOf" srcId="{17553296-773B-40F2-A7A7-503D792D9E94}" destId="{92C7CDA1-613B-4D2E-AB44-D6C4902E19EC}" srcOrd="0" destOrd="5" presId="urn:microsoft.com/office/officeart/2005/8/layout/vList2"/>
    <dgm:cxn modelId="{F650F83C-78D0-427B-9673-5739A037A00C}" srcId="{C5E6316E-9272-4125-80F8-903D6E38D7DB}" destId="{F74CBDE7-FE35-43A9-A438-40F086BE3ED8}" srcOrd="1" destOrd="0" parTransId="{8A6DBF9F-F739-4CDF-8AAB-587C4D828FB5}" sibTransId="{BF077464-10FD-4464-AECF-28B8D32A5830}"/>
    <dgm:cxn modelId="{62A6CF80-36DD-4711-904E-A857FBFD2EED}" type="presOf" srcId="{AE7F8BB7-0072-46D9-A825-6DEB4C145FE8}" destId="{92C7CDA1-613B-4D2E-AB44-D6C4902E19EC}" srcOrd="0" destOrd="2" presId="urn:microsoft.com/office/officeart/2005/8/layout/vList2"/>
    <dgm:cxn modelId="{832F5496-1819-4656-BFD2-9EF081F2CCAB}" type="presOf" srcId="{2F8A59D1-605B-4559-912C-A9B0CFC6D890}" destId="{92C7CDA1-613B-4D2E-AB44-D6C4902E19EC}" srcOrd="0" destOrd="6" presId="urn:microsoft.com/office/officeart/2005/8/layout/vList2"/>
    <dgm:cxn modelId="{672AC327-04A5-40DF-80EA-D08F1EB61771}" srcId="{7C6A7C7F-F69B-4007-B116-071E9993CC50}" destId="{AC7703DC-D601-4AEE-AC4D-67F7B789B39E}" srcOrd="0" destOrd="0" parTransId="{F7865962-D41D-491F-B65D-9E4535B0832A}" sibTransId="{B13DCCA1-7D4A-4338-B99C-39C90675730E}"/>
    <dgm:cxn modelId="{03BBF508-C7EF-4043-8C5B-0684DCAC9D3B}" type="presOf" srcId="{F74CBDE7-FE35-43A9-A438-40F086BE3ED8}" destId="{92C7CDA1-613B-4D2E-AB44-D6C4902E19EC}" srcOrd="0" destOrd="9" presId="urn:microsoft.com/office/officeart/2005/8/layout/vList2"/>
    <dgm:cxn modelId="{A0882C7B-6554-4449-867E-BDB1C347643D}" srcId="{7C6A7C7F-F69B-4007-B116-071E9993CC50}" destId="{C5E6316E-9272-4125-80F8-903D6E38D7DB}" srcOrd="5" destOrd="0" parTransId="{DA33C28D-FF6B-4994-B9BD-261268171C9C}" sibTransId="{1BB3A212-7F51-445B-8451-7CFE8682E9D6}"/>
    <dgm:cxn modelId="{21FE90A8-C892-44A5-84F1-F93BC3CC836C}" srcId="{571165C4-6E7A-4EB7-BE09-8BCDC9276DD6}" destId="{2F8A59D1-605B-4559-912C-A9B0CFC6D890}" srcOrd="1" destOrd="0" parTransId="{642B78A3-2379-4E18-A6BA-287E31660FB7}" sibTransId="{387A3D99-4972-4967-82FF-3FA68F87F9B8}"/>
    <dgm:cxn modelId="{B3727378-9105-4896-92E2-2FD3F8B81872}" type="presOf" srcId="{3DF9F18A-D2ED-4B0B-BCC1-0B2F268E93DF}" destId="{92C7CDA1-613B-4D2E-AB44-D6C4902E19EC}" srcOrd="0" destOrd="8" presId="urn:microsoft.com/office/officeart/2005/8/layout/vList2"/>
    <dgm:cxn modelId="{91C823F7-005C-49F8-8AB1-8451971187F2}" type="presOf" srcId="{571165C4-6E7A-4EB7-BE09-8BCDC9276DD6}" destId="{92C7CDA1-613B-4D2E-AB44-D6C4902E19EC}" srcOrd="0" destOrd="4" presId="urn:microsoft.com/office/officeart/2005/8/layout/vList2"/>
    <dgm:cxn modelId="{4E205489-C27D-492A-8272-0F5C02826D8B}" type="presOf" srcId="{614B5613-68BD-4762-9DFC-BD941B60E4B7}" destId="{92C7CDA1-613B-4D2E-AB44-D6C4902E19EC}" srcOrd="0" destOrd="1" presId="urn:microsoft.com/office/officeart/2005/8/layout/vList2"/>
    <dgm:cxn modelId="{090722E9-C046-42E2-AF3F-BFDA4022DDBE}" srcId="{3433DD37-6277-44C6-B74D-C6986FA632BF}" destId="{7C6A7C7F-F69B-4007-B116-071E9993CC50}" srcOrd="0" destOrd="0" parTransId="{309F3BF9-8296-4083-BDF3-83BBBAF187DA}" sibTransId="{A7A61C92-CDA6-40E0-95A0-7F333E62A9BB}"/>
    <dgm:cxn modelId="{9098D0B5-CA63-43E7-8FBC-43D1802E7C1D}" srcId="{571165C4-6E7A-4EB7-BE09-8BCDC9276DD6}" destId="{17553296-773B-40F2-A7A7-503D792D9E94}" srcOrd="0" destOrd="0" parTransId="{D7F82C68-D9A6-48AE-BFD0-5FE415391E82}" sibTransId="{12179086-0E98-4025-A2A8-84CA2E401B78}"/>
    <dgm:cxn modelId="{74A9770E-D25E-47E5-B78F-FBC82D604E80}" srcId="{7C6A7C7F-F69B-4007-B116-071E9993CC50}" destId="{571165C4-6E7A-4EB7-BE09-8BCDC9276DD6}" srcOrd="4" destOrd="0" parTransId="{B95D344D-7434-48E1-92D3-0190ABA5A6DD}" sibTransId="{7DFCCB1D-F52C-4D9C-BF5C-7958F5DB37DB}"/>
    <dgm:cxn modelId="{12E9EC71-F573-4178-87B4-1F957DA0085D}" type="presOf" srcId="{C5E6316E-9272-4125-80F8-903D6E38D7DB}" destId="{92C7CDA1-613B-4D2E-AB44-D6C4902E19EC}" srcOrd="0" destOrd="7" presId="urn:microsoft.com/office/officeart/2005/8/layout/vList2"/>
    <dgm:cxn modelId="{8901632D-8E51-4810-ABEF-8D21A2ECBBEE}" type="presParOf" srcId="{0C0BD9F8-2F35-4536-80F2-F7F5E3618CE4}" destId="{565E98AF-E821-4DD0-8754-461AC5093948}" srcOrd="0" destOrd="0" presId="urn:microsoft.com/office/officeart/2005/8/layout/vList2"/>
    <dgm:cxn modelId="{9F7559DD-2DC7-47D6-AA69-3C7AA7190FDC}" type="presParOf" srcId="{0C0BD9F8-2F35-4536-80F2-F7F5E3618CE4}" destId="{92C7CDA1-613B-4D2E-AB44-D6C4902E19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5B80-0516-4D3D-BEE0-D5E09B37554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698F7-72C5-4297-BD8D-A951605325DD}">
      <dsp:nvSpPr>
        <dsp:cNvPr id="0" name=""/>
        <dsp:cNvSpPr/>
      </dsp:nvSpPr>
      <dsp:spPr>
        <a:xfrm>
          <a:off x="427226" y="282782"/>
          <a:ext cx="739857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California Budget Overview and Future Implications</a:t>
          </a:r>
        </a:p>
      </dsp:txBody>
      <dsp:txXfrm>
        <a:off x="427226" y="282782"/>
        <a:ext cx="7398578" cy="565926"/>
      </dsp:txXfrm>
    </dsp:sp>
    <dsp:sp modelId="{E6D0CB5E-08D9-4316-9E98-5DD08DFF7131}">
      <dsp:nvSpPr>
        <dsp:cNvPr id="0" name=""/>
        <dsp:cNvSpPr/>
      </dsp:nvSpPr>
      <dsp:spPr>
        <a:xfrm>
          <a:off x="73522" y="212041"/>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E86E6-820F-42A6-BB5A-00ED0CAF3C55}">
      <dsp:nvSpPr>
        <dsp:cNvPr id="0" name=""/>
        <dsp:cNvSpPr/>
      </dsp:nvSpPr>
      <dsp:spPr>
        <a:xfrm>
          <a:off x="832752" y="1131400"/>
          <a:ext cx="6993052"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Governor </a:t>
          </a:r>
          <a:r>
            <a:rPr lang="en-US" sz="2100" kern="1200" dirty="0"/>
            <a:t>Newsome’s Proposed Spending Plan</a:t>
          </a:r>
        </a:p>
      </dsp:txBody>
      <dsp:txXfrm>
        <a:off x="832752" y="1131400"/>
        <a:ext cx="6993052" cy="565926"/>
      </dsp:txXfrm>
    </dsp:sp>
    <dsp:sp modelId="{0D8FF865-DE78-439D-92F2-F4283844081F}">
      <dsp:nvSpPr>
        <dsp:cNvPr id="0" name=""/>
        <dsp:cNvSpPr/>
      </dsp:nvSpPr>
      <dsp:spPr>
        <a:xfrm>
          <a:off x="479048" y="1060659"/>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1700-4D0F-429F-9981-A8B746682A5B}">
      <dsp:nvSpPr>
        <dsp:cNvPr id="0" name=""/>
        <dsp:cNvSpPr/>
      </dsp:nvSpPr>
      <dsp:spPr>
        <a:xfrm>
          <a:off x="957216" y="1980018"/>
          <a:ext cx="686858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Budget Details Impacting </a:t>
          </a:r>
          <a:r>
            <a:rPr lang="en-US" sz="2100" kern="1200" dirty="0" smtClean="0"/>
            <a:t>I/DD </a:t>
          </a:r>
          <a:r>
            <a:rPr lang="en-US" sz="2100" kern="1200" dirty="0"/>
            <a:t>Community &amp; Stakeholders</a:t>
          </a:r>
        </a:p>
      </dsp:txBody>
      <dsp:txXfrm>
        <a:off x="957216" y="1980018"/>
        <a:ext cx="6868588" cy="565926"/>
      </dsp:txXfrm>
    </dsp:sp>
    <dsp:sp modelId="{6C2024EE-CDE0-4E0D-A043-3065C8EEA1AC}">
      <dsp:nvSpPr>
        <dsp:cNvPr id="0" name=""/>
        <dsp:cNvSpPr/>
      </dsp:nvSpPr>
      <dsp:spPr>
        <a:xfrm>
          <a:off x="603512" y="1909277"/>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CA896-C699-4949-91A4-070A844E8E80}">
      <dsp:nvSpPr>
        <dsp:cNvPr id="0" name=""/>
        <dsp:cNvSpPr/>
      </dsp:nvSpPr>
      <dsp:spPr>
        <a:xfrm>
          <a:off x="832752" y="2828636"/>
          <a:ext cx="6993052"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Department of Developmental Services’ Budget</a:t>
          </a:r>
        </a:p>
      </dsp:txBody>
      <dsp:txXfrm>
        <a:off x="832752" y="2828636"/>
        <a:ext cx="6993052" cy="565926"/>
      </dsp:txXfrm>
    </dsp:sp>
    <dsp:sp modelId="{681695AB-78CC-4B8B-BFFC-D6CE5310AAA1}">
      <dsp:nvSpPr>
        <dsp:cNvPr id="0" name=""/>
        <dsp:cNvSpPr/>
      </dsp:nvSpPr>
      <dsp:spPr>
        <a:xfrm>
          <a:off x="479048" y="2757895"/>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E6266-B3F3-4407-9399-79ADEB8A18F3}">
      <dsp:nvSpPr>
        <dsp:cNvPr id="0" name=""/>
        <dsp:cNvSpPr/>
      </dsp:nvSpPr>
      <dsp:spPr>
        <a:xfrm>
          <a:off x="427226" y="3677254"/>
          <a:ext cx="739857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ARCA Policy &amp; Positions</a:t>
          </a:r>
        </a:p>
      </dsp:txBody>
      <dsp:txXfrm>
        <a:off x="427226" y="3677254"/>
        <a:ext cx="7398578" cy="565926"/>
      </dsp:txXfrm>
    </dsp:sp>
    <dsp:sp modelId="{F00FA24C-08F8-4C3E-9233-C4ABA3E3456F}">
      <dsp:nvSpPr>
        <dsp:cNvPr id="0" name=""/>
        <dsp:cNvSpPr/>
      </dsp:nvSpPr>
      <dsp:spPr>
        <a:xfrm>
          <a:off x="73522" y="3606513"/>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5B80-0516-4D3D-BEE0-D5E09B37554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698F7-72C5-4297-BD8D-A951605325DD}">
      <dsp:nvSpPr>
        <dsp:cNvPr id="0" name=""/>
        <dsp:cNvSpPr/>
      </dsp:nvSpPr>
      <dsp:spPr>
        <a:xfrm>
          <a:off x="427226" y="282782"/>
          <a:ext cx="739857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b="1" kern="1200" dirty="0">
              <a:solidFill>
                <a:srgbClr val="FFFF00"/>
              </a:solidFill>
            </a:rPr>
            <a:t>California Budget Overview and Future Implications</a:t>
          </a:r>
        </a:p>
      </dsp:txBody>
      <dsp:txXfrm>
        <a:off x="427226" y="282782"/>
        <a:ext cx="7398578" cy="565926"/>
      </dsp:txXfrm>
    </dsp:sp>
    <dsp:sp modelId="{E6D0CB5E-08D9-4316-9E98-5DD08DFF7131}">
      <dsp:nvSpPr>
        <dsp:cNvPr id="0" name=""/>
        <dsp:cNvSpPr/>
      </dsp:nvSpPr>
      <dsp:spPr>
        <a:xfrm>
          <a:off x="73522" y="212041"/>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E86E6-820F-42A6-BB5A-00ED0CAF3C55}">
      <dsp:nvSpPr>
        <dsp:cNvPr id="0" name=""/>
        <dsp:cNvSpPr/>
      </dsp:nvSpPr>
      <dsp:spPr>
        <a:xfrm>
          <a:off x="832752" y="1131400"/>
          <a:ext cx="6993052"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Governor Newsome’s </a:t>
          </a:r>
          <a:r>
            <a:rPr lang="en-US" sz="2100" kern="1200" dirty="0"/>
            <a:t>Proposed Spending Plan</a:t>
          </a:r>
        </a:p>
      </dsp:txBody>
      <dsp:txXfrm>
        <a:off x="832752" y="1131400"/>
        <a:ext cx="6993052" cy="565926"/>
      </dsp:txXfrm>
    </dsp:sp>
    <dsp:sp modelId="{0D8FF865-DE78-439D-92F2-F4283844081F}">
      <dsp:nvSpPr>
        <dsp:cNvPr id="0" name=""/>
        <dsp:cNvSpPr/>
      </dsp:nvSpPr>
      <dsp:spPr>
        <a:xfrm>
          <a:off x="479048" y="1060659"/>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1700-4D0F-429F-9981-A8B746682A5B}">
      <dsp:nvSpPr>
        <dsp:cNvPr id="0" name=""/>
        <dsp:cNvSpPr/>
      </dsp:nvSpPr>
      <dsp:spPr>
        <a:xfrm>
          <a:off x="957216" y="1980018"/>
          <a:ext cx="686858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Budget Details Impacting </a:t>
          </a:r>
          <a:r>
            <a:rPr lang="en-US" sz="2100" kern="1200" dirty="0" smtClean="0"/>
            <a:t>I/DD </a:t>
          </a:r>
          <a:r>
            <a:rPr lang="en-US" sz="2100" kern="1200" dirty="0"/>
            <a:t>Community &amp; Stakeholders</a:t>
          </a:r>
        </a:p>
      </dsp:txBody>
      <dsp:txXfrm>
        <a:off x="957216" y="1980018"/>
        <a:ext cx="6868588" cy="565926"/>
      </dsp:txXfrm>
    </dsp:sp>
    <dsp:sp modelId="{6C2024EE-CDE0-4E0D-A043-3065C8EEA1AC}">
      <dsp:nvSpPr>
        <dsp:cNvPr id="0" name=""/>
        <dsp:cNvSpPr/>
      </dsp:nvSpPr>
      <dsp:spPr>
        <a:xfrm>
          <a:off x="603512" y="1909277"/>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CA896-C699-4949-91A4-070A844E8E80}">
      <dsp:nvSpPr>
        <dsp:cNvPr id="0" name=""/>
        <dsp:cNvSpPr/>
      </dsp:nvSpPr>
      <dsp:spPr>
        <a:xfrm>
          <a:off x="832752" y="2828636"/>
          <a:ext cx="6993052"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Department of Developmental Services’ Budget</a:t>
          </a:r>
        </a:p>
      </dsp:txBody>
      <dsp:txXfrm>
        <a:off x="832752" y="2828636"/>
        <a:ext cx="6993052" cy="565926"/>
      </dsp:txXfrm>
    </dsp:sp>
    <dsp:sp modelId="{681695AB-78CC-4B8B-BFFC-D6CE5310AAA1}">
      <dsp:nvSpPr>
        <dsp:cNvPr id="0" name=""/>
        <dsp:cNvSpPr/>
      </dsp:nvSpPr>
      <dsp:spPr>
        <a:xfrm>
          <a:off x="479048" y="2757895"/>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00DF9-285F-4575-90E8-4A78E2B4AB35}">
      <dsp:nvSpPr>
        <dsp:cNvPr id="0" name=""/>
        <dsp:cNvSpPr/>
      </dsp:nvSpPr>
      <dsp:spPr>
        <a:xfrm>
          <a:off x="427226" y="3677254"/>
          <a:ext cx="739857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ARCA Policy &amp; Positions</a:t>
          </a:r>
        </a:p>
      </dsp:txBody>
      <dsp:txXfrm>
        <a:off x="427226" y="3677254"/>
        <a:ext cx="7398578" cy="565926"/>
      </dsp:txXfrm>
    </dsp:sp>
    <dsp:sp modelId="{F00FA24C-08F8-4C3E-9233-C4ABA3E3456F}">
      <dsp:nvSpPr>
        <dsp:cNvPr id="0" name=""/>
        <dsp:cNvSpPr/>
      </dsp:nvSpPr>
      <dsp:spPr>
        <a:xfrm>
          <a:off x="73522" y="3606513"/>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5B80-0516-4D3D-BEE0-D5E09B37554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698F7-72C5-4297-BD8D-A951605325DD}">
      <dsp:nvSpPr>
        <dsp:cNvPr id="0" name=""/>
        <dsp:cNvSpPr/>
      </dsp:nvSpPr>
      <dsp:spPr>
        <a:xfrm>
          <a:off x="427226" y="282782"/>
          <a:ext cx="739857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California Budget Overview and Future Implications</a:t>
          </a:r>
        </a:p>
      </dsp:txBody>
      <dsp:txXfrm>
        <a:off x="427226" y="282782"/>
        <a:ext cx="7398578" cy="565926"/>
      </dsp:txXfrm>
    </dsp:sp>
    <dsp:sp modelId="{E6D0CB5E-08D9-4316-9E98-5DD08DFF7131}">
      <dsp:nvSpPr>
        <dsp:cNvPr id="0" name=""/>
        <dsp:cNvSpPr/>
      </dsp:nvSpPr>
      <dsp:spPr>
        <a:xfrm>
          <a:off x="73522" y="212041"/>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E86E6-820F-42A6-BB5A-00ED0CAF3C55}">
      <dsp:nvSpPr>
        <dsp:cNvPr id="0" name=""/>
        <dsp:cNvSpPr/>
      </dsp:nvSpPr>
      <dsp:spPr>
        <a:xfrm>
          <a:off x="832752" y="1131400"/>
          <a:ext cx="6993052"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b="1" kern="1200" dirty="0" smtClean="0">
              <a:solidFill>
                <a:srgbClr val="FFFF00"/>
              </a:solidFill>
            </a:rPr>
            <a:t>Governor </a:t>
          </a:r>
          <a:r>
            <a:rPr lang="en-US" sz="2100" b="1" kern="1200" dirty="0">
              <a:solidFill>
                <a:srgbClr val="FFFF00"/>
              </a:solidFill>
            </a:rPr>
            <a:t>Newsome’s Proposed Spending Plan</a:t>
          </a:r>
        </a:p>
      </dsp:txBody>
      <dsp:txXfrm>
        <a:off x="832752" y="1131400"/>
        <a:ext cx="6993052" cy="565926"/>
      </dsp:txXfrm>
    </dsp:sp>
    <dsp:sp modelId="{0D8FF865-DE78-439D-92F2-F4283844081F}">
      <dsp:nvSpPr>
        <dsp:cNvPr id="0" name=""/>
        <dsp:cNvSpPr/>
      </dsp:nvSpPr>
      <dsp:spPr>
        <a:xfrm>
          <a:off x="479048" y="1060659"/>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1700-4D0F-429F-9981-A8B746682A5B}">
      <dsp:nvSpPr>
        <dsp:cNvPr id="0" name=""/>
        <dsp:cNvSpPr/>
      </dsp:nvSpPr>
      <dsp:spPr>
        <a:xfrm>
          <a:off x="957216" y="1980018"/>
          <a:ext cx="686858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Budget Details Impacting </a:t>
          </a:r>
          <a:r>
            <a:rPr lang="en-US" sz="2100" kern="1200" dirty="0" smtClean="0"/>
            <a:t>I/DD </a:t>
          </a:r>
          <a:r>
            <a:rPr lang="en-US" sz="2100" kern="1200" dirty="0"/>
            <a:t>Community &amp; Stakeholders</a:t>
          </a:r>
        </a:p>
      </dsp:txBody>
      <dsp:txXfrm>
        <a:off x="957216" y="1980018"/>
        <a:ext cx="6868588" cy="565926"/>
      </dsp:txXfrm>
    </dsp:sp>
    <dsp:sp modelId="{6C2024EE-CDE0-4E0D-A043-3065C8EEA1AC}">
      <dsp:nvSpPr>
        <dsp:cNvPr id="0" name=""/>
        <dsp:cNvSpPr/>
      </dsp:nvSpPr>
      <dsp:spPr>
        <a:xfrm>
          <a:off x="603512" y="1909277"/>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CA896-C699-4949-91A4-070A844E8E80}">
      <dsp:nvSpPr>
        <dsp:cNvPr id="0" name=""/>
        <dsp:cNvSpPr/>
      </dsp:nvSpPr>
      <dsp:spPr>
        <a:xfrm>
          <a:off x="832752" y="2828636"/>
          <a:ext cx="6993052"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Department of Developmental Services’ Budget</a:t>
          </a:r>
        </a:p>
      </dsp:txBody>
      <dsp:txXfrm>
        <a:off x="832752" y="2828636"/>
        <a:ext cx="6993052" cy="565926"/>
      </dsp:txXfrm>
    </dsp:sp>
    <dsp:sp modelId="{681695AB-78CC-4B8B-BFFC-D6CE5310AAA1}">
      <dsp:nvSpPr>
        <dsp:cNvPr id="0" name=""/>
        <dsp:cNvSpPr/>
      </dsp:nvSpPr>
      <dsp:spPr>
        <a:xfrm>
          <a:off x="479048" y="2757895"/>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2E74A-9320-4FFA-98B0-D595B7CA43E8}">
      <dsp:nvSpPr>
        <dsp:cNvPr id="0" name=""/>
        <dsp:cNvSpPr/>
      </dsp:nvSpPr>
      <dsp:spPr>
        <a:xfrm>
          <a:off x="427226" y="3677254"/>
          <a:ext cx="7398578"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ARCA Policy &amp; Positions</a:t>
          </a:r>
        </a:p>
      </dsp:txBody>
      <dsp:txXfrm>
        <a:off x="427226" y="3677254"/>
        <a:ext cx="7398578" cy="565926"/>
      </dsp:txXfrm>
    </dsp:sp>
    <dsp:sp modelId="{F00FA24C-08F8-4C3E-9233-C4ABA3E3456F}">
      <dsp:nvSpPr>
        <dsp:cNvPr id="0" name=""/>
        <dsp:cNvSpPr/>
      </dsp:nvSpPr>
      <dsp:spPr>
        <a:xfrm>
          <a:off x="73522" y="3606513"/>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5B80-0516-4D3D-BEE0-D5E09B37554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698F7-72C5-4297-BD8D-A951605325DD}">
      <dsp:nvSpPr>
        <dsp:cNvPr id="0" name=""/>
        <dsp:cNvSpPr/>
      </dsp:nvSpPr>
      <dsp:spPr>
        <a:xfrm>
          <a:off x="427226" y="282782"/>
          <a:ext cx="753832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California Budget Overview and Future Implications</a:t>
          </a:r>
        </a:p>
      </dsp:txBody>
      <dsp:txXfrm>
        <a:off x="427226" y="282782"/>
        <a:ext cx="7538329" cy="565926"/>
      </dsp:txXfrm>
    </dsp:sp>
    <dsp:sp modelId="{E6D0CB5E-08D9-4316-9E98-5DD08DFF7131}">
      <dsp:nvSpPr>
        <dsp:cNvPr id="0" name=""/>
        <dsp:cNvSpPr/>
      </dsp:nvSpPr>
      <dsp:spPr>
        <a:xfrm>
          <a:off x="73522" y="212041"/>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E86E6-820F-42A6-BB5A-00ED0CAF3C55}">
      <dsp:nvSpPr>
        <dsp:cNvPr id="0" name=""/>
        <dsp:cNvSpPr/>
      </dsp:nvSpPr>
      <dsp:spPr>
        <a:xfrm>
          <a:off x="832752" y="1131400"/>
          <a:ext cx="7132803"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Governor Newsome’s </a:t>
          </a:r>
          <a:r>
            <a:rPr lang="en-US" sz="2100" kern="1200" dirty="0"/>
            <a:t>Proposed Spending Plan</a:t>
          </a:r>
        </a:p>
      </dsp:txBody>
      <dsp:txXfrm>
        <a:off x="832752" y="1131400"/>
        <a:ext cx="7132803" cy="565926"/>
      </dsp:txXfrm>
    </dsp:sp>
    <dsp:sp modelId="{0D8FF865-DE78-439D-92F2-F4283844081F}">
      <dsp:nvSpPr>
        <dsp:cNvPr id="0" name=""/>
        <dsp:cNvSpPr/>
      </dsp:nvSpPr>
      <dsp:spPr>
        <a:xfrm>
          <a:off x="479048" y="1060659"/>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1700-4D0F-429F-9981-A8B746682A5B}">
      <dsp:nvSpPr>
        <dsp:cNvPr id="0" name=""/>
        <dsp:cNvSpPr/>
      </dsp:nvSpPr>
      <dsp:spPr>
        <a:xfrm>
          <a:off x="957216" y="1980018"/>
          <a:ext cx="700833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b="1" kern="1200" dirty="0">
              <a:solidFill>
                <a:srgbClr val="FFFF00"/>
              </a:solidFill>
            </a:rPr>
            <a:t>Budget Details Impacting </a:t>
          </a:r>
          <a:r>
            <a:rPr lang="en-US" sz="2100" b="1" kern="1200" dirty="0" smtClean="0">
              <a:solidFill>
                <a:srgbClr val="FFFF00"/>
              </a:solidFill>
            </a:rPr>
            <a:t>I/DD </a:t>
          </a:r>
          <a:r>
            <a:rPr lang="en-US" sz="2100" b="1" kern="1200" dirty="0">
              <a:solidFill>
                <a:srgbClr val="FFFF00"/>
              </a:solidFill>
            </a:rPr>
            <a:t>Community &amp; Stakeholders</a:t>
          </a:r>
        </a:p>
      </dsp:txBody>
      <dsp:txXfrm>
        <a:off x="957216" y="1980018"/>
        <a:ext cx="7008339" cy="565926"/>
      </dsp:txXfrm>
    </dsp:sp>
    <dsp:sp modelId="{6C2024EE-CDE0-4E0D-A043-3065C8EEA1AC}">
      <dsp:nvSpPr>
        <dsp:cNvPr id="0" name=""/>
        <dsp:cNvSpPr/>
      </dsp:nvSpPr>
      <dsp:spPr>
        <a:xfrm>
          <a:off x="603512" y="1909277"/>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CA896-C699-4949-91A4-070A844E8E80}">
      <dsp:nvSpPr>
        <dsp:cNvPr id="0" name=""/>
        <dsp:cNvSpPr/>
      </dsp:nvSpPr>
      <dsp:spPr>
        <a:xfrm>
          <a:off x="832752" y="2828636"/>
          <a:ext cx="7132803"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Department of Developmental Services’ Budget</a:t>
          </a:r>
        </a:p>
      </dsp:txBody>
      <dsp:txXfrm>
        <a:off x="832752" y="2828636"/>
        <a:ext cx="7132803" cy="565926"/>
      </dsp:txXfrm>
    </dsp:sp>
    <dsp:sp modelId="{681695AB-78CC-4B8B-BFFC-D6CE5310AAA1}">
      <dsp:nvSpPr>
        <dsp:cNvPr id="0" name=""/>
        <dsp:cNvSpPr/>
      </dsp:nvSpPr>
      <dsp:spPr>
        <a:xfrm>
          <a:off x="479048" y="2757895"/>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D7BA9-E301-41AB-82DE-52A37B3ACB20}">
      <dsp:nvSpPr>
        <dsp:cNvPr id="0" name=""/>
        <dsp:cNvSpPr/>
      </dsp:nvSpPr>
      <dsp:spPr>
        <a:xfrm>
          <a:off x="427226" y="3677254"/>
          <a:ext cx="753832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ARCA Policy &amp; Positions</a:t>
          </a:r>
        </a:p>
      </dsp:txBody>
      <dsp:txXfrm>
        <a:off x="427226" y="3677254"/>
        <a:ext cx="7538329" cy="565926"/>
      </dsp:txXfrm>
    </dsp:sp>
    <dsp:sp modelId="{F00FA24C-08F8-4C3E-9233-C4ABA3E3456F}">
      <dsp:nvSpPr>
        <dsp:cNvPr id="0" name=""/>
        <dsp:cNvSpPr/>
      </dsp:nvSpPr>
      <dsp:spPr>
        <a:xfrm>
          <a:off x="73522" y="3606513"/>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5B80-0516-4D3D-BEE0-D5E09B37554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698F7-72C5-4297-BD8D-A951605325DD}">
      <dsp:nvSpPr>
        <dsp:cNvPr id="0" name=""/>
        <dsp:cNvSpPr/>
      </dsp:nvSpPr>
      <dsp:spPr>
        <a:xfrm>
          <a:off x="427226" y="282782"/>
          <a:ext cx="753832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California Budget Overview and Future Implications</a:t>
          </a:r>
        </a:p>
      </dsp:txBody>
      <dsp:txXfrm>
        <a:off x="427226" y="282782"/>
        <a:ext cx="7538329" cy="565926"/>
      </dsp:txXfrm>
    </dsp:sp>
    <dsp:sp modelId="{E6D0CB5E-08D9-4316-9E98-5DD08DFF7131}">
      <dsp:nvSpPr>
        <dsp:cNvPr id="0" name=""/>
        <dsp:cNvSpPr/>
      </dsp:nvSpPr>
      <dsp:spPr>
        <a:xfrm>
          <a:off x="73522" y="212041"/>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E86E6-820F-42A6-BB5A-00ED0CAF3C55}">
      <dsp:nvSpPr>
        <dsp:cNvPr id="0" name=""/>
        <dsp:cNvSpPr/>
      </dsp:nvSpPr>
      <dsp:spPr>
        <a:xfrm>
          <a:off x="832752" y="1131400"/>
          <a:ext cx="7132803"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Governor </a:t>
          </a:r>
          <a:r>
            <a:rPr lang="en-US" sz="2100" kern="1200" dirty="0"/>
            <a:t>Newsome’s Proposed Spending Plan</a:t>
          </a:r>
        </a:p>
      </dsp:txBody>
      <dsp:txXfrm>
        <a:off x="832752" y="1131400"/>
        <a:ext cx="7132803" cy="565926"/>
      </dsp:txXfrm>
    </dsp:sp>
    <dsp:sp modelId="{0D8FF865-DE78-439D-92F2-F4283844081F}">
      <dsp:nvSpPr>
        <dsp:cNvPr id="0" name=""/>
        <dsp:cNvSpPr/>
      </dsp:nvSpPr>
      <dsp:spPr>
        <a:xfrm>
          <a:off x="479048" y="1060659"/>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1700-4D0F-429F-9981-A8B746682A5B}">
      <dsp:nvSpPr>
        <dsp:cNvPr id="0" name=""/>
        <dsp:cNvSpPr/>
      </dsp:nvSpPr>
      <dsp:spPr>
        <a:xfrm>
          <a:off x="957216" y="1980018"/>
          <a:ext cx="700833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Budget Details Impacting </a:t>
          </a:r>
          <a:r>
            <a:rPr lang="en-US" sz="2100" kern="1200" dirty="0" smtClean="0"/>
            <a:t>I/DD </a:t>
          </a:r>
          <a:r>
            <a:rPr lang="en-US" sz="2100" kern="1200" dirty="0"/>
            <a:t>Community &amp; Stakeholders</a:t>
          </a:r>
        </a:p>
      </dsp:txBody>
      <dsp:txXfrm>
        <a:off x="957216" y="1980018"/>
        <a:ext cx="7008339" cy="565926"/>
      </dsp:txXfrm>
    </dsp:sp>
    <dsp:sp modelId="{6C2024EE-CDE0-4E0D-A043-3065C8EEA1AC}">
      <dsp:nvSpPr>
        <dsp:cNvPr id="0" name=""/>
        <dsp:cNvSpPr/>
      </dsp:nvSpPr>
      <dsp:spPr>
        <a:xfrm>
          <a:off x="603512" y="1909277"/>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CA896-C699-4949-91A4-070A844E8E80}">
      <dsp:nvSpPr>
        <dsp:cNvPr id="0" name=""/>
        <dsp:cNvSpPr/>
      </dsp:nvSpPr>
      <dsp:spPr>
        <a:xfrm>
          <a:off x="832752" y="2828636"/>
          <a:ext cx="7132803"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b="1" kern="1200" dirty="0">
              <a:solidFill>
                <a:srgbClr val="FFFF00"/>
              </a:solidFill>
            </a:rPr>
            <a:t>Department of Developmental Services’ Budget</a:t>
          </a:r>
        </a:p>
      </dsp:txBody>
      <dsp:txXfrm>
        <a:off x="832752" y="2828636"/>
        <a:ext cx="7132803" cy="565926"/>
      </dsp:txXfrm>
    </dsp:sp>
    <dsp:sp modelId="{681695AB-78CC-4B8B-BFFC-D6CE5310AAA1}">
      <dsp:nvSpPr>
        <dsp:cNvPr id="0" name=""/>
        <dsp:cNvSpPr/>
      </dsp:nvSpPr>
      <dsp:spPr>
        <a:xfrm>
          <a:off x="479048" y="2757895"/>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A8D27-71BF-4CAB-96CA-0604FEE5E206}">
      <dsp:nvSpPr>
        <dsp:cNvPr id="0" name=""/>
        <dsp:cNvSpPr/>
      </dsp:nvSpPr>
      <dsp:spPr>
        <a:xfrm>
          <a:off x="427226" y="3677254"/>
          <a:ext cx="753832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ARCA Policy &amp; Positions</a:t>
          </a:r>
        </a:p>
      </dsp:txBody>
      <dsp:txXfrm>
        <a:off x="427226" y="3677254"/>
        <a:ext cx="7538329" cy="565926"/>
      </dsp:txXfrm>
    </dsp:sp>
    <dsp:sp modelId="{F00FA24C-08F8-4C3E-9233-C4ABA3E3456F}">
      <dsp:nvSpPr>
        <dsp:cNvPr id="0" name=""/>
        <dsp:cNvSpPr/>
      </dsp:nvSpPr>
      <dsp:spPr>
        <a:xfrm>
          <a:off x="73522" y="3606513"/>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5B80-0516-4D3D-BEE0-D5E09B37554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698F7-72C5-4297-BD8D-A951605325DD}">
      <dsp:nvSpPr>
        <dsp:cNvPr id="0" name=""/>
        <dsp:cNvSpPr/>
      </dsp:nvSpPr>
      <dsp:spPr>
        <a:xfrm>
          <a:off x="427226" y="282782"/>
          <a:ext cx="753832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California Budget Overview and Future Implications</a:t>
          </a:r>
        </a:p>
      </dsp:txBody>
      <dsp:txXfrm>
        <a:off x="427226" y="282782"/>
        <a:ext cx="7538329" cy="565926"/>
      </dsp:txXfrm>
    </dsp:sp>
    <dsp:sp modelId="{E6D0CB5E-08D9-4316-9E98-5DD08DFF7131}">
      <dsp:nvSpPr>
        <dsp:cNvPr id="0" name=""/>
        <dsp:cNvSpPr/>
      </dsp:nvSpPr>
      <dsp:spPr>
        <a:xfrm>
          <a:off x="73522" y="212041"/>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E86E6-820F-42A6-BB5A-00ED0CAF3C55}">
      <dsp:nvSpPr>
        <dsp:cNvPr id="0" name=""/>
        <dsp:cNvSpPr/>
      </dsp:nvSpPr>
      <dsp:spPr>
        <a:xfrm>
          <a:off x="832752" y="1131400"/>
          <a:ext cx="7132803"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Governor Newsome’s </a:t>
          </a:r>
          <a:r>
            <a:rPr lang="en-US" sz="2100" kern="1200" dirty="0"/>
            <a:t>Proposed Spending Plan</a:t>
          </a:r>
        </a:p>
      </dsp:txBody>
      <dsp:txXfrm>
        <a:off x="832752" y="1131400"/>
        <a:ext cx="7132803" cy="565926"/>
      </dsp:txXfrm>
    </dsp:sp>
    <dsp:sp modelId="{0D8FF865-DE78-439D-92F2-F4283844081F}">
      <dsp:nvSpPr>
        <dsp:cNvPr id="0" name=""/>
        <dsp:cNvSpPr/>
      </dsp:nvSpPr>
      <dsp:spPr>
        <a:xfrm>
          <a:off x="479048" y="1060659"/>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41700-4D0F-429F-9981-A8B746682A5B}">
      <dsp:nvSpPr>
        <dsp:cNvPr id="0" name=""/>
        <dsp:cNvSpPr/>
      </dsp:nvSpPr>
      <dsp:spPr>
        <a:xfrm>
          <a:off x="957216" y="1980018"/>
          <a:ext cx="700833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dirty="0"/>
            <a:t>Budget Details Impacting </a:t>
          </a:r>
          <a:r>
            <a:rPr lang="en-US" sz="2100" kern="1200" dirty="0" smtClean="0"/>
            <a:t>I/DD </a:t>
          </a:r>
          <a:r>
            <a:rPr lang="en-US" sz="2100" kern="1200" dirty="0"/>
            <a:t>Community &amp; Stakeholders</a:t>
          </a:r>
        </a:p>
      </dsp:txBody>
      <dsp:txXfrm>
        <a:off x="957216" y="1980018"/>
        <a:ext cx="7008339" cy="565926"/>
      </dsp:txXfrm>
    </dsp:sp>
    <dsp:sp modelId="{6C2024EE-CDE0-4E0D-A043-3065C8EEA1AC}">
      <dsp:nvSpPr>
        <dsp:cNvPr id="0" name=""/>
        <dsp:cNvSpPr/>
      </dsp:nvSpPr>
      <dsp:spPr>
        <a:xfrm>
          <a:off x="603512" y="1909277"/>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CA896-C699-4949-91A4-070A844E8E80}">
      <dsp:nvSpPr>
        <dsp:cNvPr id="0" name=""/>
        <dsp:cNvSpPr/>
      </dsp:nvSpPr>
      <dsp:spPr>
        <a:xfrm>
          <a:off x="832752" y="2828636"/>
          <a:ext cx="7132803"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kern="1200"/>
            <a:t>Department of Developmental Services’ Budget</a:t>
          </a:r>
          <a:endParaRPr lang="en-US" sz="2100" kern="1200" dirty="0"/>
        </a:p>
      </dsp:txBody>
      <dsp:txXfrm>
        <a:off x="832752" y="2828636"/>
        <a:ext cx="7132803" cy="565926"/>
      </dsp:txXfrm>
    </dsp:sp>
    <dsp:sp modelId="{681695AB-78CC-4B8B-BFFC-D6CE5310AAA1}">
      <dsp:nvSpPr>
        <dsp:cNvPr id="0" name=""/>
        <dsp:cNvSpPr/>
      </dsp:nvSpPr>
      <dsp:spPr>
        <a:xfrm>
          <a:off x="479048" y="2757895"/>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DFBBE-1F9A-4EB1-AF2E-CE6F5608B47C}">
      <dsp:nvSpPr>
        <dsp:cNvPr id="0" name=""/>
        <dsp:cNvSpPr/>
      </dsp:nvSpPr>
      <dsp:spPr>
        <a:xfrm>
          <a:off x="427226" y="3677254"/>
          <a:ext cx="7538329" cy="565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sz="2100" b="1" kern="1200" dirty="0">
              <a:solidFill>
                <a:srgbClr val="FFFF00"/>
              </a:solidFill>
            </a:rPr>
            <a:t>ARCA Policy &amp; Positions</a:t>
          </a:r>
        </a:p>
      </dsp:txBody>
      <dsp:txXfrm>
        <a:off x="427226" y="3677254"/>
        <a:ext cx="7538329" cy="565926"/>
      </dsp:txXfrm>
    </dsp:sp>
    <dsp:sp modelId="{F00FA24C-08F8-4C3E-9233-C4ABA3E3456F}">
      <dsp:nvSpPr>
        <dsp:cNvPr id="0" name=""/>
        <dsp:cNvSpPr/>
      </dsp:nvSpPr>
      <dsp:spPr>
        <a:xfrm>
          <a:off x="73522" y="3606513"/>
          <a:ext cx="707408" cy="707408"/>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E98AF-E821-4DD0-8754-461AC5093948}">
      <dsp:nvSpPr>
        <dsp:cNvPr id="0" name=""/>
        <dsp:cNvSpPr/>
      </dsp:nvSpPr>
      <dsp:spPr>
        <a:xfrm>
          <a:off x="0" y="29316"/>
          <a:ext cx="7888288" cy="917280"/>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Budget Position</a:t>
          </a:r>
        </a:p>
      </dsp:txBody>
      <dsp:txXfrm>
        <a:off x="44778" y="74094"/>
        <a:ext cx="7798732" cy="827724"/>
      </dsp:txXfrm>
    </dsp:sp>
    <dsp:sp modelId="{92C7CDA1-613B-4D2E-AB44-D6C4902E19EC}">
      <dsp:nvSpPr>
        <dsp:cNvPr id="0" name=""/>
        <dsp:cNvSpPr/>
      </dsp:nvSpPr>
      <dsp:spPr>
        <a:xfrm>
          <a:off x="0" y="946596"/>
          <a:ext cx="7888288" cy="3550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53" tIns="22860" rIns="128016" bIns="22860" numCol="1" spcCol="1270" anchor="t" anchorCtr="0">
          <a:noAutofit/>
        </a:bodyPr>
        <a:lstStyle/>
        <a:p>
          <a:pPr marL="228600" lvl="1" indent="-228600" algn="l" defTabSz="889000">
            <a:lnSpc>
              <a:spcPct val="90000"/>
            </a:lnSpc>
            <a:spcBef>
              <a:spcPct val="0"/>
            </a:spcBef>
            <a:spcAft>
              <a:spcPct val="20000"/>
            </a:spcAft>
            <a:buFont typeface="Arial"/>
            <a:buChar char="••"/>
          </a:pPr>
          <a:r>
            <a:rPr lang="en-US" sz="2000" kern="1200" dirty="0"/>
            <a:t>Rate Study Implementation</a:t>
          </a:r>
        </a:p>
        <a:p>
          <a:pPr marL="228600" lvl="1" indent="-228600" algn="l" defTabSz="889000">
            <a:lnSpc>
              <a:spcPct val="90000"/>
            </a:lnSpc>
            <a:spcBef>
              <a:spcPct val="0"/>
            </a:spcBef>
            <a:spcAft>
              <a:spcPct val="20000"/>
            </a:spcAft>
            <a:buChar char="••"/>
          </a:pPr>
          <a:r>
            <a:rPr lang="en-US" sz="2000" kern="1200"/>
            <a:t>Safety Net Proposals</a:t>
          </a:r>
          <a:endParaRPr lang="en-US" sz="2000" kern="1200" dirty="0"/>
        </a:p>
        <a:p>
          <a:pPr marL="228600" lvl="1" indent="-228600" algn="l" defTabSz="889000">
            <a:lnSpc>
              <a:spcPct val="90000"/>
            </a:lnSpc>
            <a:spcBef>
              <a:spcPct val="0"/>
            </a:spcBef>
            <a:spcAft>
              <a:spcPct val="20000"/>
            </a:spcAft>
            <a:buChar char="••"/>
          </a:pPr>
          <a:r>
            <a:rPr lang="en-US" sz="2000" kern="1200"/>
            <a:t>Uniform Holiday Schedule</a:t>
          </a:r>
          <a:endParaRPr lang="en-US" sz="2000" kern="1200" dirty="0"/>
        </a:p>
        <a:p>
          <a:pPr marL="228600" lvl="1" indent="-228600" algn="l" defTabSz="889000">
            <a:lnSpc>
              <a:spcPct val="90000"/>
            </a:lnSpc>
            <a:spcBef>
              <a:spcPct val="0"/>
            </a:spcBef>
            <a:spcAft>
              <a:spcPct val="20000"/>
            </a:spcAft>
            <a:buChar char="••"/>
          </a:pPr>
          <a:r>
            <a:rPr lang="en-US" sz="2000" kern="1200"/>
            <a:t>Home and Community-Based Services Assessments  </a:t>
          </a:r>
          <a:endParaRPr lang="en-US" sz="2000" kern="1200" dirty="0"/>
        </a:p>
        <a:p>
          <a:pPr marL="228600" lvl="1" indent="-228600" algn="l" defTabSz="889000">
            <a:lnSpc>
              <a:spcPct val="90000"/>
            </a:lnSpc>
            <a:spcBef>
              <a:spcPct val="0"/>
            </a:spcBef>
            <a:spcAft>
              <a:spcPct val="20000"/>
            </a:spcAft>
            <a:buChar char="••"/>
          </a:pPr>
          <a:r>
            <a:rPr lang="en-US" sz="2000" kern="1200" dirty="0"/>
            <a:t>FY 2019-20 – Regional Center Quality Assurance and Service Coordination</a:t>
          </a:r>
        </a:p>
        <a:p>
          <a:pPr marL="342900" lvl="2" indent="-171450" algn="l" defTabSz="800100">
            <a:lnSpc>
              <a:spcPct val="90000"/>
            </a:lnSpc>
            <a:spcBef>
              <a:spcPct val="0"/>
            </a:spcBef>
            <a:spcAft>
              <a:spcPct val="20000"/>
            </a:spcAft>
            <a:buFont typeface="Courier New" panose="02070309020205020404" pitchFamily="49" charset="0"/>
            <a:buChar char="••"/>
          </a:pPr>
          <a:r>
            <a:rPr lang="en-US" sz="1800" kern="1200" dirty="0"/>
            <a:t>Specialized Home Monitoring</a:t>
          </a:r>
        </a:p>
        <a:p>
          <a:pPr marL="342900" lvl="2" indent="-171450" algn="l" defTabSz="800100">
            <a:lnSpc>
              <a:spcPct val="90000"/>
            </a:lnSpc>
            <a:spcBef>
              <a:spcPct val="0"/>
            </a:spcBef>
            <a:spcAft>
              <a:spcPct val="20000"/>
            </a:spcAft>
            <a:buFont typeface="Courier New" panose="02070309020205020404" pitchFamily="49" charset="0"/>
            <a:buChar char="••"/>
          </a:pPr>
          <a:r>
            <a:rPr lang="en-US" sz="1800" kern="1200" dirty="0"/>
            <a:t>Specialized Caseload Ratio</a:t>
          </a:r>
        </a:p>
        <a:p>
          <a:pPr marL="228600" lvl="1" indent="-228600" algn="l" defTabSz="889000">
            <a:lnSpc>
              <a:spcPct val="90000"/>
            </a:lnSpc>
            <a:spcBef>
              <a:spcPct val="0"/>
            </a:spcBef>
            <a:spcAft>
              <a:spcPct val="20000"/>
            </a:spcAft>
            <a:buChar char="••"/>
          </a:pPr>
          <a:r>
            <a:rPr lang="en-US" sz="2000" kern="1200" dirty="0"/>
            <a:t>DDS Headquarters Enhancements</a:t>
          </a:r>
        </a:p>
        <a:p>
          <a:pPr marL="342900" lvl="2" indent="-171450" algn="l" defTabSz="800100">
            <a:lnSpc>
              <a:spcPct val="90000"/>
            </a:lnSpc>
            <a:spcBef>
              <a:spcPct val="0"/>
            </a:spcBef>
            <a:spcAft>
              <a:spcPct val="20000"/>
            </a:spcAft>
            <a:buFont typeface="Courier New" panose="02070309020205020404" pitchFamily="49" charset="0"/>
            <a:buChar char="••"/>
          </a:pPr>
          <a:r>
            <a:rPr lang="en-US" sz="1800" kern="1200" dirty="0"/>
            <a:t>Headquarters Restructure and Reorganization</a:t>
          </a:r>
        </a:p>
        <a:p>
          <a:pPr marL="342900" lvl="2" indent="-171450" algn="l" defTabSz="800100">
            <a:lnSpc>
              <a:spcPct val="90000"/>
            </a:lnSpc>
            <a:spcBef>
              <a:spcPct val="0"/>
            </a:spcBef>
            <a:spcAft>
              <a:spcPct val="20000"/>
            </a:spcAft>
            <a:buFont typeface="Courier New" panose="02070309020205020404" pitchFamily="49" charset="0"/>
            <a:buChar char="••"/>
          </a:pPr>
          <a:r>
            <a:rPr lang="en-US" sz="1800" kern="1200" dirty="0"/>
            <a:t>Replacement of Federal Billing System</a:t>
          </a:r>
        </a:p>
      </dsp:txBody>
      <dsp:txXfrm>
        <a:off x="0" y="946596"/>
        <a:ext cx="7888288" cy="35500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61559"/>
          </a:xfrm>
          <a:prstGeom prst="rect">
            <a:avLst/>
          </a:prstGeom>
        </p:spPr>
        <p:txBody>
          <a:bodyPr vert="horz" lIns="90324" tIns="45162" rIns="90324" bIns="45162" rtlCol="0"/>
          <a:lstStyle>
            <a:lvl1pPr algn="l">
              <a:defRPr sz="1200"/>
            </a:lvl1pPr>
          </a:lstStyle>
          <a:p>
            <a:endParaRPr lang="en-US"/>
          </a:p>
        </p:txBody>
      </p:sp>
      <p:sp>
        <p:nvSpPr>
          <p:cNvPr id="3" name="Date Placeholder 2"/>
          <p:cNvSpPr>
            <a:spLocks noGrp="1"/>
          </p:cNvSpPr>
          <p:nvPr>
            <p:ph type="dt" sz="quarter" idx="1"/>
          </p:nvPr>
        </p:nvSpPr>
        <p:spPr>
          <a:xfrm>
            <a:off x="3884122" y="0"/>
            <a:ext cx="2972320" cy="461559"/>
          </a:xfrm>
          <a:prstGeom prst="rect">
            <a:avLst/>
          </a:prstGeom>
        </p:spPr>
        <p:txBody>
          <a:bodyPr vert="horz" lIns="90324" tIns="45162" rIns="90324" bIns="45162" rtlCol="0"/>
          <a:lstStyle>
            <a:lvl1pPr algn="r">
              <a:defRPr sz="1200"/>
            </a:lvl1pPr>
          </a:lstStyle>
          <a:p>
            <a:fld id="{AF42F1E8-8A1F-4171-8D83-46BBC3DFD9F9}" type="datetimeFigureOut">
              <a:rPr lang="en-US" smtClean="0"/>
              <a:t>3/27/2019</a:t>
            </a:fld>
            <a:endParaRPr lang="en-US"/>
          </a:p>
        </p:txBody>
      </p:sp>
      <p:sp>
        <p:nvSpPr>
          <p:cNvPr id="4" name="Footer Placeholder 3"/>
          <p:cNvSpPr>
            <a:spLocks noGrp="1"/>
          </p:cNvSpPr>
          <p:nvPr>
            <p:ph type="ftr" sz="quarter" idx="2"/>
          </p:nvPr>
        </p:nvSpPr>
        <p:spPr>
          <a:xfrm>
            <a:off x="1" y="8750706"/>
            <a:ext cx="2972320" cy="461558"/>
          </a:xfrm>
          <a:prstGeom prst="rect">
            <a:avLst/>
          </a:prstGeom>
        </p:spPr>
        <p:txBody>
          <a:bodyPr vert="horz" lIns="90324" tIns="45162" rIns="90324" bIns="45162" rtlCol="0" anchor="b"/>
          <a:lstStyle>
            <a:lvl1pPr algn="l">
              <a:defRPr sz="1200"/>
            </a:lvl1pPr>
          </a:lstStyle>
          <a:p>
            <a:endParaRPr lang="en-US"/>
          </a:p>
        </p:txBody>
      </p:sp>
      <p:sp>
        <p:nvSpPr>
          <p:cNvPr id="5" name="Slide Number Placeholder 4"/>
          <p:cNvSpPr>
            <a:spLocks noGrp="1"/>
          </p:cNvSpPr>
          <p:nvPr>
            <p:ph type="sldNum" sz="quarter" idx="3"/>
          </p:nvPr>
        </p:nvSpPr>
        <p:spPr>
          <a:xfrm>
            <a:off x="3884122" y="8750706"/>
            <a:ext cx="2972320" cy="461558"/>
          </a:xfrm>
          <a:prstGeom prst="rect">
            <a:avLst/>
          </a:prstGeom>
        </p:spPr>
        <p:txBody>
          <a:bodyPr vert="horz" lIns="90324" tIns="45162" rIns="90324" bIns="45162" rtlCol="0" anchor="b"/>
          <a:lstStyle>
            <a:lvl1pPr algn="r">
              <a:defRPr sz="1200"/>
            </a:lvl1pPr>
          </a:lstStyle>
          <a:p>
            <a:fld id="{CEE7295B-8A2A-46B7-9D42-896E6CF04FB4}" type="slidenum">
              <a:rPr lang="en-US" smtClean="0"/>
              <a:t>‹#›</a:t>
            </a:fld>
            <a:endParaRPr lang="en-US"/>
          </a:p>
        </p:txBody>
      </p:sp>
    </p:spTree>
    <p:extLst>
      <p:ext uri="{BB962C8B-B14F-4D97-AF65-F5344CB8AC3E}">
        <p14:creationId xmlns:p14="http://schemas.microsoft.com/office/powerpoint/2010/main" val="398632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213"/>
          </a:xfrm>
          <a:prstGeom prst="rect">
            <a:avLst/>
          </a:prstGeom>
        </p:spPr>
        <p:txBody>
          <a:bodyPr vert="horz" lIns="91824" tIns="45912" rIns="91824" bIns="45912" rtlCol="0"/>
          <a:lstStyle>
            <a:lvl1pPr algn="l">
              <a:defRPr sz="1200"/>
            </a:lvl1pPr>
          </a:lstStyle>
          <a:p>
            <a:endParaRPr lang="en-US"/>
          </a:p>
        </p:txBody>
      </p:sp>
      <p:sp>
        <p:nvSpPr>
          <p:cNvPr id="3" name="Date Placeholder 2"/>
          <p:cNvSpPr>
            <a:spLocks noGrp="1"/>
          </p:cNvSpPr>
          <p:nvPr>
            <p:ph type="dt" idx="1"/>
          </p:nvPr>
        </p:nvSpPr>
        <p:spPr>
          <a:xfrm>
            <a:off x="3884613" y="0"/>
            <a:ext cx="2971800" cy="462213"/>
          </a:xfrm>
          <a:prstGeom prst="rect">
            <a:avLst/>
          </a:prstGeom>
        </p:spPr>
        <p:txBody>
          <a:bodyPr vert="horz" lIns="91824" tIns="45912" rIns="91824" bIns="45912" rtlCol="0"/>
          <a:lstStyle>
            <a:lvl1pPr algn="r">
              <a:defRPr sz="1200"/>
            </a:lvl1pPr>
          </a:lstStyle>
          <a:p>
            <a:fld id="{3A6F73C3-3F09-4D1B-8C2E-F236F27BE171}" type="datetimeFigureOut">
              <a:rPr lang="en-US" smtClean="0"/>
              <a:t>3/27/2019</a:t>
            </a:fld>
            <a:endParaRPr lang="en-US"/>
          </a:p>
        </p:txBody>
      </p:sp>
      <p:sp>
        <p:nvSpPr>
          <p:cNvPr id="4" name="Slide Image Placeholder 3"/>
          <p:cNvSpPr>
            <a:spLocks noGrp="1" noRot="1" noChangeAspect="1"/>
          </p:cNvSpPr>
          <p:nvPr>
            <p:ph type="sldImg" idx="2"/>
          </p:nvPr>
        </p:nvSpPr>
        <p:spPr>
          <a:xfrm>
            <a:off x="1355725" y="1150938"/>
            <a:ext cx="4146550" cy="3109912"/>
          </a:xfrm>
          <a:prstGeom prst="rect">
            <a:avLst/>
          </a:prstGeom>
          <a:noFill/>
          <a:ln w="12700">
            <a:solidFill>
              <a:prstClr val="black"/>
            </a:solidFill>
          </a:ln>
        </p:spPr>
        <p:txBody>
          <a:bodyPr vert="horz" lIns="91824" tIns="45912" rIns="91824" bIns="45912" rtlCol="0" anchor="ctr"/>
          <a:lstStyle/>
          <a:p>
            <a:endParaRPr lang="en-US"/>
          </a:p>
        </p:txBody>
      </p:sp>
      <p:sp>
        <p:nvSpPr>
          <p:cNvPr id="5" name="Notes Placeholder 4"/>
          <p:cNvSpPr>
            <a:spLocks noGrp="1"/>
          </p:cNvSpPr>
          <p:nvPr>
            <p:ph type="body" sz="quarter" idx="3"/>
          </p:nvPr>
        </p:nvSpPr>
        <p:spPr>
          <a:xfrm>
            <a:off x="685800" y="4433402"/>
            <a:ext cx="5486400" cy="3627329"/>
          </a:xfrm>
          <a:prstGeom prst="rect">
            <a:avLst/>
          </a:prstGeom>
        </p:spPr>
        <p:txBody>
          <a:bodyPr vert="horz" lIns="91824" tIns="45912" rIns="91824" bIns="459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0051"/>
            <a:ext cx="2971800" cy="462212"/>
          </a:xfrm>
          <a:prstGeom prst="rect">
            <a:avLst/>
          </a:prstGeom>
        </p:spPr>
        <p:txBody>
          <a:bodyPr vert="horz" lIns="91824" tIns="45912" rIns="91824" bIns="459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0051"/>
            <a:ext cx="2971800" cy="462212"/>
          </a:xfrm>
          <a:prstGeom prst="rect">
            <a:avLst/>
          </a:prstGeom>
        </p:spPr>
        <p:txBody>
          <a:bodyPr vert="horz" lIns="91824" tIns="45912" rIns="91824" bIns="45912" rtlCol="0" anchor="b"/>
          <a:lstStyle>
            <a:lvl1pPr algn="r">
              <a:defRPr sz="1200"/>
            </a:lvl1pPr>
          </a:lstStyle>
          <a:p>
            <a:fld id="{4A1ABA6B-1E8D-43A5-B6FF-87880016F447}" type="slidenum">
              <a:rPr lang="en-US" smtClean="0"/>
              <a:t>‹#›</a:t>
            </a:fld>
            <a:endParaRPr lang="en-US"/>
          </a:p>
        </p:txBody>
      </p:sp>
    </p:spTree>
    <p:extLst>
      <p:ext uri="{BB962C8B-B14F-4D97-AF65-F5344CB8AC3E}">
        <p14:creationId xmlns:p14="http://schemas.microsoft.com/office/powerpoint/2010/main" val="210848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udexchange.info/resource/reportmanagement/published/CoC_PopSub_State_CA_2017.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1</a:t>
            </a:fld>
            <a:endParaRPr lang="en-US"/>
          </a:p>
        </p:txBody>
      </p:sp>
    </p:spTree>
    <p:extLst>
      <p:ext uri="{BB962C8B-B14F-4D97-AF65-F5344CB8AC3E}">
        <p14:creationId xmlns:p14="http://schemas.microsoft.com/office/powerpoint/2010/main" val="380743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Revenues</a:t>
            </a:r>
            <a:r>
              <a:rPr lang="en-US" baseline="0" dirty="0" smtClean="0"/>
              <a:t> can drop by 25 Billion dollars.  Surpassing the current surplus.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10</a:t>
            </a:fld>
            <a:endParaRPr lang="en-US"/>
          </a:p>
        </p:txBody>
      </p:sp>
    </p:spTree>
    <p:extLst>
      <p:ext uri="{BB962C8B-B14F-4D97-AF65-F5344CB8AC3E}">
        <p14:creationId xmlns:p14="http://schemas.microsoft.com/office/powerpoint/2010/main" val="374136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assumes California</a:t>
            </a:r>
            <a:r>
              <a:rPr lang="en-US" baseline="0" dirty="0"/>
              <a:t> contributes no more than what is required 1.5 percent of general fund revenues and an amount equal to revenues from capital gains related taxes, when such tax revenue is excess 8 percent of general fund revenues. </a:t>
            </a:r>
            <a:r>
              <a:rPr lang="en-US" baseline="0" dirty="0" smtClean="0"/>
              <a:t>We do not want to tap into reserves, but a severe recession can put great stress on the foundation of California’s budget.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11</a:t>
            </a:fld>
            <a:endParaRPr lang="en-US"/>
          </a:p>
        </p:txBody>
      </p:sp>
    </p:spTree>
    <p:extLst>
      <p:ext uri="{BB962C8B-B14F-4D97-AF65-F5344CB8AC3E}">
        <p14:creationId xmlns:p14="http://schemas.microsoft.com/office/powerpoint/2010/main" val="201042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12</a:t>
            </a:fld>
            <a:endParaRPr lang="en-US"/>
          </a:p>
        </p:txBody>
      </p:sp>
    </p:spTree>
    <p:extLst>
      <p:ext uri="{BB962C8B-B14F-4D97-AF65-F5344CB8AC3E}">
        <p14:creationId xmlns:p14="http://schemas.microsoft.com/office/powerpoint/2010/main" val="227668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California's booming economy and fiscal stability, gives Governor</a:t>
            </a:r>
            <a:r>
              <a:rPr lang="en-US" baseline="0" dirty="0"/>
              <a:t> Newsome the opportunity to  propose a budget that </a:t>
            </a:r>
            <a:r>
              <a:rPr lang="en-US" baseline="0" dirty="0" smtClean="0"/>
              <a:t>has something </a:t>
            </a:r>
            <a:r>
              <a:rPr lang="en-US" baseline="0" dirty="0"/>
              <a:t>in it for everyone.  Building the foundation for the California dream.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13</a:t>
            </a:fld>
            <a:endParaRPr lang="en-US"/>
          </a:p>
        </p:txBody>
      </p:sp>
    </p:spTree>
    <p:extLst>
      <p:ext uri="{BB962C8B-B14F-4D97-AF65-F5344CB8AC3E}">
        <p14:creationId xmlns:p14="http://schemas.microsoft.com/office/powerpoint/2010/main" val="166428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Newsome’s proposal </a:t>
            </a:r>
            <a:r>
              <a:rPr lang="en-US" dirty="0" smtClean="0"/>
              <a:t>includes</a:t>
            </a:r>
            <a:r>
              <a:rPr lang="en-US" baseline="0" dirty="0" smtClean="0"/>
              <a:t> </a:t>
            </a:r>
            <a:r>
              <a:rPr lang="en-US" baseline="0" dirty="0"/>
              <a:t>smart investments to </a:t>
            </a:r>
            <a:r>
              <a:rPr lang="en-US" baseline="0" dirty="0" smtClean="0"/>
              <a:t>protect our budget, </a:t>
            </a:r>
            <a:r>
              <a:rPr lang="en-US" baseline="0" dirty="0"/>
              <a:t>and is forward looking making sure we are prepared for disasters , protecting our  small businesses  and developing our future workforce.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14</a:t>
            </a:fld>
            <a:endParaRPr lang="en-US"/>
          </a:p>
        </p:txBody>
      </p:sp>
    </p:spTree>
    <p:extLst>
      <p:ext uri="{BB962C8B-B14F-4D97-AF65-F5344CB8AC3E}">
        <p14:creationId xmlns:p14="http://schemas.microsoft.com/office/powerpoint/2010/main" val="3220566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governor’s plan to make the budget foundation strong enough to meet the needs of California during recession?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15</a:t>
            </a:fld>
            <a:endParaRPr lang="en-US"/>
          </a:p>
        </p:txBody>
      </p:sp>
    </p:spTree>
    <p:extLst>
      <p:ext uri="{BB962C8B-B14F-4D97-AF65-F5344CB8AC3E}">
        <p14:creationId xmlns:p14="http://schemas.microsoft.com/office/powerpoint/2010/main" val="370596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Governor proposes one-time spending addressing current liabilities, debt and the need to pad reserve accounts. Does any one have any comments about this plan? </a:t>
            </a:r>
          </a:p>
          <a:p>
            <a:endParaRPr lang="en-US" baseline="0" dirty="0" smtClean="0"/>
          </a:p>
          <a:p>
            <a:r>
              <a:rPr lang="en-US" baseline="0" dirty="0" smtClean="0"/>
              <a:t>4 </a:t>
            </a:r>
            <a:r>
              <a:rPr lang="en-US" baseline="0" dirty="0"/>
              <a:t>billion to eliminate </a:t>
            </a:r>
            <a:r>
              <a:rPr lang="en-US" u="none" baseline="0" dirty="0"/>
              <a:t>debt</a:t>
            </a:r>
            <a:r>
              <a:rPr lang="en-US" baseline="0" dirty="0"/>
              <a:t> – transportation accounts, deferrals 4</a:t>
            </a:r>
            <a:r>
              <a:rPr lang="en-US" baseline="30000" dirty="0"/>
              <a:t>th</a:t>
            </a:r>
            <a:r>
              <a:rPr lang="en-US" baseline="0" dirty="0"/>
              <a:t> quarter payments to CalPERS, and June Payroll to the following fiscal year.</a:t>
            </a:r>
          </a:p>
          <a:p>
            <a:r>
              <a:rPr lang="en-US" baseline="0" dirty="0"/>
              <a:t>4.8 billion </a:t>
            </a:r>
            <a:r>
              <a:rPr lang="en-US" b="1" baseline="0" dirty="0"/>
              <a:t>for rainy day fund, safety net reserve, special fund for economic uncertainties </a:t>
            </a:r>
          </a:p>
          <a:p>
            <a:r>
              <a:rPr lang="en-US" baseline="0" dirty="0"/>
              <a:t>4.8 billion to pay down unfunded retirement liabilities, CalPERS and </a:t>
            </a:r>
            <a:r>
              <a:rPr lang="en-US" baseline="0" dirty="0" err="1"/>
              <a:t>CalSTRS</a:t>
            </a:r>
            <a:endParaRPr lang="en-US" baseline="0" dirty="0"/>
          </a:p>
          <a:p>
            <a:r>
              <a:rPr lang="en-US" baseline="0" dirty="0"/>
              <a:t>ADD 13.6 Billion </a:t>
            </a:r>
          </a:p>
          <a:p>
            <a:pPr marL="229560" indent="-229560">
              <a:buAutoNum type="arabicPlain" startAt="4"/>
            </a:pPr>
            <a:endParaRPr lang="en-US" baseline="0" dirty="0"/>
          </a:p>
          <a:p>
            <a:pPr marL="229560" indent="-229560">
              <a:buAutoNum type="arabicPlain" startAt="4"/>
            </a:pP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16</a:t>
            </a:fld>
            <a:endParaRPr lang="en-US"/>
          </a:p>
        </p:txBody>
      </p:sp>
    </p:spTree>
    <p:extLst>
      <p:ext uri="{BB962C8B-B14F-4D97-AF65-F5344CB8AC3E}">
        <p14:creationId xmlns:p14="http://schemas.microsoft.com/office/powerpoint/2010/main" val="974404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governor's believes California can avoid the loss of lives, and reduce direct and indirect expenses involved in dealing with disasters, and recovery efforts afterward.  </a:t>
            </a:r>
          </a:p>
          <a:p>
            <a:endParaRPr lang="en-US" baseline="0" dirty="0" smtClean="0"/>
          </a:p>
          <a:p>
            <a:r>
              <a:rPr lang="en-US" baseline="0" dirty="0" smtClean="0"/>
              <a:t>Currently communities in California are recovering from the impact of wildfires, Chico, and the wildfires in Southern California. </a:t>
            </a:r>
            <a:endParaRPr lang="en-US" dirty="0" smtClean="0"/>
          </a:p>
          <a:p>
            <a:r>
              <a:rPr lang="en-US" dirty="0" smtClean="0"/>
              <a:t>The budget plan</a:t>
            </a:r>
            <a:r>
              <a:rPr lang="en-US" baseline="0" dirty="0" smtClean="0"/>
              <a:t> includes critical </a:t>
            </a:r>
            <a:r>
              <a:rPr lang="en-US" baseline="0" dirty="0"/>
              <a:t>relief for communities struggling to recover</a:t>
            </a:r>
            <a:endParaRPr lang="en-US" dirty="0"/>
          </a:p>
          <a:p>
            <a:pPr marL="225811" indent="-225811">
              <a:buFont typeface="+mj-lt"/>
              <a:buAutoNum type="arabicPeriod"/>
            </a:pPr>
            <a:r>
              <a:rPr lang="en-US" dirty="0"/>
              <a:t>Governor Proposes one time funds to backfill local government</a:t>
            </a:r>
            <a:r>
              <a:rPr lang="en-US" baseline="0" dirty="0"/>
              <a:t> for tax losses related to wildfires</a:t>
            </a:r>
          </a:p>
          <a:p>
            <a:pPr marL="225811" indent="-225811">
              <a:buFont typeface="+mj-lt"/>
              <a:buAutoNum type="arabicPeriod"/>
            </a:pPr>
            <a:r>
              <a:rPr lang="en-US" baseline="0" dirty="0"/>
              <a:t>Waiving local government share of cost for debris removal related to wildfires</a:t>
            </a:r>
          </a:p>
          <a:p>
            <a:pPr marL="225811" indent="-225811">
              <a:buFont typeface="+mj-lt"/>
              <a:buAutoNum type="arabicPeriod"/>
            </a:pPr>
            <a:r>
              <a:rPr lang="en-US" baseline="0" dirty="0"/>
              <a:t>Backfill School reduction in property taxes related to wildfires</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17</a:t>
            </a:fld>
            <a:endParaRPr lang="en-US"/>
          </a:p>
        </p:txBody>
      </p:sp>
    </p:spTree>
    <p:extLst>
      <p:ext uri="{BB962C8B-B14F-4D97-AF65-F5344CB8AC3E}">
        <p14:creationId xmlns:p14="http://schemas.microsoft.com/office/powerpoint/2010/main" val="290781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bulk of the budget plan</a:t>
            </a:r>
            <a:r>
              <a:rPr lang="en-US" baseline="0" dirty="0" smtClean="0"/>
              <a:t> is intended to improve the emergency response infrastructure on the front end, through public education, improved readiness to respond, upgraded 911, and better coordination of the firefighting capability.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18</a:t>
            </a:fld>
            <a:endParaRPr lang="en-US"/>
          </a:p>
        </p:txBody>
      </p:sp>
    </p:spTree>
    <p:extLst>
      <p:ext uri="{BB962C8B-B14F-4D97-AF65-F5344CB8AC3E}">
        <p14:creationId xmlns:p14="http://schemas.microsoft.com/office/powerpoint/2010/main" val="281630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238">
              <a:defRPr/>
            </a:pPr>
            <a:r>
              <a:rPr lang="en-US" dirty="0"/>
              <a:t>Many</a:t>
            </a:r>
            <a:r>
              <a:rPr lang="en-US" baseline="0" dirty="0"/>
              <a:t> California’s are feeling the squeeze of stagnant wages, rising cost for housing, health care, childcare, and education</a:t>
            </a:r>
          </a:p>
          <a:p>
            <a:pPr defTabSz="918238">
              <a:defRPr/>
            </a:pP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19</a:t>
            </a:fld>
            <a:endParaRPr lang="en-US"/>
          </a:p>
        </p:txBody>
      </p:sp>
    </p:spTree>
    <p:extLst>
      <p:ext uri="{BB962C8B-B14F-4D97-AF65-F5344CB8AC3E}">
        <p14:creationId xmlns:p14="http://schemas.microsoft.com/office/powerpoint/2010/main" val="252798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2</a:t>
            </a:fld>
            <a:endParaRPr lang="en-US"/>
          </a:p>
        </p:txBody>
      </p:sp>
    </p:spTree>
    <p:extLst>
      <p:ext uri="{BB962C8B-B14F-4D97-AF65-F5344CB8AC3E}">
        <p14:creationId xmlns:p14="http://schemas.microsoft.com/office/powerpoint/2010/main" val="2725785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238">
              <a:defRPr/>
            </a:pPr>
            <a:r>
              <a:rPr lang="en-US" dirty="0" smtClean="0"/>
              <a:t>The governor proposes to advance</a:t>
            </a:r>
            <a:r>
              <a:rPr lang="en-US" baseline="0" dirty="0" smtClean="0"/>
              <a:t> prosperity through the following spending proposals. </a:t>
            </a:r>
            <a:endParaRPr lang="en-US" baseline="0" dirty="0"/>
          </a:p>
          <a:p>
            <a:pPr defTabSz="918238">
              <a:defRPr/>
            </a:pPr>
            <a:r>
              <a:rPr lang="en-US" baseline="0" dirty="0"/>
              <a:t>600 million working families tax credit can be applied with Earned Income Tax Credit, can be claimed by wage earned and self- employed.</a:t>
            </a:r>
          </a:p>
          <a:p>
            <a:pPr defTabSz="918238">
              <a:defRPr/>
            </a:pPr>
            <a:r>
              <a:rPr lang="en-US" baseline="0" dirty="0"/>
              <a:t>1 billion targeted federal tax conformity, including small business flexibility , capital gains deferral, limitations on fringe benefit deductions, and losses for non- corporate taxpayers </a:t>
            </a:r>
          </a:p>
          <a:p>
            <a:pPr defTabSz="918238">
              <a:defRPr/>
            </a:pPr>
            <a:r>
              <a:rPr lang="en-US" baseline="0" dirty="0"/>
              <a:t>20 million Cannabis Tax, California Reinvestment Grants, intended for mental health treatment, substance abuse treatment, job placement, health and wellness programs for communities disproportionality affected by past federal and state drug policies in California. </a:t>
            </a:r>
          </a:p>
          <a:p>
            <a:pPr marL="172170" indent="-172170" defTabSz="918238">
              <a:buFont typeface="Arial" panose="020B0604020202020204" pitchFamily="34" charset="0"/>
              <a:buChar char="•"/>
              <a:defRPr/>
            </a:pPr>
            <a:r>
              <a:rPr lang="en-US" baseline="0" dirty="0"/>
              <a:t>17 million Small Business Technical Assistance Expansion Program, provides grants to federally designated non-profit business service providers to provide free or low cost one-on-one consulting and low- cost training to underserved businesses, including women, minorities, and veterans. </a:t>
            </a:r>
          </a:p>
          <a:p>
            <a:pPr marL="172170" indent="-172170" defTabSz="918238">
              <a:buFont typeface="Arial" panose="020B0604020202020204" pitchFamily="34" charset="0"/>
              <a:buChar char="•"/>
              <a:defRPr/>
            </a:pPr>
            <a:r>
              <a:rPr lang="en-US" baseline="0" dirty="0"/>
              <a:t>3 million capital infusion plan, administered by the Governor’s Office of Business and Economic Development, free one –on –one business consulting</a:t>
            </a:r>
          </a:p>
          <a:p>
            <a:pPr defTabSz="918238">
              <a:defRPr/>
            </a:pPr>
            <a:endParaRPr lang="en-US" baseline="0" dirty="0"/>
          </a:p>
          <a:p>
            <a:pPr defTabSz="918238">
              <a:defRPr/>
            </a:pPr>
            <a:endParaRPr lang="en-US" baseline="0" dirty="0"/>
          </a:p>
          <a:p>
            <a:pPr defTabSz="918238">
              <a:defRPr/>
            </a:pPr>
            <a:endParaRPr lang="en-US" baseline="0" dirty="0"/>
          </a:p>
          <a:p>
            <a:pPr defTabSz="918238">
              <a:defRPr/>
            </a:pPr>
            <a:endParaRPr lang="en-US" baseline="0" dirty="0"/>
          </a:p>
          <a:p>
            <a:pPr defTabSz="918238">
              <a:defRPr/>
            </a:pP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20</a:t>
            </a:fld>
            <a:endParaRPr lang="en-US"/>
          </a:p>
        </p:txBody>
      </p:sp>
    </p:spTree>
    <p:extLst>
      <p:ext uri="{BB962C8B-B14F-4D97-AF65-F5344CB8AC3E}">
        <p14:creationId xmlns:p14="http://schemas.microsoft.com/office/powerpoint/2010/main" val="208817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Governor’s budget states that the state must transform from a passive government model that largely responds to individual statutory and policy mandates to one that establishes measurable customer service benchmarks </a:t>
            </a:r>
          </a:p>
          <a:p>
            <a:pPr marL="172170" indent="-172170">
              <a:buFont typeface="Arial" panose="020B0604020202020204" pitchFamily="34" charset="0"/>
              <a:buChar char="•"/>
            </a:pPr>
            <a:r>
              <a:rPr lang="en-US" baseline="0" dirty="0"/>
              <a:t>The Office of Digital Innovation will have authority to develop and enforce requirements that departments assess their service delivery models and underlying business processes from an end- user perspective. The Office will focus on business process reengineering and leveraging digital innovation</a:t>
            </a:r>
          </a:p>
          <a:p>
            <a:pPr marL="172170" indent="-172170">
              <a:buFont typeface="Arial" panose="020B0604020202020204" pitchFamily="34" charset="0"/>
              <a:buChar char="•"/>
            </a:pPr>
            <a:endParaRPr lang="en-US" baseline="0" dirty="0"/>
          </a:p>
          <a:p>
            <a:pPr marL="172170" indent="-172170">
              <a:buFont typeface="Arial" panose="020B0604020202020204" pitchFamily="34" charset="0"/>
              <a:buChar char="•"/>
            </a:pPr>
            <a:r>
              <a:rPr lang="en-US" baseline="0" dirty="0"/>
              <a:t>Establish an Innovation Academy</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21</a:t>
            </a:fld>
            <a:endParaRPr lang="en-US"/>
          </a:p>
        </p:txBody>
      </p:sp>
    </p:spTree>
    <p:extLst>
      <p:ext uri="{BB962C8B-B14F-4D97-AF65-F5344CB8AC3E}">
        <p14:creationId xmlns:p14="http://schemas.microsoft.com/office/powerpoint/2010/main" val="389917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170" indent="-172170">
              <a:buFont typeface="Arial" panose="020B0604020202020204" pitchFamily="34" charset="0"/>
              <a:buChar char="•"/>
            </a:pPr>
            <a:r>
              <a:rPr lang="en-US" baseline="0" dirty="0" smtClean="0"/>
              <a:t>The Office of Digital Innovation will have authority to develop and enforce requirements that state departments implement service delivery models and underlying business processes from an end- user perspective. The Office of Digital Innovation will focus on developing efficient business process and systems and leveraging digital innovation to help state departments better serve the public. </a:t>
            </a:r>
          </a:p>
          <a:p>
            <a:pPr marL="172170" indent="-172170">
              <a:buFont typeface="Arial" panose="020B0604020202020204" pitchFamily="34" charset="0"/>
              <a:buChar char="•"/>
            </a:pPr>
            <a:r>
              <a:rPr lang="en-US" baseline="0" dirty="0" smtClean="0"/>
              <a:t>The Authority given to the Office of Digital Innovation is helpful in dealing with pushbacks against the need to change. </a:t>
            </a:r>
          </a:p>
          <a:p>
            <a:pPr marL="172170" indent="-172170">
              <a:buFont typeface="Arial" panose="020B0604020202020204" pitchFamily="34" charset="0"/>
              <a:buChar char="•"/>
            </a:pPr>
            <a:r>
              <a:rPr lang="en-US" baseline="0" dirty="0" smtClean="0"/>
              <a:t>5.8 million is intended to get ahead of the rising trend of organized retail theft., losses that cause the rise of insurance cost, and increase of cost of goods. </a:t>
            </a:r>
            <a:endParaRPr lang="en-US" dirty="0" smtClean="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22</a:t>
            </a:fld>
            <a:endParaRPr lang="en-US"/>
          </a:p>
        </p:txBody>
      </p:sp>
    </p:spTree>
    <p:extLst>
      <p:ext uri="{BB962C8B-B14F-4D97-AF65-F5344CB8AC3E}">
        <p14:creationId xmlns:p14="http://schemas.microsoft.com/office/powerpoint/2010/main" val="356716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governor believes California</a:t>
            </a:r>
            <a:r>
              <a:rPr lang="en-US" baseline="0" dirty="0" smtClean="0"/>
              <a:t> needs a workforce today and in the future that is trained, and ready to fuel California’s economy.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23</a:t>
            </a:fld>
            <a:endParaRPr lang="en-US"/>
          </a:p>
        </p:txBody>
      </p:sp>
    </p:spTree>
    <p:extLst>
      <p:ext uri="{BB962C8B-B14F-4D97-AF65-F5344CB8AC3E}">
        <p14:creationId xmlns:p14="http://schemas.microsoft.com/office/powerpoint/2010/main" val="35944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knowing that our children are our future, the  Governor’s spending plan invests in our future workforce.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A1ABA6B-1E8D-43A5-B6FF-87880016F447}" type="slidenum">
              <a:rPr lang="en-US" smtClean="0"/>
              <a:t>24</a:t>
            </a:fld>
            <a:endParaRPr lang="en-US"/>
          </a:p>
        </p:txBody>
      </p:sp>
    </p:spTree>
    <p:extLst>
      <p:ext uri="{BB962C8B-B14F-4D97-AF65-F5344CB8AC3E}">
        <p14:creationId xmlns:p14="http://schemas.microsoft.com/office/powerpoint/2010/main" val="897439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 need to grow</a:t>
            </a:r>
            <a:r>
              <a:rPr lang="en-US" baseline="0" dirty="0" smtClean="0"/>
              <a:t> our current workforce, the governor plans to allocating funding for the following: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25</a:t>
            </a:fld>
            <a:endParaRPr lang="en-US"/>
          </a:p>
        </p:txBody>
      </p:sp>
    </p:spTree>
    <p:extLst>
      <p:ext uri="{BB962C8B-B14F-4D97-AF65-F5344CB8AC3E}">
        <p14:creationId xmlns:p14="http://schemas.microsoft.com/office/powerpoint/2010/main" val="617797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a:t>
            </a:r>
            <a:r>
              <a:rPr lang="en-US" baseline="0" dirty="0" smtClean="0"/>
              <a:t> has implemented regulations and policy to reduce the reliance on businesses that harm our environment. Many of these industries are no longer viable, where many workers have lost their occupation or business. Reducing emission from agriculture equipment, low carbon fuels,  energy efficient building materials,  the need to rely more on solar energy sources, and renewable energy measures, clean transit systems, low carbon freight and passenger transportation. The Greenhouse Gas Reduction Fund was established in 2012 AB32, though cap-and trade auction proceeds, permits food processors, manufacturers are required to purchase to spew carbon into the environment.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26</a:t>
            </a:fld>
            <a:endParaRPr lang="en-US"/>
          </a:p>
        </p:txBody>
      </p:sp>
    </p:spTree>
    <p:extLst>
      <p:ext uri="{BB962C8B-B14F-4D97-AF65-F5344CB8AC3E}">
        <p14:creationId xmlns:p14="http://schemas.microsoft.com/office/powerpoint/2010/main" val="392242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27</a:t>
            </a:fld>
            <a:endParaRPr lang="en-US"/>
          </a:p>
        </p:txBody>
      </p:sp>
    </p:spTree>
    <p:extLst>
      <p:ext uri="{BB962C8B-B14F-4D97-AF65-F5344CB8AC3E}">
        <p14:creationId xmlns:p14="http://schemas.microsoft.com/office/powerpoint/2010/main" val="1989873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28</a:t>
            </a:fld>
            <a:endParaRPr lang="en-US"/>
          </a:p>
        </p:txBody>
      </p:sp>
    </p:spTree>
    <p:extLst>
      <p:ext uri="{BB962C8B-B14F-4D97-AF65-F5344CB8AC3E}">
        <p14:creationId xmlns:p14="http://schemas.microsoft.com/office/powerpoint/2010/main" val="52597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Over 50% </a:t>
            </a:r>
            <a:r>
              <a:rPr lang="en-US" baseline="0" dirty="0" smtClean="0"/>
              <a:t>of California renters pay more than 30% percent of their income toward for rent , See 2018 Guide to new housing Law – League of California Cities,  </a:t>
            </a:r>
          </a:p>
          <a:p>
            <a:r>
              <a:rPr lang="en-US" baseline="0" dirty="0" smtClean="0"/>
              <a:t>Homelessness pervades in both urban and rural committees across the state. Proposition 10- the rent control measure failed. The governor opposed proposition 10.  </a:t>
            </a:r>
          </a:p>
          <a:p>
            <a:endParaRPr lang="en-US" baseline="0" dirty="0" smtClean="0"/>
          </a:p>
          <a:p>
            <a:endParaRPr lang="en-US" dirty="0" smtClean="0"/>
          </a:p>
          <a:p>
            <a:r>
              <a:rPr lang="en-US" dirty="0" smtClean="0"/>
              <a:t>The</a:t>
            </a:r>
            <a:r>
              <a:rPr lang="en-US" baseline="0" dirty="0" smtClean="0"/>
              <a:t> </a:t>
            </a:r>
            <a:r>
              <a:rPr lang="en-US" baseline="0" dirty="0"/>
              <a:t>Budget includes new spending to address California’s Affordable housing crisis.  Many consumers are on SSI or have minimum wage jobs. </a:t>
            </a:r>
          </a:p>
          <a:p>
            <a:pPr defTabSz="918238">
              <a:defRPr/>
            </a:pPr>
            <a:r>
              <a:rPr lang="en-US" b="1" dirty="0"/>
              <a:t>The Budget proposes significant investment—$7.7 billion across multiple departments and programs—to address the shortage of affordable housing and support the growing number of homeless and displaced Californians. The budget addresses three aspects of the growing housing crisis: providing shelter, connecting people with necessary social supports, and addressing the severe lack of affordable housing across the state</a:t>
            </a:r>
          </a:p>
          <a:p>
            <a:endParaRPr lang="en-US"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29</a:t>
            </a:fld>
            <a:endParaRPr lang="en-US"/>
          </a:p>
        </p:txBody>
      </p:sp>
    </p:spTree>
    <p:extLst>
      <p:ext uri="{BB962C8B-B14F-4D97-AF65-F5344CB8AC3E}">
        <p14:creationId xmlns:p14="http://schemas.microsoft.com/office/powerpoint/2010/main" val="20759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3</a:t>
            </a:fld>
            <a:endParaRPr lang="en-US"/>
          </a:p>
        </p:txBody>
      </p:sp>
    </p:spTree>
    <p:extLst>
      <p:ext uri="{BB962C8B-B14F-4D97-AF65-F5344CB8AC3E}">
        <p14:creationId xmlns:p14="http://schemas.microsoft.com/office/powerpoint/2010/main" val="1849106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substantial gap between Median Household rent and Household Income. Rents continue to outpace earnings</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30</a:t>
            </a:fld>
            <a:endParaRPr lang="en-US"/>
          </a:p>
        </p:txBody>
      </p:sp>
    </p:spTree>
    <p:extLst>
      <p:ext uri="{BB962C8B-B14F-4D97-AF65-F5344CB8AC3E}">
        <p14:creationId xmlns:p14="http://schemas.microsoft.com/office/powerpoint/2010/main" val="104857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Yuba.net, public policy institute of California</a:t>
            </a:r>
          </a:p>
          <a:p>
            <a:pPr defTabSz="918238">
              <a:defRPr/>
            </a:pPr>
            <a:r>
              <a:rPr lang="en-US" dirty="0"/>
              <a:t>Stronger state enforcement of regional housing </a:t>
            </a:r>
            <a:r>
              <a:rPr lang="en-US" dirty="0" smtClean="0"/>
              <a:t>goals, assure goals are being met. </a:t>
            </a:r>
          </a:p>
          <a:p>
            <a:pPr defTabSz="918238">
              <a:defRPr/>
            </a:pPr>
            <a:r>
              <a:rPr lang="en-US" dirty="0" smtClean="0"/>
              <a:t>Funding</a:t>
            </a:r>
            <a:r>
              <a:rPr lang="en-US" baseline="0" dirty="0" smtClean="0"/>
              <a:t> is allocated to assist local governments in reaching goals, and incentives, for use for “ general purposes.” </a:t>
            </a:r>
            <a:endParaRPr lang="en-US"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31</a:t>
            </a:fld>
            <a:endParaRPr lang="en-US"/>
          </a:p>
        </p:txBody>
      </p:sp>
    </p:spTree>
    <p:extLst>
      <p:ext uri="{BB962C8B-B14F-4D97-AF65-F5344CB8AC3E}">
        <p14:creationId xmlns:p14="http://schemas.microsoft.com/office/powerpoint/2010/main" val="3318057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Yuba.net, public policy institute of California</a:t>
            </a:r>
          </a:p>
          <a:p>
            <a:pPr defTabSz="918238">
              <a:defRPr/>
            </a:pPr>
            <a:r>
              <a:rPr lang="en-US" dirty="0" smtClean="0"/>
              <a:t>Expand</a:t>
            </a:r>
            <a:r>
              <a:rPr lang="en-US" baseline="0" dirty="0" smtClean="0"/>
              <a:t> loan incentives for affordable housing development.</a:t>
            </a:r>
          </a:p>
          <a:p>
            <a:pPr defTabSz="918238">
              <a:defRPr/>
            </a:pPr>
            <a:r>
              <a:rPr lang="en-US" baseline="0" dirty="0" smtClean="0"/>
              <a:t>Streamline environmental red tape, slowing down construction of affordable housing units. </a:t>
            </a:r>
          </a:p>
          <a:p>
            <a:pPr defTabSz="918238">
              <a:defRPr/>
            </a:pPr>
            <a:r>
              <a:rPr lang="en-US" baseline="0" dirty="0" smtClean="0"/>
              <a:t>Expand tax credits as incentives for development and retention of affordable housing units. </a:t>
            </a:r>
            <a:endParaRPr lang="en-US"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32</a:t>
            </a:fld>
            <a:endParaRPr lang="en-US"/>
          </a:p>
        </p:txBody>
      </p:sp>
    </p:spTree>
    <p:extLst>
      <p:ext uri="{BB962C8B-B14F-4D97-AF65-F5344CB8AC3E}">
        <p14:creationId xmlns:p14="http://schemas.microsoft.com/office/powerpoint/2010/main" val="47773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244">
              <a:defRPr/>
            </a:pPr>
            <a:r>
              <a:rPr lang="en-US" dirty="0" smtClean="0"/>
              <a:t>California</a:t>
            </a:r>
            <a:r>
              <a:rPr lang="en-US" baseline="0" dirty="0" smtClean="0"/>
              <a:t> accounts for 25 percent of the nations homeless population, at 134,000 on any given night. </a:t>
            </a:r>
            <a:r>
              <a:rPr lang="en-US" dirty="0" smtClean="0"/>
              <a:t>According to the U.S. Department of Housing and Urban Development, </a:t>
            </a:r>
            <a:r>
              <a:rPr lang="en-US" dirty="0" smtClean="0">
                <a:hlinkClick r:id="rId3"/>
              </a:rPr>
              <a:t>in 2017 26 percent of California’s total homeless population suffered from mental illness</a:t>
            </a:r>
            <a:r>
              <a:rPr lang="en-US" dirty="0" smtClean="0"/>
              <a:t>, while 18 percent struggled with substance abuse, and 24 percent identified as victims of domestic violence. Navigation</a:t>
            </a:r>
            <a:r>
              <a:rPr lang="en-US" baseline="0" dirty="0" smtClean="0"/>
              <a:t> centers are short-term respite, not intended to provide long-term housing and is a conduit to connect the homeless population with other services.</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33</a:t>
            </a:fld>
            <a:endParaRPr lang="en-US"/>
          </a:p>
        </p:txBody>
      </p:sp>
    </p:spTree>
    <p:extLst>
      <p:ext uri="{BB962C8B-B14F-4D97-AF65-F5344CB8AC3E}">
        <p14:creationId xmlns:p14="http://schemas.microsoft.com/office/powerpoint/2010/main" val="155988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1975 President</a:t>
            </a:r>
            <a:r>
              <a:rPr lang="en-US" baseline="0" dirty="0"/>
              <a:t> </a:t>
            </a:r>
            <a:r>
              <a:rPr lang="en-US" baseline="0" dirty="0" smtClean="0"/>
              <a:t>Ford  </a:t>
            </a:r>
            <a:r>
              <a:rPr lang="en-US" baseline="0" dirty="0"/>
              <a:t>passed the IDEA into law, mandating a free appropriate public education for all children with disabilities. IDEA was never fully funding, states continue to </a:t>
            </a:r>
            <a:r>
              <a:rPr lang="en-US" baseline="0" dirty="0" smtClean="0"/>
              <a:t>absorb </a:t>
            </a:r>
            <a:r>
              <a:rPr lang="en-US" baseline="0" dirty="0"/>
              <a:t>the majority of cost. </a:t>
            </a:r>
            <a:r>
              <a:rPr lang="en-US" baseline="0" dirty="0" smtClean="0"/>
              <a:t>H.R. </a:t>
            </a:r>
            <a:r>
              <a:rPr lang="en-US" baseline="0" dirty="0"/>
              <a:t>.2902 IDEA Full Funding Act has not passed. S. 2542 IDEA Full Funding Act has not passed. Has remained in neutral for decades</a:t>
            </a:r>
          </a:p>
          <a:p>
            <a:endParaRPr lang="en-US" baseline="0" dirty="0"/>
          </a:p>
          <a:p>
            <a:pPr marL="172170" indent="-172170">
              <a:buFont typeface="Arial" panose="020B0604020202020204" pitchFamily="34" charset="0"/>
              <a:buChar char="•"/>
            </a:pPr>
            <a:r>
              <a:rPr lang="en-US" baseline="0" dirty="0"/>
              <a:t>grants to fund special education and school readiness services not currently included in an individualized education program. </a:t>
            </a:r>
          </a:p>
          <a:p>
            <a:pPr marL="172170" indent="-172170">
              <a:buFont typeface="Arial" panose="020B0604020202020204" pitchFamily="34" charset="0"/>
              <a:buChar char="•"/>
            </a:pPr>
            <a:r>
              <a:rPr lang="en-US" baseline="0" dirty="0"/>
              <a:t>to adopt strategies to improve special education student outcomes identified through the statewide system of support </a:t>
            </a:r>
          </a:p>
          <a:p>
            <a:pPr marL="172170" indent="-172170">
              <a:buFont typeface="Arial" panose="020B0604020202020204" pitchFamily="34" charset="0"/>
              <a:buChar char="•"/>
            </a:pPr>
            <a:r>
              <a:rPr lang="en-US" baseline="0" dirty="0"/>
              <a:t>build upon or expand local multi-tiered systems of support efforts.</a:t>
            </a:r>
          </a:p>
          <a:p>
            <a:pPr marL="172170" indent="-172170">
              <a:buFont typeface="Arial" panose="020B0604020202020204" pitchFamily="34" charset="0"/>
              <a:buChar char="•"/>
            </a:pPr>
            <a:r>
              <a:rPr lang="en-US" baseline="0" dirty="0"/>
              <a:t>to improve coordination between state agencies to better leverage available federal funding for medically related special education costs.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34</a:t>
            </a:fld>
            <a:endParaRPr lang="en-US"/>
          </a:p>
        </p:txBody>
      </p:sp>
    </p:spTree>
    <p:extLst>
      <p:ext uri="{BB962C8B-B14F-4D97-AF65-F5344CB8AC3E}">
        <p14:creationId xmlns:p14="http://schemas.microsoft.com/office/powerpoint/2010/main" val="2231230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baseline="0" dirty="0" err="1"/>
              <a:t>Pan_Ethinic</a:t>
            </a:r>
            <a:r>
              <a:rPr lang="en-US" baseline="0" dirty="0"/>
              <a:t> Health Network, the budget reflects an estimated decrease in expenditures in the Medi-Cal Program of approximately 2.3 billion over the </a:t>
            </a:r>
            <a:r>
              <a:rPr lang="en-US" baseline="0" dirty="0" smtClean="0"/>
              <a:t>2018-2019 </a:t>
            </a:r>
            <a:r>
              <a:rPr lang="en-US" baseline="0" dirty="0"/>
              <a:t>budget, lowered than expected Med-Cal caseload and managed care costs.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35</a:t>
            </a:fld>
            <a:endParaRPr lang="en-US"/>
          </a:p>
        </p:txBody>
      </p:sp>
    </p:spTree>
    <p:extLst>
      <p:ext uri="{BB962C8B-B14F-4D97-AF65-F5344CB8AC3E}">
        <p14:creationId xmlns:p14="http://schemas.microsoft.com/office/powerpoint/2010/main" val="1055162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Governor’ Newsome</a:t>
            </a:r>
            <a:r>
              <a:rPr lang="en-US" baseline="0" dirty="0" smtClean="0"/>
              <a:t> estimates 6.5 billion dollars savings, as he is anticipated modest Medi-CAL growth. The 6.5 billion is part of the Governor’s estimate of 21.4 billion dollar surplus. </a:t>
            </a:r>
            <a:endParaRPr lang="en-US" dirty="0" smtClean="0"/>
          </a:p>
          <a:p>
            <a:endParaRPr lang="en-US" dirty="0" smtClean="0"/>
          </a:p>
          <a:p>
            <a:r>
              <a:rPr lang="en-US" dirty="0" smtClean="0"/>
              <a:t>Insurance subsidies are intended</a:t>
            </a:r>
            <a:r>
              <a:rPr lang="en-US" baseline="0" dirty="0" smtClean="0"/>
              <a:t> to capture people who do not qualify for Medi-Cal, and do not have employment based coverage, and income is to high for low out of pocket cost insurance coverage. Covered California is California’s official health insurance marketplace. </a:t>
            </a:r>
            <a:endParaRPr lang="en-US" dirty="0" smtClean="0"/>
          </a:p>
          <a:p>
            <a:endParaRPr lang="en-US" dirty="0" smtClean="0"/>
          </a:p>
          <a:p>
            <a:r>
              <a:rPr lang="en-US" dirty="0" smtClean="0"/>
              <a:t>Health</a:t>
            </a:r>
            <a:r>
              <a:rPr lang="en-US" baseline="0" dirty="0" smtClean="0"/>
              <a:t>4 All currently provides Medi-Cal coverage from birth through 18 for undocumented persons. The Governor's proposal extends Health4All 6 additional years 19-25. </a:t>
            </a:r>
          </a:p>
          <a:p>
            <a:r>
              <a:rPr lang="en-US" baseline="0" dirty="0" smtClean="0"/>
              <a:t>Rate increased for ICFs for developmental disabled, doctors, dentists and family planning services are proposed to continue. </a:t>
            </a:r>
          </a:p>
          <a:p>
            <a:endParaRPr lang="en-US" baseline="0" dirty="0" smtClean="0"/>
          </a:p>
          <a:p>
            <a:endParaRPr lang="en-US" baseline="0" dirty="0" smtClean="0"/>
          </a:p>
          <a:p>
            <a:endParaRPr lang="en-US" dirty="0" smtClean="0"/>
          </a:p>
          <a:p>
            <a:endParaRPr lang="en-US" dirty="0" smtClean="0"/>
          </a:p>
          <a:p>
            <a:r>
              <a:rPr lang="en-US" dirty="0" smtClean="0"/>
              <a:t>Cal</a:t>
            </a:r>
            <a:r>
              <a:rPr lang="en-US" baseline="0" dirty="0" smtClean="0"/>
              <a:t> </a:t>
            </a:r>
            <a:r>
              <a:rPr lang="en-US" baseline="0" dirty="0"/>
              <a:t>Budget/policy center Pg. 15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36</a:t>
            </a:fld>
            <a:endParaRPr lang="en-US"/>
          </a:p>
        </p:txBody>
      </p:sp>
    </p:spTree>
    <p:extLst>
      <p:ext uri="{BB962C8B-B14F-4D97-AF65-F5344CB8AC3E}">
        <p14:creationId xmlns:p14="http://schemas.microsoft.com/office/powerpoint/2010/main" val="1580897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Cpehn</a:t>
            </a:r>
            <a:r>
              <a:rPr lang="en-US" dirty="0" smtClean="0"/>
              <a:t>.</a:t>
            </a:r>
          </a:p>
          <a:p>
            <a:r>
              <a:rPr lang="en-US" dirty="0" smtClean="0"/>
              <a:t>org/policy </a:t>
            </a:r>
            <a:r>
              <a:rPr lang="en-US" dirty="0"/>
              <a:t>pg. 3 </a:t>
            </a:r>
          </a:p>
        </p:txBody>
      </p:sp>
      <p:sp>
        <p:nvSpPr>
          <p:cNvPr id="4" name="Slide Number Placeholder 3"/>
          <p:cNvSpPr>
            <a:spLocks noGrp="1"/>
          </p:cNvSpPr>
          <p:nvPr>
            <p:ph type="sldNum" sz="quarter" idx="10"/>
          </p:nvPr>
        </p:nvSpPr>
        <p:spPr/>
        <p:txBody>
          <a:bodyPr/>
          <a:lstStyle/>
          <a:p>
            <a:fld id="{4A1ABA6B-1E8D-43A5-B6FF-87880016F447}" type="slidenum">
              <a:rPr lang="en-US" smtClean="0"/>
              <a:t>37</a:t>
            </a:fld>
            <a:endParaRPr lang="en-US"/>
          </a:p>
        </p:txBody>
      </p:sp>
    </p:spTree>
    <p:extLst>
      <p:ext uri="{BB962C8B-B14F-4D97-AF65-F5344CB8AC3E}">
        <p14:creationId xmlns:p14="http://schemas.microsoft.com/office/powerpoint/2010/main" val="2973564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Cpeh</a:t>
            </a:r>
            <a:r>
              <a:rPr lang="en-US" dirty="0"/>
              <a:t>. Early</a:t>
            </a:r>
            <a:r>
              <a:rPr lang="en-US" baseline="0" dirty="0"/>
              <a:t> psychosis research and treatment is intended to better detect and intervene when young people have had, or are at high risk of experiencing </a:t>
            </a:r>
            <a:r>
              <a:rPr lang="en-US" baseline="0" dirty="0" smtClean="0"/>
              <a:t>psychosis.</a:t>
            </a:r>
            <a:endParaRPr lang="en-US" baseline="0" dirty="0"/>
          </a:p>
          <a:p>
            <a:r>
              <a:rPr lang="en-US" baseline="0" dirty="0"/>
              <a:t>Whole person care, intended to provide housing and integrated, coordinated service delivery.</a:t>
            </a:r>
          </a:p>
          <a:p>
            <a:r>
              <a:rPr lang="en-US" baseline="0" dirty="0"/>
              <a:t>No Place Like Home Bond Funding,  In November 2018, California voters approved a 2 billion bond program (to be repaid with Mental Services Act revenues for low income housing.</a:t>
            </a:r>
          </a:p>
          <a:p>
            <a:r>
              <a:rPr lang="en-US" baseline="0" dirty="0"/>
              <a:t>Realignment will increase funding for County mental health programs</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38</a:t>
            </a:fld>
            <a:endParaRPr lang="en-US"/>
          </a:p>
        </p:txBody>
      </p:sp>
    </p:spTree>
    <p:extLst>
      <p:ext uri="{BB962C8B-B14F-4D97-AF65-F5344CB8AC3E}">
        <p14:creationId xmlns:p14="http://schemas.microsoft.com/office/powerpoint/2010/main" val="3978757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Cpen.or</a:t>
            </a:r>
            <a:r>
              <a:rPr lang="en-US" dirty="0"/>
              <a:t>/policy SSI/SSP</a:t>
            </a:r>
            <a:r>
              <a:rPr lang="en-US" baseline="0" dirty="0"/>
              <a:t> is a monthly cash benefit for elderly, blind, or disabled who meet certain income requirements. Grant amount for individuals is $931 monthly and married couples 1,564 monthly, the estimated 2020 federal cola with CPI of 2.5 percent will be passed through to </a:t>
            </a:r>
            <a:r>
              <a:rPr lang="en-US" baseline="0" dirty="0" smtClean="0"/>
              <a:t>recipients </a:t>
            </a:r>
            <a:r>
              <a:rPr lang="en-US" baseline="0" dirty="0"/>
              <a:t>on January 1, 2020. </a:t>
            </a:r>
          </a:p>
          <a:p>
            <a:r>
              <a:rPr lang="en-US" baseline="0" dirty="0"/>
              <a:t>IHSS is projected to grow 5% percent from 540,078 to 564,330. IHSS is a program designed to meet the </a:t>
            </a:r>
            <a:r>
              <a:rPr lang="en-US" baseline="0" dirty="0" smtClean="0"/>
              <a:t>in-home </a:t>
            </a:r>
            <a:r>
              <a:rPr lang="en-US" baseline="0" dirty="0"/>
              <a:t>care needs of for the elderly, blind and disabled.</a:t>
            </a:r>
          </a:p>
          <a:p>
            <a:r>
              <a:rPr lang="en-US" baseline="0" dirty="0" smtClean="0"/>
              <a:t>Department </a:t>
            </a:r>
            <a:r>
              <a:rPr lang="en-US" baseline="0" dirty="0"/>
              <a:t>of rehabilitation is an employment and independent living service resource for people with disabilities, provides vocational assessment and training, job placement, and independent living skills training. </a:t>
            </a:r>
          </a:p>
          <a:p>
            <a:r>
              <a:rPr lang="en-US" baseline="0" dirty="0"/>
              <a:t>Cpehn.org/policy</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39</a:t>
            </a:fld>
            <a:endParaRPr lang="en-US"/>
          </a:p>
        </p:txBody>
      </p:sp>
    </p:spTree>
    <p:extLst>
      <p:ext uri="{BB962C8B-B14F-4D97-AF65-F5344CB8AC3E}">
        <p14:creationId xmlns:p14="http://schemas.microsoft.com/office/powerpoint/2010/main" val="288021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4</a:t>
            </a:fld>
            <a:endParaRPr lang="en-US"/>
          </a:p>
        </p:txBody>
      </p:sp>
    </p:spTree>
    <p:extLst>
      <p:ext uri="{BB962C8B-B14F-4D97-AF65-F5344CB8AC3E}">
        <p14:creationId xmlns:p14="http://schemas.microsoft.com/office/powerpoint/2010/main" val="2384382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40</a:t>
            </a:fld>
            <a:endParaRPr lang="en-US"/>
          </a:p>
        </p:txBody>
      </p:sp>
    </p:spTree>
    <p:extLst>
      <p:ext uri="{BB962C8B-B14F-4D97-AF65-F5344CB8AC3E}">
        <p14:creationId xmlns:p14="http://schemas.microsoft.com/office/powerpoint/2010/main" val="173599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DDS funding</a:t>
            </a:r>
            <a:r>
              <a:rPr lang="en-US" baseline="0" dirty="0"/>
              <a:t> is part of the overall budget for Human and Health services,  in addition to the community regional center system, there </a:t>
            </a:r>
            <a:r>
              <a:rPr lang="en-US" baseline="0" dirty="0" smtClean="0"/>
              <a:t>are two other budget categories headquarters and developmental centers.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41</a:t>
            </a:fld>
            <a:endParaRPr lang="en-US"/>
          </a:p>
        </p:txBody>
      </p:sp>
    </p:spTree>
    <p:extLst>
      <p:ext uri="{BB962C8B-B14F-4D97-AF65-F5344CB8AC3E}">
        <p14:creationId xmlns:p14="http://schemas.microsoft.com/office/powerpoint/2010/main" val="3462766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Restructure</a:t>
            </a:r>
            <a:r>
              <a:rPr lang="en-US" baseline="0" dirty="0"/>
              <a:t> involves DDS having </a:t>
            </a:r>
            <a:r>
              <a:rPr lang="en-US" baseline="0" dirty="0" smtClean="0"/>
              <a:t>a office location in Southern California, </a:t>
            </a:r>
            <a:r>
              <a:rPr lang="en-US" baseline="0" dirty="0"/>
              <a:t>greater accessibility, with more immediate on the ground</a:t>
            </a:r>
          </a:p>
          <a:p>
            <a:r>
              <a:rPr lang="en-US" baseline="0" dirty="0"/>
              <a:t> response</a:t>
            </a:r>
          </a:p>
          <a:p>
            <a:r>
              <a:rPr lang="en-US" baseline="0" dirty="0"/>
              <a:t>Home and Community Based Assessments, </a:t>
            </a:r>
            <a:r>
              <a:rPr lang="en-US" baseline="0" dirty="0" smtClean="0"/>
              <a:t> for consumers supports FFP</a:t>
            </a:r>
          </a:p>
          <a:p>
            <a:r>
              <a:rPr lang="en-US" baseline="0" dirty="0" smtClean="0"/>
              <a:t>Information technology project supports FFP</a:t>
            </a:r>
            <a:endParaRPr lang="en-US" baseline="0"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42</a:t>
            </a:fld>
            <a:endParaRPr lang="en-US"/>
          </a:p>
        </p:txBody>
      </p:sp>
    </p:spTree>
    <p:extLst>
      <p:ext uri="{BB962C8B-B14F-4D97-AF65-F5344CB8AC3E}">
        <p14:creationId xmlns:p14="http://schemas.microsoft.com/office/powerpoint/2010/main" val="1604657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net decrease in population</a:t>
            </a:r>
            <a:r>
              <a:rPr lang="en-US" baseline="0" dirty="0"/>
              <a:t> served in developmental centers and STAR </a:t>
            </a:r>
            <a:r>
              <a:rPr lang="en-US" baseline="0" dirty="0" smtClean="0"/>
              <a:t>Home; Southern Star ( Stabilization, Training, Assistance, and Reintegration) Fairview Developmental Center</a:t>
            </a:r>
          </a:p>
          <a:p>
            <a:r>
              <a:rPr lang="en-US" baseline="0" dirty="0" smtClean="0"/>
              <a:t>Northern STAR  ( acute crisis center) home ( Stabilization, Training, Assistance, and Reintegration) , Sonoma Developmental Center ….5 bed, mental health and behavior treatment for severe psychiatric and behavioral conditions in a home like setting. https://www.dds.ca.gov/Sonoma/Programs.cfm</a:t>
            </a:r>
            <a:endParaRPr lang="en-US" baseline="0" dirty="0"/>
          </a:p>
          <a:p>
            <a:r>
              <a:rPr lang="en-US" dirty="0"/>
              <a:t>$9.8</a:t>
            </a:r>
            <a:r>
              <a:rPr lang="en-US" baseline="0" dirty="0"/>
              <a:t> million dollar increase in budget, most of the increase is employee related compensation, retirement and pay out balances for separating employees</a:t>
            </a:r>
          </a:p>
          <a:p>
            <a:endParaRPr lang="en-US" baseline="0" dirty="0"/>
          </a:p>
          <a:p>
            <a:r>
              <a:rPr lang="en-US" baseline="0" dirty="0"/>
              <a:t>Budget year decrease mostly due to cost related to the reduction of the population served, current year 514 served, budget year 323 served and supported through operations costs.</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43</a:t>
            </a:fld>
            <a:endParaRPr lang="en-US"/>
          </a:p>
        </p:txBody>
      </p:sp>
    </p:spTree>
    <p:extLst>
      <p:ext uri="{BB962C8B-B14F-4D97-AF65-F5344CB8AC3E}">
        <p14:creationId xmlns:p14="http://schemas.microsoft.com/office/powerpoint/2010/main" val="2544408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Current Year Changes:</a:t>
            </a:r>
          </a:p>
          <a:p>
            <a:pPr lvl="1">
              <a:buFont typeface="Arial" panose="020B0604020202020204" pitchFamily="34" charset="0"/>
              <a:buChar char="•"/>
            </a:pPr>
            <a:r>
              <a:rPr lang="en-US" sz="2300" dirty="0"/>
              <a:t>Net Increased by 356 consumers (</a:t>
            </a:r>
            <a:r>
              <a:rPr lang="en-US" sz="2400" dirty="0"/>
              <a:t>442 consumers in Active caseload, and a decrease of 86 )</a:t>
            </a:r>
          </a:p>
          <a:p>
            <a:pPr lvl="1">
              <a:buFont typeface="Arial" panose="020B0604020202020204" pitchFamily="34" charset="0"/>
              <a:buChar char="•"/>
            </a:pPr>
            <a:r>
              <a:rPr lang="en-US" sz="2300" dirty="0"/>
              <a:t>Total budget is now at $6.9 billion (decrease includes a $74.7 million decrease in POS expenditures and a $3.2 million decrease in OPS)</a:t>
            </a:r>
          </a:p>
          <a:p>
            <a:pPr lvl="2">
              <a:buFont typeface="Arial" panose="020B0604020202020204" pitchFamily="34" charset="0"/>
              <a:buChar char="•"/>
            </a:pPr>
            <a:r>
              <a:rPr lang="en-US" sz="2400" dirty="0"/>
              <a:t>Decrease of $23.6 million ($28.9 million GF) in regional center Operations (OPS) and Purchase of Services (POS) as follows: </a:t>
            </a:r>
          </a:p>
          <a:p>
            <a:pPr lvl="3">
              <a:buFont typeface="Arial" panose="020B0604020202020204" pitchFamily="34" charset="0"/>
              <a:buChar char="•"/>
            </a:pPr>
            <a:r>
              <a:rPr lang="en-US" sz="2400" dirty="0"/>
              <a:t>OPS decrease of $3.2 million ($27.7 million GF) </a:t>
            </a:r>
          </a:p>
          <a:p>
            <a:pPr lvl="3">
              <a:buFont typeface="Arial" panose="020B0604020202020204" pitchFamily="34" charset="0"/>
              <a:buChar char="•"/>
            </a:pPr>
            <a:r>
              <a:rPr lang="en-US" sz="2400" dirty="0"/>
              <a:t>POS decrease of $20.4 million ($1.2 million GF)</a:t>
            </a:r>
          </a:p>
          <a:p>
            <a:pPr lvl="3">
              <a:buFont typeface="Arial" panose="020B0604020202020204" pitchFamily="34" charset="0"/>
              <a:buChar char="•"/>
            </a:pPr>
            <a:endParaRPr lang="en-US" sz="2400" dirty="0"/>
          </a:p>
          <a:p>
            <a:pPr lvl="1">
              <a:buFont typeface="Arial" panose="020B0604020202020204" pitchFamily="34" charset="0"/>
              <a:buChar char="•"/>
            </a:pPr>
            <a:r>
              <a:rPr lang="en-US" sz="2200" dirty="0"/>
              <a:t>The decrease in OPS is due to updated caseload and staffing expenditures. </a:t>
            </a:r>
          </a:p>
          <a:p>
            <a:pPr lvl="1">
              <a:buFont typeface="Arial" panose="020B0604020202020204" pitchFamily="34" charset="0"/>
              <a:buChar char="•"/>
            </a:pPr>
            <a:r>
              <a:rPr lang="en-US" sz="2200" dirty="0"/>
              <a:t>The decrease in POS is primarily attributed to actual expenditures for the January 2018 SB 3 Minimum Wage Increase coming in $89.6 million lower than originally estimated. Estimated expenditures for 2018-19 are $101.2 million. </a:t>
            </a:r>
          </a:p>
          <a:p>
            <a:pPr lvl="1">
              <a:buFont typeface="Arial" panose="020B0604020202020204" pitchFamily="34" charset="0"/>
              <a:buChar char="•"/>
            </a:pPr>
            <a:endParaRPr lang="en-US" sz="2200" dirty="0"/>
          </a:p>
          <a:p>
            <a:pPr lvl="1">
              <a:buFont typeface="Arial" panose="020B0604020202020204" pitchFamily="34" charset="0"/>
              <a:buChar char="•"/>
            </a:pPr>
            <a:r>
              <a:rPr lang="en-US" sz="2200" b="1" dirty="0"/>
              <a:t>12,417 active consumers, and 4,095 Early start consumers.</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44</a:t>
            </a:fld>
            <a:endParaRPr lang="en-US"/>
          </a:p>
        </p:txBody>
      </p:sp>
    </p:spTree>
    <p:extLst>
      <p:ext uri="{BB962C8B-B14F-4D97-AF65-F5344CB8AC3E}">
        <p14:creationId xmlns:p14="http://schemas.microsoft.com/office/powerpoint/2010/main" val="827240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start</a:t>
            </a:r>
            <a:r>
              <a:rPr lang="en-US" baseline="0" dirty="0" smtClean="0"/>
              <a:t> caseload is projected to increase by about 4,095 cases between January 31,  2019 and January 31 ,2020.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45</a:t>
            </a:fld>
            <a:endParaRPr lang="en-US"/>
          </a:p>
        </p:txBody>
      </p:sp>
    </p:spTree>
    <p:extLst>
      <p:ext uri="{BB962C8B-B14F-4D97-AF65-F5344CB8AC3E}">
        <p14:creationId xmlns:p14="http://schemas.microsoft.com/office/powerpoint/2010/main" val="2322233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3 caseload</a:t>
            </a:r>
            <a:r>
              <a:rPr lang="en-US" baseline="0" dirty="0" smtClean="0"/>
              <a:t> is projected to increase by 12,417 consumers between January 31, 2019 and January 31, 2020.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46</a:t>
            </a:fld>
            <a:endParaRPr lang="en-US"/>
          </a:p>
        </p:txBody>
      </p:sp>
    </p:spTree>
    <p:extLst>
      <p:ext uri="{BB962C8B-B14F-4D97-AF65-F5344CB8AC3E}">
        <p14:creationId xmlns:p14="http://schemas.microsoft.com/office/powerpoint/2010/main" val="2857379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Combined</a:t>
            </a:r>
            <a:r>
              <a:rPr lang="en-US" baseline="0" dirty="0" smtClean="0"/>
              <a:t> case load early start and over 3 is projected to increase between January 2019 and January 2020 by 16, 512 total cases.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47</a:t>
            </a:fld>
            <a:endParaRPr lang="en-US"/>
          </a:p>
        </p:txBody>
      </p:sp>
    </p:spTree>
    <p:extLst>
      <p:ext uri="{BB962C8B-B14F-4D97-AF65-F5344CB8AC3E}">
        <p14:creationId xmlns:p14="http://schemas.microsoft.com/office/powerpoint/2010/main" val="1939969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Specialized Home Monitoring </a:t>
            </a:r>
          </a:p>
          <a:p>
            <a:pPr lvl="1">
              <a:buFont typeface="Arial" panose="020B0604020202020204" pitchFamily="34" charset="0"/>
              <a:buChar char="•"/>
            </a:pPr>
            <a:r>
              <a:rPr lang="en-US" sz="2300" dirty="0"/>
              <a:t>Increase of $5.5 million for monitoring of specialized homes by a regional center licensed nurse/behavior specialist-to-home ratio of 1:4.  The Department plans to have 93 operational Adult Residential Facilities for Persons with Special Healthcare Needs, and 84 Enhanced Behavioral Supports Homes and Community Crisis Homes combined in 2019-20.</a:t>
            </a:r>
          </a:p>
          <a:p>
            <a:pPr marL="0" lvl="1"/>
            <a:r>
              <a:rPr lang="en-US" sz="2400" dirty="0"/>
              <a:t>Specialized Caseload Ratios </a:t>
            </a:r>
          </a:p>
          <a:p>
            <a:pPr lvl="1">
              <a:buFont typeface="Arial" panose="020B0604020202020204" pitchFamily="34" charset="0"/>
              <a:buChar char="•"/>
            </a:pPr>
            <a:r>
              <a:rPr lang="en-US" sz="2200" dirty="0"/>
              <a:t>Increase of $3.8 million ($2.6 million GF) to establish a 1:25 service coordinator-to-consumer caseload ratio for high-risk consumers in need of intensive case management and service coordination for stabilization in the least restrictive setting.</a:t>
            </a:r>
          </a:p>
          <a:p>
            <a:r>
              <a:rPr lang="en-US" sz="2300" dirty="0"/>
              <a:t>Developmental Center Closure/Ongoing Workload</a:t>
            </a:r>
          </a:p>
          <a:p>
            <a:r>
              <a:rPr lang="en-US" sz="2300" dirty="0"/>
              <a:t>Clinical Staff for Oversight of  State Operated Facilities</a:t>
            </a:r>
          </a:p>
          <a:p>
            <a:pPr lvl="2">
              <a:buFont typeface="Wingdings" panose="05000000000000000000" pitchFamily="2" charset="2"/>
              <a:buChar char="§"/>
            </a:pPr>
            <a:r>
              <a:rPr lang="en-US" sz="2100" dirty="0"/>
              <a:t>Increase of $8.3 million ($3.9 million GF) to continue providing regional center workload associated with the ongoing monitoring and coordination of individuals who transition from Developmental Centers.  Funding for Ongoing Workload for the Agnews and Lanterman Developmental Center Closures will be shifted to offset the total costs.  The total net impact is$3.0 million.</a:t>
            </a:r>
          </a:p>
          <a:p>
            <a:pPr marL="344339" lvl="1"/>
            <a:endParaRPr lang="en-US" sz="2300"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48</a:t>
            </a:fld>
            <a:endParaRPr lang="en-US"/>
          </a:p>
        </p:txBody>
      </p:sp>
    </p:spTree>
    <p:extLst>
      <p:ext uri="{BB962C8B-B14F-4D97-AF65-F5344CB8AC3E}">
        <p14:creationId xmlns:p14="http://schemas.microsoft.com/office/powerpoint/2010/main" val="1051433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There is a net increase of $91.6 million ($54.8 million GF) as compared to the updated Current Year estimate for the following items: </a:t>
            </a:r>
          </a:p>
          <a:p>
            <a:endParaRPr lang="en-US" sz="2400" dirty="0"/>
          </a:p>
          <a:p>
            <a:r>
              <a:rPr lang="en-US" sz="2400" dirty="0"/>
              <a:t>Impacts from Other Departments,</a:t>
            </a:r>
          </a:p>
          <a:p>
            <a:pPr lvl="1">
              <a:buFont typeface="Arial" panose="020B0604020202020204" pitchFamily="34" charset="0"/>
              <a:buChar char="•"/>
            </a:pPr>
            <a:r>
              <a:rPr lang="en-US" sz="2100" dirty="0"/>
              <a:t>increase of $39.4 million GF due to reduced cost savings as the transition of responsibility for BHT to DHCS for those enrolled in managed care was completed in the current year. Budget Year cost savings reflect ongoing DHCS reimbursement of BHT services for consumers enrolled in fee-for-service Medi-Cal.</a:t>
            </a:r>
          </a:p>
          <a:p>
            <a:pPr marL="0" lvl="1"/>
            <a:r>
              <a:rPr lang="en-US" sz="2500" dirty="0"/>
              <a:t>Community Crisis Homes for Children </a:t>
            </a:r>
          </a:p>
          <a:p>
            <a:pPr lvl="1">
              <a:buFont typeface="Arial" panose="020B0604020202020204" pitchFamily="34" charset="0"/>
              <a:buChar char="•"/>
            </a:pPr>
            <a:r>
              <a:rPr lang="en-US" sz="2100" dirty="0"/>
              <a:t>Increase of $4.5 million GF for a one-time appropriation.  Proposed trailer bill language, effective 2019-20, amends Health and Safety Code and the Welfare and Institutions Code to allow community crisis homes to serve children.  The crisis homes will provide regional centers with immediate access to short-term stabilization services.  The Department plans to develop three community crisis homes at a cost of $1.5 million per home. </a:t>
            </a:r>
          </a:p>
          <a:p>
            <a:pPr marL="0" lvl="1"/>
            <a:r>
              <a:rPr lang="en-US" sz="2300" dirty="0"/>
              <a:t>Developmental Center Closure</a:t>
            </a:r>
          </a:p>
          <a:p>
            <a:pPr lvl="1">
              <a:buFont typeface="Arial" panose="020B0604020202020204" pitchFamily="34" charset="0"/>
              <a:buChar char="•"/>
            </a:pPr>
            <a:r>
              <a:rPr lang="en-US" sz="2100" dirty="0"/>
              <a:t>Decrease of $21.6 million ($14.5 million GF decrease) due to the planned closure of the three remaining Developmental Centers.</a:t>
            </a:r>
          </a:p>
          <a:p>
            <a:r>
              <a:rPr lang="en-US" sz="2300" dirty="0"/>
              <a:t>Uniform Holiday </a:t>
            </a:r>
          </a:p>
          <a:p>
            <a:pPr lvl="1">
              <a:buFont typeface="Arial" panose="020B0604020202020204" pitchFamily="34" charset="0"/>
              <a:buChar char="•"/>
            </a:pPr>
            <a:r>
              <a:rPr lang="en-US" sz="2100" dirty="0"/>
              <a:t>Decrease of $47.8 million ($28.7 million GF decrease).  One-time funding was provided in 2018-19 to delay implementation of the Uniform Holiday Schedule.  However, the Department proposes to implement the policy effective July 1, 2019</a:t>
            </a:r>
          </a:p>
          <a:p>
            <a:r>
              <a:rPr lang="en-US" sz="2300" dirty="0"/>
              <a:t>SB 3 Minimum Wage, January 1, 2019</a:t>
            </a:r>
          </a:p>
          <a:p>
            <a:pPr lvl="1">
              <a:buFont typeface="Arial" panose="020B0604020202020204" pitchFamily="34" charset="0"/>
              <a:buChar char="•"/>
            </a:pPr>
            <a:r>
              <a:rPr lang="en-US" sz="2100" dirty="0"/>
              <a:t>Increase of $76.0 million ($38.4 million GF) reflects a full-year cost of minimum wage increasing from $11.00 to $12.00 per hour..</a:t>
            </a:r>
          </a:p>
          <a:p>
            <a:r>
              <a:rPr lang="en-US" sz="2300" dirty="0"/>
              <a:t>SB 3 Minimum Wage, January 1, 2020</a:t>
            </a:r>
          </a:p>
          <a:p>
            <a:pPr lvl="1">
              <a:buFont typeface="Arial" panose="020B0604020202020204" pitchFamily="34" charset="0"/>
              <a:buChar char="•"/>
            </a:pPr>
            <a:r>
              <a:rPr lang="en-US" sz="2100" dirty="0"/>
              <a:t>Increase of $83.0 million ($41.7 million GF) reflects a half-year cost of minimum wage increasing from $12.00 to $13.00 per hour.</a:t>
            </a:r>
          </a:p>
          <a:p>
            <a:r>
              <a:rPr lang="en-US" sz="2300" dirty="0"/>
              <a:t>Bridge Funding</a:t>
            </a:r>
          </a:p>
          <a:p>
            <a:pPr lvl="1">
              <a:buFont typeface="Arial" panose="020B0604020202020204" pitchFamily="34" charset="0"/>
              <a:buChar char="•"/>
            </a:pPr>
            <a:r>
              <a:rPr lang="en-US" sz="2100" dirty="0"/>
              <a:t>Decrease of $42.0 million ($25.0 million GF decrease) for the one-time appropriation.</a:t>
            </a:r>
          </a:p>
          <a:p>
            <a:pPr marL="0" lvl="1"/>
            <a:r>
              <a:rPr lang="en-US" sz="2000" dirty="0"/>
              <a:t>Best Buddies </a:t>
            </a:r>
          </a:p>
          <a:p>
            <a:pPr lvl="1">
              <a:buFont typeface="Arial" panose="020B0604020202020204" pitchFamily="34" charset="0"/>
              <a:buChar char="•"/>
            </a:pPr>
            <a:r>
              <a:rPr lang="en-US" sz="2000" dirty="0"/>
              <a:t>The one-time $1.5 million General Fund (GF) provided to Best Buddies International pursuant to the 2018-19 Budget Act is proposed for permanent funding beginning in 2019-20.  The funding will support Best Buddies’ delivery of peer-to-peer mentoring and supported employment services throughout the state.  Best Buddies will be required to report annually to the Department on the number of consumers served and the types of services provided.</a:t>
            </a:r>
          </a:p>
          <a:p>
            <a:pPr lvl="1">
              <a:buFont typeface="Arial" panose="020B0604020202020204" pitchFamily="34" charset="0"/>
              <a:buChar char="•"/>
            </a:pPr>
            <a:endParaRPr lang="en-US" sz="2300"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49</a:t>
            </a:fld>
            <a:endParaRPr lang="en-US"/>
          </a:p>
        </p:txBody>
      </p:sp>
    </p:spTree>
    <p:extLst>
      <p:ext uri="{BB962C8B-B14F-4D97-AF65-F5344CB8AC3E}">
        <p14:creationId xmlns:p14="http://schemas.microsoft.com/office/powerpoint/2010/main" val="238834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a:t>
            </a:r>
            <a:r>
              <a:rPr lang="en-US" baseline="0" dirty="0" smtClean="0"/>
              <a:t> Income tax account for nearly 70 percent of budget revenue.</a:t>
            </a:r>
          </a:p>
          <a:p>
            <a:r>
              <a:rPr lang="en-US" baseline="0" dirty="0" smtClean="0"/>
              <a:t>Sale tax is the second largest contributor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5</a:t>
            </a:fld>
            <a:endParaRPr lang="en-US"/>
          </a:p>
        </p:txBody>
      </p:sp>
    </p:spTree>
    <p:extLst>
      <p:ext uri="{BB962C8B-B14F-4D97-AF65-F5344CB8AC3E}">
        <p14:creationId xmlns:p14="http://schemas.microsoft.com/office/powerpoint/2010/main" val="882563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50</a:t>
            </a:fld>
            <a:endParaRPr lang="en-US"/>
          </a:p>
        </p:txBody>
      </p:sp>
    </p:spTree>
    <p:extLst>
      <p:ext uri="{BB962C8B-B14F-4D97-AF65-F5344CB8AC3E}">
        <p14:creationId xmlns:p14="http://schemas.microsoft.com/office/powerpoint/2010/main" val="2802572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Number of consumer include early start, over 3, and consumer in developmental centers, through January 2019, according to DDS caseload report dated February 11, 2019.</a:t>
            </a:r>
          </a:p>
        </p:txBody>
      </p:sp>
      <p:sp>
        <p:nvSpPr>
          <p:cNvPr id="4" name="Slide Number Placeholder 3"/>
          <p:cNvSpPr>
            <a:spLocks noGrp="1"/>
          </p:cNvSpPr>
          <p:nvPr>
            <p:ph type="sldNum" sz="quarter" idx="10"/>
          </p:nvPr>
        </p:nvSpPr>
        <p:spPr/>
        <p:txBody>
          <a:bodyPr/>
          <a:lstStyle/>
          <a:p>
            <a:fld id="{4A1ABA6B-1E8D-43A5-B6FF-87880016F447}" type="slidenum">
              <a:rPr lang="en-US" smtClean="0"/>
              <a:t>51</a:t>
            </a:fld>
            <a:endParaRPr lang="en-US"/>
          </a:p>
        </p:txBody>
      </p:sp>
    </p:spTree>
    <p:extLst>
      <p:ext uri="{BB962C8B-B14F-4D97-AF65-F5344CB8AC3E}">
        <p14:creationId xmlns:p14="http://schemas.microsoft.com/office/powerpoint/2010/main" val="3947816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Rate Study Implementation</a:t>
            </a:r>
            <a:endParaRPr lang="en-US" dirty="0"/>
          </a:p>
          <a:p>
            <a:r>
              <a:rPr lang="en-US" dirty="0"/>
              <a:t>California embarked on a comprehensive study of service provider rates in 2016 that is due to the Legislature in March 2019. Statute requires the study to put forth rate recommendations that take into account sustainability, quality, transparency, an adequate supply of service providers, and methods to incentivize better service outcomes. There is great anticipation the rate study will deliver a roadmap for future service delivery, but also concern that its spring release will leave little time during the FY 2019-20 Budget deliberations for full implementation of its recommendations. Since the commitment to the study was made in 2016, the Consumer Price Index has risen approximately 8% and California’s Wage Index has grown by 12%. In order to prevent interruptions in service delivery that could result from delayed implementation due to ongoing inflationary pressures, ARCA joins other members of the </a:t>
            </a:r>
            <a:r>
              <a:rPr lang="en-US" dirty="0" err="1"/>
              <a:t>Lanterman</a:t>
            </a:r>
            <a:r>
              <a:rPr lang="en-US" dirty="0"/>
              <a:t> Coalition in urging an 8% rate increase for service providers this year as a down payment towards full implementation of the rate study recommendations.</a:t>
            </a:r>
          </a:p>
          <a:p>
            <a:endParaRPr lang="en-US" dirty="0"/>
          </a:p>
          <a:p>
            <a:r>
              <a:rPr lang="en-US" i="1" u="sng" dirty="0"/>
              <a:t>Regional Center Operations</a:t>
            </a:r>
            <a:endParaRPr lang="en-US" dirty="0"/>
          </a:p>
          <a:p>
            <a:r>
              <a:rPr lang="en-US" dirty="0"/>
              <a:t>Most funding for regional center Operations is calculated using an antiquated formula based on old assumptions about the staffing needed to carry out the work of a regional center, as well as outdated salary and benefit levels for those positions. Ultimately, the Developmental Services Task Force will be the venue for recommendations related to correcting the overall formula. In the meantime, due to the same inflationary pressures facing service providers, regional centers continue to be unable to meet statutorily-required caseload ratios that are consistent with California’s long-standing commitment to the federal government. Stability for regional centers entails adequate additional funding to meet caseload ratios as well as an 8% down payment for service coordination and other essential supportive services regional centers provide. </a:t>
            </a:r>
          </a:p>
          <a:p>
            <a:r>
              <a:rPr lang="en-US" dirty="0"/>
              <a:t> </a:t>
            </a:r>
          </a:p>
          <a:p>
            <a:r>
              <a:rPr lang="en-US" b="1" u="sng" dirty="0"/>
              <a:t>FY 2018-19 – Purchase of Service</a:t>
            </a:r>
            <a:endParaRPr lang="en-US" dirty="0"/>
          </a:p>
          <a:p>
            <a:r>
              <a:rPr lang="en-US" dirty="0"/>
              <a:t>The Governor’s budget reflects a $74.4 million reduction in POS in FY 2017-18, primarily due to lower-than-expected utilization of funds budgeted for increases in the state minimum wage. Only direct service staff at or below the state minimum wage level were eligible for these increases. Service providers in more than 20 of the highest cost jurisdictions in California are required to pay higher local minimum wages. They are largely ineligible for additional funding that other providers receive when the statewide minimum wage increases because these providers are required by the higher local minimum wage ordinances to pay above statewide minimum wage. For example, service providers with at least 25 staff members in the City of Los Angeles were required to pay at least $12.00 per hour (the current statewide minimum wage) beginning July 2017 and at least $13.25 per hour beginning July 2018. They were last eligible for rate adjustments due to minimum wage increases when it was $11.00 per hour. </a:t>
            </a:r>
          </a:p>
          <a:p>
            <a:r>
              <a:rPr lang="en-US" dirty="0"/>
              <a:t> </a:t>
            </a:r>
          </a:p>
          <a:p>
            <a:r>
              <a:rPr lang="en-US" dirty="0"/>
              <a:t>ARCA recommends the reduction in POS attributable to lower-than-expected utilization of funds budgeted for increases in the state minimum wage be </a:t>
            </a:r>
            <a:r>
              <a:rPr lang="en-US" dirty="0" err="1"/>
              <a:t>reappropriated</a:t>
            </a:r>
            <a:r>
              <a:rPr lang="en-US" dirty="0"/>
              <a:t> to FY 2019-20. Consistent with the original intent of the funds budgeted for this purpose, ARCA recommends the adoption of trailer bill language to allow those providers with employees earning local minimum wage to be eligible for rate adjustments they would have otherwise received due to increases in the statewide minimum wage if a higher local minimum wage was not in effect. </a:t>
            </a:r>
          </a:p>
          <a:p>
            <a:r>
              <a:rPr lang="en-US" b="1" dirty="0"/>
              <a:t> </a:t>
            </a:r>
            <a:endParaRPr lang="en-US" dirty="0"/>
          </a:p>
          <a:p>
            <a:r>
              <a:rPr lang="en-US" b="1" u="sng" dirty="0"/>
              <a:t>Safety Net Proposals</a:t>
            </a:r>
            <a:endParaRPr lang="en-US" dirty="0"/>
          </a:p>
          <a:p>
            <a:r>
              <a:rPr lang="en-US" dirty="0"/>
              <a:t>Sonoma Developmental Center closed at the end of 2018. Fairview Developmental Center and the General Treatment Area of Porterville Developmental Center are scheduled for closure soon, which will leave very limited capacity in state-operated facilities for people with developmental disabilities. This provides a significant opportunity to strengthen the capacity of the community to better support people who present with the most challenging behavioral and psychiatric support needs, many of whom are children. The closer to an individual’s home community that short-term intensive supports can be provided, the greater the likelihood that in the long-term the person can fully reintegrate with their friends, family, and community. ARCA supports the proposals to establish three Community Crisis Homes (CCHs) for children, as well as three additional Stabilization, Training, Assistance, and Reintegration (STAR) Homes and another Crisis Assessment Stabilization Team.   </a:t>
            </a:r>
          </a:p>
          <a:p>
            <a:r>
              <a:rPr lang="en-US" b="1" dirty="0"/>
              <a:t> </a:t>
            </a:r>
            <a:endParaRPr lang="en-US" dirty="0"/>
          </a:p>
          <a:p>
            <a:r>
              <a:rPr lang="en-US" b="1" u="sng" dirty="0"/>
              <a:t>Uniform Holiday Schedule</a:t>
            </a:r>
            <a:endParaRPr lang="en-US" dirty="0"/>
          </a:p>
          <a:p>
            <a:r>
              <a:rPr lang="en-US" dirty="0"/>
              <a:t>ARCA opposes the reinstatement of the Uniform Holiday Schedule, with 14 mandatory statewide furlough days. This policy robs people with developmental disabilities of the consistent support they need to work and achieve independence, while placing additional pressure on their families to fill the gap in services. This amounts to a rate cut for service providers and forces dedicated direct support professionals, many of whom are paid minimum wage, to take unpaid days off. This proposal to implement a Recession-era Budget cut at a time when the state is flush with funds is unreasonable and should be rejected.</a:t>
            </a:r>
          </a:p>
          <a:p>
            <a:r>
              <a:rPr lang="en-US" b="1" dirty="0"/>
              <a:t> </a:t>
            </a:r>
            <a:endParaRPr lang="en-US" dirty="0"/>
          </a:p>
          <a:p>
            <a:r>
              <a:rPr lang="en-US" b="1" u="sng" dirty="0"/>
              <a:t>Home and Community-Based Services Assessments</a:t>
            </a:r>
            <a:endParaRPr lang="en-US" dirty="0"/>
          </a:p>
          <a:p>
            <a:r>
              <a:rPr lang="en-US" dirty="0"/>
              <a:t>Since the signing of the </a:t>
            </a:r>
            <a:r>
              <a:rPr lang="en-US" dirty="0" err="1"/>
              <a:t>Lanterman</a:t>
            </a:r>
            <a:r>
              <a:rPr lang="en-US" dirty="0"/>
              <a:t> Act in the 1960s, regional centers have been focused on providing services to help people with developmental disabilities reach their full potential as members of their communities. Federal policy requiring services be provided in integrated community settings is in alignment with that principle. All states have until March 2022 to evaluate service settings, make necessary modifications, and certify they meet the federal expectation for promoting inclusion. Given the size of California’s service system for people with developmental disabilities, ARCA supports the proposal that would provide DDS with funding to contract for the routine onsite visits necessary to establish federal compliance. The state should, however, remain the decision-maker for broad policy considerations related to overall federal compliance (</a:t>
            </a:r>
            <a:r>
              <a:rPr lang="en-US" i="1" dirty="0"/>
              <a:t>e.g.</a:t>
            </a:r>
            <a:r>
              <a:rPr lang="en-US" dirty="0"/>
              <a:t>, determining how to update statutes or regulations that conflict with federal expectations, etc.).  </a:t>
            </a:r>
          </a:p>
          <a:p>
            <a:r>
              <a:rPr lang="en-US" b="1" dirty="0"/>
              <a:t> </a:t>
            </a:r>
            <a:endParaRPr lang="en-US" dirty="0"/>
          </a:p>
          <a:p>
            <a:r>
              <a:rPr lang="en-US" b="1" u="sng" dirty="0"/>
              <a:t>FY 2019-20 – Regional Center Quality Assurance and Service Coordination</a:t>
            </a:r>
            <a:endParaRPr lang="en-US" dirty="0"/>
          </a:p>
          <a:p>
            <a:r>
              <a:rPr lang="en-US" i="1" u="sng" dirty="0"/>
              <a:t>Specialized Home Monitoring</a:t>
            </a:r>
            <a:endParaRPr lang="en-US" dirty="0"/>
          </a:p>
          <a:p>
            <a:r>
              <a:rPr lang="en-US" dirty="0"/>
              <a:t>As noted above, with the closure of developmental centers and the increased focus on community integration, even for people with the most challenging medical and behavioral support needs, the community safety net continues to strengthen. Adult Residential Facilities for Persons with Special Health Care Needs (ARFPSHNs), in conjunction with Enhanced Behavioral Supports Homes (EBSHs) and CCHs, provide residential options for those with significant ongoing support needs. It is critically important for these homes to have access to intensive clinical support and monitoring provided by regional centers. ARCA supports the proposed long-term funding for regional center nurses and behavioral specialists to carry out these functions. </a:t>
            </a:r>
          </a:p>
          <a:p>
            <a:r>
              <a:rPr lang="en-US" dirty="0"/>
              <a:t> </a:t>
            </a:r>
          </a:p>
          <a:p>
            <a:r>
              <a:rPr lang="en-US" i="1" u="sng" dirty="0"/>
              <a:t>Specialized Caseload Ratio</a:t>
            </a:r>
            <a:endParaRPr lang="en-US" dirty="0"/>
          </a:p>
          <a:p>
            <a:r>
              <a:rPr lang="en-US" dirty="0"/>
              <a:t>ARCA appreciates and supports the proposal to fund nearly 50 positions statewide to meet the intensive service coordination needs, through smaller caseloads, of those individuals with the most complex needs. On a short-term basis, some people require a high level of service coordination time in order to achieve community stability. This proposal would allow regional centers to provide enhanced supports to those most in need of them. </a:t>
            </a:r>
          </a:p>
          <a:p>
            <a:r>
              <a:rPr lang="en-US" dirty="0"/>
              <a:t> </a:t>
            </a:r>
          </a:p>
          <a:p>
            <a:r>
              <a:rPr lang="en-US" dirty="0"/>
              <a:t>For the larger population they support, regional centers continue to struggle to hire and retain skilled staff, in part because of outdated and insufficient funding formulas, resulting in caseload ratios that are not in legal compliance. One driver of this dynamic is that every new service coordinator position is funded far below the cost of actually employing staff members. With each new position authorized, the gap between budgeted and actual service coordination costs grows. ARCA requests all service coordination positions be funded at the more reasonable salaries ($55,000 per year with no assumed salary savings) and benefit rates (34%) assumed in the specialized caseload ratio policy in the FY 19-20 Governor’s Budget. </a:t>
            </a:r>
          </a:p>
          <a:p>
            <a:r>
              <a:rPr lang="en-US" dirty="0"/>
              <a:t> </a:t>
            </a:r>
          </a:p>
          <a:p>
            <a:r>
              <a:rPr lang="en-US" b="1" u="sng" dirty="0"/>
              <a:t>DDS Headquarters Enhancements</a:t>
            </a:r>
            <a:endParaRPr lang="en-US" dirty="0"/>
          </a:p>
          <a:p>
            <a:r>
              <a:rPr lang="en-US" i="1" u="sng" dirty="0"/>
              <a:t>Headquarters Restructure and Reorganization</a:t>
            </a:r>
            <a:endParaRPr lang="en-US" dirty="0"/>
          </a:p>
          <a:p>
            <a:r>
              <a:rPr lang="en-US" dirty="0"/>
              <a:t>California’s developmental services system works through a combination of: 1) Ongoing direct service delivery provided to people with developmental disabilities by service providers; 2) Individual service coordination, clinical support, and local community engagement offered by regional centers; and, 3) DDS support for statewide budgeting, monitoring, and planning. The dramatic decline in developmental center populations provides an opportunity to explore how DDS can better support the 99.8% of people with developmental disabilities who reside in community-based settings today. As investments are needed throughout the developmental services system to improve service delivery, ARCA supports improvements to the efficiency, effectiveness, and support that DDS provides for regional centers only in conjunction with adequate funding for service providers and regional center staff for critical functions related to service coordination, resource development, quality assurance, finance, and risk mitigation. </a:t>
            </a:r>
          </a:p>
          <a:p>
            <a:r>
              <a:rPr lang="en-US" dirty="0"/>
              <a:t> </a:t>
            </a:r>
          </a:p>
          <a:p>
            <a:r>
              <a:rPr lang="en-US" dirty="0"/>
              <a:t>California’s developmental services system is unique, as it offers a true entitlement to needed services, and also because the system of regional centers was intentionally created to ensure responsiveness to local needs and priorities through independent nonprofits. Any efforts to refine California’s system of service delivery should stay true to these fundamental tenets.</a:t>
            </a:r>
          </a:p>
          <a:p>
            <a:r>
              <a:rPr lang="en-US" dirty="0"/>
              <a:t> </a:t>
            </a:r>
          </a:p>
          <a:p>
            <a:r>
              <a:rPr lang="en-US" i="1" u="sng" dirty="0"/>
              <a:t>Replacement of Federal Billing System</a:t>
            </a:r>
            <a:endParaRPr lang="en-US" dirty="0"/>
          </a:p>
          <a:p>
            <a:r>
              <a:rPr lang="en-US" dirty="0"/>
              <a:t>California’s system of service delivery to people with developmental disabilities relies on nearly $3 billion in federal funding, most of which must be billed for discreet services provided to specific individuals. Given the age of DDS’s electronic federal billing system and the potential interruption in funding if it fails, ARCA supports the proposal to work towards eventually replacing this legacy accounting system. </a:t>
            </a:r>
          </a:p>
        </p:txBody>
      </p:sp>
      <p:sp>
        <p:nvSpPr>
          <p:cNvPr id="4" name="Slide Number Placeholder 3"/>
          <p:cNvSpPr>
            <a:spLocks noGrp="1"/>
          </p:cNvSpPr>
          <p:nvPr>
            <p:ph type="sldNum" sz="quarter" idx="10"/>
          </p:nvPr>
        </p:nvSpPr>
        <p:spPr/>
        <p:txBody>
          <a:bodyPr/>
          <a:lstStyle/>
          <a:p>
            <a:fld id="{4A1ABA6B-1E8D-43A5-B6FF-87880016F447}" type="slidenum">
              <a:rPr lang="en-US" smtClean="0"/>
              <a:t>52</a:t>
            </a:fld>
            <a:endParaRPr lang="en-US"/>
          </a:p>
        </p:txBody>
      </p:sp>
    </p:spTree>
    <p:extLst>
      <p:ext uri="{BB962C8B-B14F-4D97-AF65-F5344CB8AC3E}">
        <p14:creationId xmlns:p14="http://schemas.microsoft.com/office/powerpoint/2010/main" val="1866280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 embarked on a comprehensive study of service provider rates in 2016 that is due to the Legislature in March 2019. </a:t>
            </a:r>
          </a:p>
          <a:p>
            <a:r>
              <a:rPr lang="en-US" dirty="0"/>
              <a:t>Statute requires the study to put forth rate recommendations that take into account sustainability, quality, transparency, an adequate supply of service providers, and methods to incentivize better service outcomes. </a:t>
            </a:r>
          </a:p>
          <a:p>
            <a:endParaRPr lang="en-US" dirty="0"/>
          </a:p>
          <a:p>
            <a:r>
              <a:rPr lang="en-US" dirty="0"/>
              <a:t>There is great anticipation the rate study will deliver a roadmap for future service delivery, but also concern that its spring release will leave little time during the FY 2019-20 Budget deliberations for full implementation of its recommendations. </a:t>
            </a:r>
          </a:p>
          <a:p>
            <a:endParaRPr lang="en-US" dirty="0"/>
          </a:p>
          <a:p>
            <a:r>
              <a:rPr lang="en-US" dirty="0"/>
              <a:t>Since the commitment to the study was made in 2016, the Consumer Price Index has risen approximately 8% and California’s Wage Index has grown by 12%. </a:t>
            </a:r>
          </a:p>
          <a:p>
            <a:endParaRPr lang="en-US" dirty="0"/>
          </a:p>
          <a:p>
            <a:r>
              <a:rPr lang="en-US" dirty="0"/>
              <a:t>In order to prevent interruptions in service delivery that could result from delayed implementation due to ongoing inflationary pressures, ARCA joins other members of the </a:t>
            </a:r>
            <a:r>
              <a:rPr lang="en-US" dirty="0" err="1"/>
              <a:t>Lanterman</a:t>
            </a:r>
            <a:r>
              <a:rPr lang="en-US" dirty="0"/>
              <a:t> Coalition in urging an 8% rate increase for service providers this year as a down payment towards full implementation of the rate study recommendations.</a:t>
            </a:r>
          </a:p>
          <a:p>
            <a:endParaRPr lang="en-US" sz="1100" dirty="0"/>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53</a:t>
            </a:fld>
            <a:endParaRPr lang="en-US"/>
          </a:p>
        </p:txBody>
      </p:sp>
    </p:spTree>
    <p:extLst>
      <p:ext uri="{BB962C8B-B14F-4D97-AF65-F5344CB8AC3E}">
        <p14:creationId xmlns:p14="http://schemas.microsoft.com/office/powerpoint/2010/main" val="1370250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significant decrease in Day/Work Program closures between Fiscal Years 2015-2016 and 2016-2017. However, the closures and loss of program slots again increased in FY2017-18, which resulted in people waiting for services. This is largely due to economic changes since 2016, including an 8% increase in the consumer price index and a ~12% increase in California’s wage index. </a:t>
            </a:r>
          </a:p>
        </p:txBody>
      </p:sp>
      <p:sp>
        <p:nvSpPr>
          <p:cNvPr id="4" name="Slide Number Placeholder 3"/>
          <p:cNvSpPr>
            <a:spLocks noGrp="1"/>
          </p:cNvSpPr>
          <p:nvPr>
            <p:ph type="sldNum" sz="quarter" idx="10"/>
          </p:nvPr>
        </p:nvSpPr>
        <p:spPr/>
        <p:txBody>
          <a:bodyPr/>
          <a:lstStyle/>
          <a:p>
            <a:fld id="{4A1ABA6B-1E8D-43A5-B6FF-87880016F447}" type="slidenum">
              <a:rPr lang="en-US" smtClean="0"/>
              <a:t>54</a:t>
            </a:fld>
            <a:endParaRPr lang="en-US"/>
          </a:p>
        </p:txBody>
      </p:sp>
    </p:spTree>
    <p:extLst>
      <p:ext uri="{BB962C8B-B14F-4D97-AF65-F5344CB8AC3E}">
        <p14:creationId xmlns:p14="http://schemas.microsoft.com/office/powerpoint/2010/main" val="3821116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Regional Center Operations</a:t>
            </a:r>
            <a:endParaRPr lang="en-US" dirty="0"/>
          </a:p>
          <a:p>
            <a:r>
              <a:rPr lang="en-US" dirty="0"/>
              <a:t>Most funding for regional center Operations is calculated using an antiquated formula based on old assumptions about the staffing needed to carry out the work of a regional center, as well as outdated salary and benefit levels for those positions. Ultimately, the Developmental Services Task Force will be the venue for recommendations related to correcting the overall formula. In the meantime, due to the same inflationary pressures facing service providers, regional centers continue to be unable to meet statutorily-required caseload ratios that are consistent with California’s long-standing commitment to the federal government. Stability for regional centers entails adequate additional funding to meet caseload ratios as well as an 8% down payment for service coordination and other essential supportive services regional centers provide. </a:t>
            </a:r>
          </a:p>
        </p:txBody>
      </p:sp>
      <p:sp>
        <p:nvSpPr>
          <p:cNvPr id="4" name="Slide Number Placeholder 3"/>
          <p:cNvSpPr>
            <a:spLocks noGrp="1"/>
          </p:cNvSpPr>
          <p:nvPr>
            <p:ph type="sldNum" sz="quarter" idx="10"/>
          </p:nvPr>
        </p:nvSpPr>
        <p:spPr/>
        <p:txBody>
          <a:bodyPr/>
          <a:lstStyle/>
          <a:p>
            <a:fld id="{4A1ABA6B-1E8D-43A5-B6FF-87880016F447}" type="slidenum">
              <a:rPr lang="en-US" smtClean="0"/>
              <a:t>55</a:t>
            </a:fld>
            <a:endParaRPr lang="en-US"/>
          </a:p>
        </p:txBody>
      </p:sp>
    </p:spTree>
    <p:extLst>
      <p:ext uri="{BB962C8B-B14F-4D97-AF65-F5344CB8AC3E}">
        <p14:creationId xmlns:p14="http://schemas.microsoft.com/office/powerpoint/2010/main" val="2610383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FY 2018-19 – Purchase of Service</a:t>
            </a:r>
            <a:endParaRPr lang="en-US" dirty="0"/>
          </a:p>
          <a:p>
            <a:r>
              <a:rPr lang="en-US" dirty="0"/>
              <a:t>The Governor’s budget reflects a $74.4 million reduction in POS in FY 2017-18, primarily due to lower-than-expected utilization of funds budgeted for increases in the state minimum wage. Only direct service staff at or below the state minimum wage level were eligible for these increases. Service providers in more than 20 of the highest cost jurisdictions in California are required to pay higher local minimum wages. They are largely ineligible for additional funding that other providers receive when the statewide minimum wage increases because these providers are required by the higher local minimum wage ordinances to pay above statewide minimum wage. For example, service providers with at least 25 staff members in the City of Los Angeles were required to pay at least $12.00 per hour (the current statewide minimum wage) beginning July 2017 and at least $13.25 per hour beginning July 2018. They were last eligible for rate adjustments due to minimum wage increases when it was $11.00 per hour. </a:t>
            </a:r>
          </a:p>
          <a:p>
            <a:r>
              <a:rPr lang="en-US" dirty="0"/>
              <a:t> </a:t>
            </a:r>
          </a:p>
          <a:p>
            <a:r>
              <a:rPr lang="en-US" dirty="0"/>
              <a:t>ARCA recommends the reduction in POS attributable to lower-than-expected utilization of funds budgeted for increases in the state minimum wage be </a:t>
            </a:r>
            <a:r>
              <a:rPr lang="en-US" dirty="0" err="1"/>
              <a:t>reappropriated</a:t>
            </a:r>
            <a:r>
              <a:rPr lang="en-US" dirty="0"/>
              <a:t> to FY 2019-20. Consistent with the original intent of the funds budgeted for this purpose, ARCA recommends the adoption of trailer bill language to allow those providers with employees earning local minimum wage to be eligible for rate adjustments they would have otherwise received due to increases in the statewide minimum wage if a higher local minimum wage was not in effect. </a:t>
            </a:r>
          </a:p>
        </p:txBody>
      </p:sp>
      <p:sp>
        <p:nvSpPr>
          <p:cNvPr id="4" name="Slide Number Placeholder 3"/>
          <p:cNvSpPr>
            <a:spLocks noGrp="1"/>
          </p:cNvSpPr>
          <p:nvPr>
            <p:ph type="sldNum" sz="quarter" idx="10"/>
          </p:nvPr>
        </p:nvSpPr>
        <p:spPr/>
        <p:txBody>
          <a:bodyPr/>
          <a:lstStyle/>
          <a:p>
            <a:fld id="{4A1ABA6B-1E8D-43A5-B6FF-87880016F447}" type="slidenum">
              <a:rPr lang="en-US" smtClean="0"/>
              <a:t>56</a:t>
            </a:fld>
            <a:endParaRPr lang="en-US"/>
          </a:p>
        </p:txBody>
      </p:sp>
    </p:spTree>
    <p:extLst>
      <p:ext uri="{BB962C8B-B14F-4D97-AF65-F5344CB8AC3E}">
        <p14:creationId xmlns:p14="http://schemas.microsoft.com/office/powerpoint/2010/main" val="3190691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direct service of regional centers (RCs) is service coordination, which serves as a constant in people’s lives and provides ongoing guidance to them and their families in setting goals and accessing services. Out-dated funding formulas mean RCs receive only 60% of the funding needed for each new service coordinator position. </a:t>
            </a:r>
          </a:p>
          <a:p>
            <a:endParaRPr lang="en-US" dirty="0"/>
          </a:p>
          <a:p>
            <a:r>
              <a:rPr lang="en-US" dirty="0"/>
              <a:t>The path forward for addressing this complex problem is the Developmental Services Task Force. But until their recommendations can be shaped and implemented, regional centers need a minimum of an 8% down payment for service coordination and other essential supportive services, to make up for inflationary losses. </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57</a:t>
            </a:fld>
            <a:endParaRPr lang="en-US"/>
          </a:p>
        </p:txBody>
      </p:sp>
    </p:spTree>
    <p:extLst>
      <p:ext uri="{BB962C8B-B14F-4D97-AF65-F5344CB8AC3E}">
        <p14:creationId xmlns:p14="http://schemas.microsoft.com/office/powerpoint/2010/main" val="1054308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Safety Net Proposals</a:t>
            </a:r>
            <a:endParaRPr lang="en-US" dirty="0"/>
          </a:p>
          <a:p>
            <a:r>
              <a:rPr lang="en-US" dirty="0"/>
              <a:t>Sonoma Developmental Center closed at the end of 2018. Fairview Developmental Center and the General Treatment Area of Porterville Developmental Center are scheduled for closure soon, which will leave very limited capacity in state-operated facilities for people with developmental disabilities.</a:t>
            </a:r>
          </a:p>
          <a:p>
            <a:endParaRPr lang="en-US" dirty="0"/>
          </a:p>
          <a:p>
            <a:r>
              <a:rPr lang="en-US" dirty="0"/>
              <a:t> This provides a significant opportunity to strengthen the capacity of the community to better support people who present with the most challenging behavioral and psychiatric support needs, many of whom are children. </a:t>
            </a:r>
          </a:p>
          <a:p>
            <a:endParaRPr lang="en-US" dirty="0"/>
          </a:p>
          <a:p>
            <a:r>
              <a:rPr lang="en-US" dirty="0"/>
              <a:t>The closer to an individual’s home community that short-term intensive supports can be provided, the greater the likelihood that in the long-term the person can fully reintegrate with their friends, family, and community. </a:t>
            </a:r>
          </a:p>
          <a:p>
            <a:endParaRPr lang="en-US" dirty="0"/>
          </a:p>
          <a:p>
            <a:r>
              <a:rPr lang="en-US" dirty="0"/>
              <a:t>ARCA supports the proposals to establish three Community Crisis Homes (CCHs) for children, as well as three additional Stabilization, Training, Assistance, and Reintegration (STAR) Homes and another Crisis Assessment Stabilization Team.   </a:t>
            </a:r>
          </a:p>
        </p:txBody>
      </p:sp>
      <p:sp>
        <p:nvSpPr>
          <p:cNvPr id="4" name="Slide Number Placeholder 3"/>
          <p:cNvSpPr>
            <a:spLocks noGrp="1"/>
          </p:cNvSpPr>
          <p:nvPr>
            <p:ph type="sldNum" sz="quarter" idx="10"/>
          </p:nvPr>
        </p:nvSpPr>
        <p:spPr/>
        <p:txBody>
          <a:bodyPr/>
          <a:lstStyle/>
          <a:p>
            <a:fld id="{4A1ABA6B-1E8D-43A5-B6FF-87880016F447}" type="slidenum">
              <a:rPr lang="en-US" smtClean="0"/>
              <a:t>58</a:t>
            </a:fld>
            <a:endParaRPr lang="en-US"/>
          </a:p>
        </p:txBody>
      </p:sp>
    </p:spTree>
    <p:extLst>
      <p:ext uri="{BB962C8B-B14F-4D97-AF65-F5344CB8AC3E}">
        <p14:creationId xmlns:p14="http://schemas.microsoft.com/office/powerpoint/2010/main" val="3402539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Uniform Holiday Schedule</a:t>
            </a:r>
            <a:endParaRPr lang="en-US" dirty="0"/>
          </a:p>
          <a:p>
            <a:r>
              <a:rPr lang="en-US" dirty="0"/>
              <a:t>ARCA opposes the reinstatement of the Uniform Holiday Schedule, with 14 mandatory statewide furlough days. This policy robs people with developmental disabilities of the consistent support they need to work and achieve independence, while placing additional pressure on their families to fill the gap in services. This amounts to a rate cut for service providers and forces dedicated direct support professionals, many of whom are paid minimum wage, to take unpaid days off. This proposal to implement a Recession-era Budget cut at a time when the state is flush with funds is unreasonable and should be rejected.</a:t>
            </a:r>
          </a:p>
          <a:p>
            <a:endParaRPr lang="en-US" dirty="0"/>
          </a:p>
          <a:p>
            <a:r>
              <a:rPr lang="en-US" dirty="0"/>
              <a:t>ARCA supports the proposals to establish three Community Crisis Homes (CCHs) for children, as well as three additional Stabilization, Training, Assistance, and Reintegration (STAR) Homes and another Crisis Assessment Stabilization Team.   </a:t>
            </a:r>
          </a:p>
        </p:txBody>
      </p:sp>
      <p:sp>
        <p:nvSpPr>
          <p:cNvPr id="4" name="Slide Number Placeholder 3"/>
          <p:cNvSpPr>
            <a:spLocks noGrp="1"/>
          </p:cNvSpPr>
          <p:nvPr>
            <p:ph type="sldNum" sz="quarter" idx="10"/>
          </p:nvPr>
        </p:nvSpPr>
        <p:spPr/>
        <p:txBody>
          <a:bodyPr/>
          <a:lstStyle/>
          <a:p>
            <a:fld id="{4A1ABA6B-1E8D-43A5-B6FF-87880016F447}" type="slidenum">
              <a:rPr lang="en-US" smtClean="0"/>
              <a:t>59</a:t>
            </a:fld>
            <a:endParaRPr lang="en-US"/>
          </a:p>
        </p:txBody>
      </p:sp>
    </p:spTree>
    <p:extLst>
      <p:ext uri="{BB962C8B-B14F-4D97-AF65-F5344CB8AC3E}">
        <p14:creationId xmlns:p14="http://schemas.microsoft.com/office/powerpoint/2010/main" val="110337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state budget is allocated to education over 52 percent </a:t>
            </a:r>
          </a:p>
          <a:p>
            <a:r>
              <a:rPr lang="en-US" baseline="0" dirty="0" smtClean="0"/>
              <a:t>Health services is about ½ of the allocation for education</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6</a:t>
            </a:fld>
            <a:endParaRPr lang="en-US"/>
          </a:p>
        </p:txBody>
      </p:sp>
    </p:spTree>
    <p:extLst>
      <p:ext uri="{BB962C8B-B14F-4D97-AF65-F5344CB8AC3E}">
        <p14:creationId xmlns:p14="http://schemas.microsoft.com/office/powerpoint/2010/main" val="1357898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Home and Community-Based Services Assessments</a:t>
            </a:r>
            <a:endParaRPr lang="en-US" dirty="0"/>
          </a:p>
          <a:p>
            <a:r>
              <a:rPr lang="en-US" dirty="0"/>
              <a:t>Since the signing of the </a:t>
            </a:r>
            <a:r>
              <a:rPr lang="en-US" dirty="0" err="1"/>
              <a:t>Lanterman</a:t>
            </a:r>
            <a:r>
              <a:rPr lang="en-US" dirty="0"/>
              <a:t> Act in the 1960s, regional centers have been focused on providing services to help people with developmental disabilities reach their full potential as members of their communities. </a:t>
            </a:r>
          </a:p>
          <a:p>
            <a:endParaRPr lang="en-US" dirty="0"/>
          </a:p>
          <a:p>
            <a:r>
              <a:rPr lang="en-US" dirty="0"/>
              <a:t>Federal policy requiring services be provided in integrated community settings is in alignment with that principle. All states have until March 2022 to evaluate service settings, make necessary modifications, and certify they meet the federal expectation for promoting inclusion. </a:t>
            </a:r>
          </a:p>
          <a:p>
            <a:endParaRPr lang="en-US" dirty="0"/>
          </a:p>
          <a:p>
            <a:r>
              <a:rPr lang="en-US" dirty="0"/>
              <a:t>Given the size of California’s service system for people with developmental disabilities, ARCA supports the proposal that would provide DDS with funding to contract for the routine onsite visits necessary to establish federal compliance. </a:t>
            </a:r>
          </a:p>
          <a:p>
            <a:endParaRPr lang="en-US" dirty="0"/>
          </a:p>
          <a:p>
            <a:r>
              <a:rPr lang="en-US" dirty="0"/>
              <a:t>The state should, however, remain the decision-maker for broad policy considerations related to overall federal compliance (</a:t>
            </a:r>
            <a:r>
              <a:rPr lang="en-US" i="1" dirty="0"/>
              <a:t>e.g.</a:t>
            </a:r>
            <a:r>
              <a:rPr lang="en-US" dirty="0"/>
              <a:t>, determining how to update statutes or regulations that conflict with federal expectations, etc.).  </a:t>
            </a:r>
          </a:p>
        </p:txBody>
      </p:sp>
      <p:sp>
        <p:nvSpPr>
          <p:cNvPr id="4" name="Slide Number Placeholder 3"/>
          <p:cNvSpPr>
            <a:spLocks noGrp="1"/>
          </p:cNvSpPr>
          <p:nvPr>
            <p:ph type="sldNum" sz="quarter" idx="10"/>
          </p:nvPr>
        </p:nvSpPr>
        <p:spPr/>
        <p:txBody>
          <a:bodyPr/>
          <a:lstStyle/>
          <a:p>
            <a:fld id="{4A1ABA6B-1E8D-43A5-B6FF-87880016F447}" type="slidenum">
              <a:rPr lang="en-US" smtClean="0"/>
              <a:t>60</a:t>
            </a:fld>
            <a:endParaRPr lang="en-US"/>
          </a:p>
        </p:txBody>
      </p:sp>
    </p:spTree>
    <p:extLst>
      <p:ext uri="{BB962C8B-B14F-4D97-AF65-F5344CB8AC3E}">
        <p14:creationId xmlns:p14="http://schemas.microsoft.com/office/powerpoint/2010/main" val="25802083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FY 2019-20 – Regional Center Quality Assurance and Service Coordination - </a:t>
            </a:r>
            <a:r>
              <a:rPr lang="en-US" i="1" u="sng" dirty="0"/>
              <a:t>Specialized Home Monitoring</a:t>
            </a:r>
            <a:endParaRPr lang="en-US" dirty="0"/>
          </a:p>
          <a:p>
            <a:r>
              <a:rPr lang="en-US" dirty="0"/>
              <a:t>As noted above, with the closure of developmental centers and the increased focus on community integration, even for people with the most challenging medical and behavioral support needs, the community safety net continues to strengthen. Adult Residential Facilities for Persons with Special Health Care Needs (ARFPSHNs), in conjunction with Enhanced Behavioral Supports Homes (EBSHs) and CCHs, provide residential options for those with significant ongoing support needs. It is critically important for these homes to have access to intensive clinical support and monitoring provided by regional centers. ARCA supports the proposed long-term funding for regional center nurses and behavioral specialists to carry out these functions. </a:t>
            </a:r>
          </a:p>
        </p:txBody>
      </p:sp>
      <p:sp>
        <p:nvSpPr>
          <p:cNvPr id="4" name="Slide Number Placeholder 3"/>
          <p:cNvSpPr>
            <a:spLocks noGrp="1"/>
          </p:cNvSpPr>
          <p:nvPr>
            <p:ph type="sldNum" sz="quarter" idx="10"/>
          </p:nvPr>
        </p:nvSpPr>
        <p:spPr/>
        <p:txBody>
          <a:bodyPr/>
          <a:lstStyle/>
          <a:p>
            <a:fld id="{4A1ABA6B-1E8D-43A5-B6FF-87880016F447}" type="slidenum">
              <a:rPr lang="en-US" smtClean="0"/>
              <a:t>61</a:t>
            </a:fld>
            <a:endParaRPr lang="en-US"/>
          </a:p>
        </p:txBody>
      </p:sp>
    </p:spTree>
    <p:extLst>
      <p:ext uri="{BB962C8B-B14F-4D97-AF65-F5344CB8AC3E}">
        <p14:creationId xmlns:p14="http://schemas.microsoft.com/office/powerpoint/2010/main" val="12107287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FY 2019-20 – Regional Center Quality Assurance and Service Coordination - </a:t>
            </a:r>
            <a:r>
              <a:rPr lang="en-US" i="1" u="sng" dirty="0"/>
              <a:t>Specialized Caseload Ratio</a:t>
            </a:r>
            <a:endParaRPr lang="en-US" dirty="0"/>
          </a:p>
          <a:p>
            <a:r>
              <a:rPr lang="en-US" dirty="0"/>
              <a:t>ARCA appreciates and supports the proposal to fund nearly 50 positions statewide to meet the intensive service coordination needs, through smaller caseloads, of those individuals with the most complex needs. On a short-term basis, some people require a high level of service coordination time in order to achieve community stability. This proposal would allow regional centers to provide enhanced supports to those most in need of them. </a:t>
            </a:r>
          </a:p>
          <a:p>
            <a:r>
              <a:rPr lang="en-US" dirty="0"/>
              <a:t> </a:t>
            </a:r>
          </a:p>
          <a:p>
            <a:r>
              <a:rPr lang="en-US" dirty="0"/>
              <a:t>For the larger population they support, regional centers continue to struggle to hire and retain skilled staff, in part because of outdated and insufficient funding formulas, resulting in caseload ratios that are not in legal compliance. One driver of this dynamic is that every new service coordinator position is funded far below the cost of actually employing staff members. With each new position authorized, the gap between budgeted and actual service coordination costs grows. ARCA requests all service coordination positions be funded at the more reasonable salaries ($55,000 per year with no assumed salary savings) and benefit rates (34%) assumed in the specialized caseload ratio policy in the FY 19-20 Governor’s Budget. </a:t>
            </a:r>
          </a:p>
        </p:txBody>
      </p:sp>
      <p:sp>
        <p:nvSpPr>
          <p:cNvPr id="4" name="Slide Number Placeholder 3"/>
          <p:cNvSpPr>
            <a:spLocks noGrp="1"/>
          </p:cNvSpPr>
          <p:nvPr>
            <p:ph type="sldNum" sz="quarter" idx="10"/>
          </p:nvPr>
        </p:nvSpPr>
        <p:spPr/>
        <p:txBody>
          <a:bodyPr/>
          <a:lstStyle/>
          <a:p>
            <a:fld id="{4A1ABA6B-1E8D-43A5-B6FF-87880016F447}" type="slidenum">
              <a:rPr lang="en-US" smtClean="0"/>
              <a:t>62</a:t>
            </a:fld>
            <a:endParaRPr lang="en-US"/>
          </a:p>
        </p:txBody>
      </p:sp>
    </p:spTree>
    <p:extLst>
      <p:ext uri="{BB962C8B-B14F-4D97-AF65-F5344CB8AC3E}">
        <p14:creationId xmlns:p14="http://schemas.microsoft.com/office/powerpoint/2010/main" val="1837808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DDS Headquarters Enhancements</a:t>
            </a:r>
            <a:endParaRPr lang="en-US" dirty="0"/>
          </a:p>
          <a:p>
            <a:r>
              <a:rPr lang="en-US" i="1" u="sng" dirty="0"/>
              <a:t>Headquarters Restructure and Reorganization</a:t>
            </a:r>
            <a:endParaRPr lang="en-US" dirty="0"/>
          </a:p>
          <a:p>
            <a:r>
              <a:rPr lang="en-US" dirty="0"/>
              <a:t>California’s developmental services system works through a combination of: 1) Ongoing direct service delivery provided to people with developmental disabilities by service providers; 2) Individual service coordination, clinical support, and local community engagement offered by regional centers; and, 3) DDS support for statewide budgeting, monitoring, and planning. The dramatic decline in developmental center populations provides an opportunity to explore how DDS can better support the 99.8% of people with developmental disabilities who reside in community-based settings today. As investments are needed throughout the developmental services system to improve service delivery, ARCA supports improvements to the efficiency, effectiveness, and support that DDS provides for regional centers only in conjunction with adequate funding for service providers and regional center staff for critical functions related to service coordination, resource development, quality assurance, finance, and risk mitigation. </a:t>
            </a:r>
          </a:p>
          <a:p>
            <a:r>
              <a:rPr lang="en-US" dirty="0"/>
              <a:t> </a:t>
            </a:r>
          </a:p>
          <a:p>
            <a:r>
              <a:rPr lang="en-US" dirty="0"/>
              <a:t>California’s developmental services system is unique, as it offers a true entitlement to needed services, and also because the system of regional centers was intentionally created to ensure responsiveness to local needs and priorities through independent nonprofits. Any efforts to refine California’s system of service delivery should stay true to these fundamental tenets.</a:t>
            </a:r>
          </a:p>
        </p:txBody>
      </p:sp>
      <p:sp>
        <p:nvSpPr>
          <p:cNvPr id="4" name="Slide Number Placeholder 3"/>
          <p:cNvSpPr>
            <a:spLocks noGrp="1"/>
          </p:cNvSpPr>
          <p:nvPr>
            <p:ph type="sldNum" sz="quarter" idx="10"/>
          </p:nvPr>
        </p:nvSpPr>
        <p:spPr/>
        <p:txBody>
          <a:bodyPr/>
          <a:lstStyle/>
          <a:p>
            <a:fld id="{4A1ABA6B-1E8D-43A5-B6FF-87880016F447}" type="slidenum">
              <a:rPr lang="en-US" smtClean="0"/>
              <a:t>63</a:t>
            </a:fld>
            <a:endParaRPr lang="en-US"/>
          </a:p>
        </p:txBody>
      </p:sp>
    </p:spTree>
    <p:extLst>
      <p:ext uri="{BB962C8B-B14F-4D97-AF65-F5344CB8AC3E}">
        <p14:creationId xmlns:p14="http://schemas.microsoft.com/office/powerpoint/2010/main" val="2406236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DDS Headquarters Enhancements - </a:t>
            </a:r>
            <a:r>
              <a:rPr lang="en-US" i="1" u="sng" dirty="0"/>
              <a:t>Replacement of Federal Billing System</a:t>
            </a:r>
            <a:endParaRPr lang="en-US" dirty="0"/>
          </a:p>
          <a:p>
            <a:r>
              <a:rPr lang="en-US" dirty="0"/>
              <a:t>California’s system of service delivery to people with developmental disabilities relies on nearly $3 billion in federal funding, most of which must be billed for discreet services provided to specific individuals. Given the age of DDS’s electronic federal billing system and the potential interruption in funding if it fails, ARCA supports the proposal to work towards eventually replacing this legacy accounting system. </a:t>
            </a:r>
          </a:p>
        </p:txBody>
      </p:sp>
      <p:sp>
        <p:nvSpPr>
          <p:cNvPr id="4" name="Slide Number Placeholder 3"/>
          <p:cNvSpPr>
            <a:spLocks noGrp="1"/>
          </p:cNvSpPr>
          <p:nvPr>
            <p:ph type="sldNum" sz="quarter" idx="10"/>
          </p:nvPr>
        </p:nvSpPr>
        <p:spPr/>
        <p:txBody>
          <a:bodyPr/>
          <a:lstStyle/>
          <a:p>
            <a:fld id="{4A1ABA6B-1E8D-43A5-B6FF-87880016F447}" type="slidenum">
              <a:rPr lang="en-US" smtClean="0"/>
              <a:t>64</a:t>
            </a:fld>
            <a:endParaRPr lang="en-US"/>
          </a:p>
        </p:txBody>
      </p:sp>
    </p:spTree>
    <p:extLst>
      <p:ext uri="{BB962C8B-B14F-4D97-AF65-F5344CB8AC3E}">
        <p14:creationId xmlns:p14="http://schemas.microsoft.com/office/powerpoint/2010/main" val="22672447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65</a:t>
            </a:fld>
            <a:endParaRPr lang="en-US"/>
          </a:p>
        </p:txBody>
      </p:sp>
    </p:spTree>
    <p:extLst>
      <p:ext uri="{BB962C8B-B14F-4D97-AF65-F5344CB8AC3E}">
        <p14:creationId xmlns:p14="http://schemas.microsoft.com/office/powerpoint/2010/main" val="215687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2014 Wages </a:t>
            </a:r>
            <a:r>
              <a:rPr lang="en-US" dirty="0"/>
              <a:t>and salaries have steadily risen,</a:t>
            </a:r>
            <a:r>
              <a:rPr lang="en-US" baseline="0" dirty="0"/>
              <a:t> due to record low unemployment, </a:t>
            </a:r>
            <a:r>
              <a:rPr lang="en-US" baseline="0" dirty="0" smtClean="0"/>
              <a:t>increase competition between employers seeking workers</a:t>
            </a:r>
            <a:endParaRPr lang="en-US" baseline="0" dirty="0"/>
          </a:p>
          <a:p>
            <a:r>
              <a:rPr lang="en-US" baseline="0" dirty="0" smtClean="0"/>
              <a:t>In comparison job growth has declined.</a:t>
            </a:r>
            <a:endParaRPr lang="en-US" baseline="0" dirty="0"/>
          </a:p>
          <a:p>
            <a:r>
              <a:rPr lang="en-US" baseline="0" dirty="0" smtClean="0"/>
              <a:t>Since 2014, Housing </a:t>
            </a:r>
            <a:r>
              <a:rPr lang="en-US" baseline="0" dirty="0"/>
              <a:t>growth has </a:t>
            </a:r>
            <a:r>
              <a:rPr lang="en-US" baseline="0" dirty="0" smtClean="0"/>
              <a:t>declined from 12 percent  to below 3 percent</a:t>
            </a:r>
            <a:endParaRPr lang="en-US" baseline="0" dirty="0"/>
          </a:p>
          <a:p>
            <a:r>
              <a:rPr lang="en-US" baseline="0" dirty="0"/>
              <a:t>Rapid Growth in Stock </a:t>
            </a:r>
            <a:r>
              <a:rPr lang="en-US" baseline="0" dirty="0" smtClean="0"/>
              <a:t>Market between  </a:t>
            </a:r>
            <a:r>
              <a:rPr lang="en-US" baseline="0" dirty="0"/>
              <a:t>2016- 2018 is leveling off </a:t>
            </a:r>
          </a:p>
          <a:p>
            <a:r>
              <a:rPr lang="en-US" baseline="0" dirty="0"/>
              <a:t>Recession is always a concern, California must be careful not to </a:t>
            </a:r>
            <a:r>
              <a:rPr lang="en-US" baseline="0" dirty="0" smtClean="0"/>
              <a:t>take on new commitments.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7</a:t>
            </a:fld>
            <a:endParaRPr lang="en-US"/>
          </a:p>
        </p:txBody>
      </p:sp>
    </p:spTree>
    <p:extLst>
      <p:ext uri="{BB962C8B-B14F-4D97-AF65-F5344CB8AC3E}">
        <p14:creationId xmlns:p14="http://schemas.microsoft.com/office/powerpoint/2010/main" val="324508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a:t>
            </a:r>
            <a:r>
              <a:rPr lang="en-US" baseline="0" dirty="0"/>
              <a:t> since 2001-2002 10.3 billion</a:t>
            </a:r>
          </a:p>
          <a:p>
            <a:r>
              <a:rPr lang="en-US" baseline="0" dirty="0"/>
              <a:t>The next budget year California had a 12.4 billion dollar deficit …… DOT. COM CRASH</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8</a:t>
            </a:fld>
            <a:endParaRPr lang="en-US"/>
          </a:p>
        </p:txBody>
      </p:sp>
    </p:spTree>
    <p:extLst>
      <p:ext uri="{BB962C8B-B14F-4D97-AF65-F5344CB8AC3E}">
        <p14:creationId xmlns:p14="http://schemas.microsoft.com/office/powerpoint/2010/main" val="239705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 the</a:t>
            </a:r>
            <a:r>
              <a:rPr lang="en-US" baseline="0" dirty="0" smtClean="0"/>
              <a:t> second longest economic expansion, since WWII or over the past 74 years.</a:t>
            </a:r>
          </a:p>
          <a:p>
            <a:r>
              <a:rPr lang="en-US" baseline="0" dirty="0" smtClean="0"/>
              <a:t>WW2 began 1939- ending 1945. Data in this chart reflects 5/5/18.  At current we are at 116 months, 9.5 years.  ( 5) more months the expansion will surpass the current record of 120 months. </a:t>
            </a:r>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9</a:t>
            </a:fld>
            <a:endParaRPr lang="en-US"/>
          </a:p>
        </p:txBody>
      </p:sp>
    </p:spTree>
    <p:extLst>
      <p:ext uri="{BB962C8B-B14F-4D97-AF65-F5344CB8AC3E}">
        <p14:creationId xmlns:p14="http://schemas.microsoft.com/office/powerpoint/2010/main" val="1398407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VMRC_Template_Art-1-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76"/>
            <a:ext cx="9127098" cy="6901365"/>
          </a:xfrm>
          <a:prstGeom prst="rect">
            <a:avLst/>
          </a:prstGeom>
        </p:spPr>
      </p:pic>
      <p:sp>
        <p:nvSpPr>
          <p:cNvPr id="4" name="Date Placeholder 3"/>
          <p:cNvSpPr>
            <a:spLocks noGrp="1"/>
          </p:cNvSpPr>
          <p:nvPr>
            <p:ph type="dt" sz="half" idx="10"/>
          </p:nvPr>
        </p:nvSpPr>
        <p:spPr>
          <a:xfrm>
            <a:off x="2526370" y="6356352"/>
            <a:ext cx="2133600" cy="365125"/>
          </a:xfrm>
        </p:spPr>
        <p:txBody>
          <a:bodyPr/>
          <a:lstStyle/>
          <a:p>
            <a:fld id="{07202812-2C2B-41F4-85B3-1B9775ECD31B}" type="datetime1">
              <a:rPr lang="en-US" smtClean="0"/>
              <a:pPr/>
              <a:t>3/27/2019</a:t>
            </a:fld>
            <a:endParaRPr lang="en-US" dirty="0"/>
          </a:p>
        </p:txBody>
      </p:sp>
      <p:sp>
        <p:nvSpPr>
          <p:cNvPr id="5" name="Footer Placeholder 4"/>
          <p:cNvSpPr>
            <a:spLocks noGrp="1"/>
          </p:cNvSpPr>
          <p:nvPr>
            <p:ph type="ftr" sz="quarter" idx="11"/>
          </p:nvPr>
        </p:nvSpPr>
        <p:spPr>
          <a:xfrm>
            <a:off x="5472151" y="6356352"/>
            <a:ext cx="2895600" cy="365125"/>
          </a:xfrm>
        </p:spPr>
        <p:txBody>
          <a:bodyPr/>
          <a:lstStyle/>
          <a:p>
            <a:endParaRPr lang="en-US"/>
          </a:p>
        </p:txBody>
      </p:sp>
      <p:sp>
        <p:nvSpPr>
          <p:cNvPr id="6" name="Slide Number Placeholder 5"/>
          <p:cNvSpPr>
            <a:spLocks noGrp="1"/>
          </p:cNvSpPr>
          <p:nvPr>
            <p:ph type="sldNum" sz="quarter" idx="12"/>
          </p:nvPr>
        </p:nvSpPr>
        <p:spPr>
          <a:xfrm>
            <a:off x="8803268" y="6102195"/>
            <a:ext cx="340732" cy="755805"/>
          </a:xfrm>
        </p:spPr>
        <p:txBody>
          <a:bodyPr/>
          <a:lstStyle/>
          <a:p>
            <a:fld id="{C6BE90B2-8EF5-AB44-9AA6-C782EB291B65}" type="slidenum">
              <a:rPr lang="en-US" smtClean="0"/>
              <a:pPr/>
              <a:t>‹#›</a:t>
            </a:fld>
            <a:endParaRPr lang="en-US" dirty="0"/>
          </a:p>
        </p:txBody>
      </p:sp>
      <p:sp>
        <p:nvSpPr>
          <p:cNvPr id="8" name="Title 1"/>
          <p:cNvSpPr>
            <a:spLocks noGrp="1"/>
          </p:cNvSpPr>
          <p:nvPr>
            <p:ph type="ctrTitle"/>
          </p:nvPr>
        </p:nvSpPr>
        <p:spPr>
          <a:xfrm>
            <a:off x="2521415" y="1306476"/>
            <a:ext cx="5829609" cy="1470025"/>
          </a:xfrm>
        </p:spPr>
        <p:txBody>
          <a:bodyPr/>
          <a:lstStyle/>
          <a:p>
            <a:r>
              <a:rPr lang="en-US" dirty="0"/>
              <a:t>Click to edit Master title style</a:t>
            </a:r>
          </a:p>
        </p:txBody>
      </p:sp>
      <p:sp>
        <p:nvSpPr>
          <p:cNvPr id="9" name="Subtitle 2"/>
          <p:cNvSpPr>
            <a:spLocks noGrp="1"/>
          </p:cNvSpPr>
          <p:nvPr>
            <p:ph type="subTitle" idx="1"/>
          </p:nvPr>
        </p:nvSpPr>
        <p:spPr>
          <a:xfrm>
            <a:off x="2527611" y="3087030"/>
            <a:ext cx="5841999"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0885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17B75F57-2FA4-450E-A712-C8278D8AA2A6}" type="datetime1">
              <a:rPr lang="en-US" smtClean="0"/>
              <a:pPr/>
              <a:t>3/27/2019</a:t>
            </a:fld>
            <a:endParaRPr lang="en-US"/>
          </a:p>
        </p:txBody>
      </p:sp>
      <p:sp>
        <p:nvSpPr>
          <p:cNvPr id="2" name="Title 1"/>
          <p:cNvSpPr>
            <a:spLocks noGrp="1"/>
          </p:cNvSpPr>
          <p:nvPr>
            <p:ph type="title"/>
          </p:nvPr>
        </p:nvSpPr>
        <p:spPr>
          <a:xfrm>
            <a:off x="457200" y="274638"/>
            <a:ext cx="7893824"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600202"/>
            <a:ext cx="7900020" cy="452596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8809462" y="6133171"/>
            <a:ext cx="334537"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9"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2509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F911E4F8-AE06-426B-BB0F-0CD0758F9653}" type="datetime1">
              <a:rPr lang="en-US" smtClean="0"/>
              <a:pPr/>
              <a:t>3/27/2019</a:t>
            </a:fld>
            <a:endParaRPr lang="en-US"/>
          </a:p>
        </p:txBody>
      </p:sp>
      <p:sp>
        <p:nvSpPr>
          <p:cNvPr id="2" name="Vertical Title 1"/>
          <p:cNvSpPr>
            <a:spLocks noGrp="1"/>
          </p:cNvSpPr>
          <p:nvPr>
            <p:ph type="title" orient="vert"/>
          </p:nvPr>
        </p:nvSpPr>
        <p:spPr>
          <a:xfrm>
            <a:off x="6629400" y="274640"/>
            <a:ext cx="1721624"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815658" y="6133171"/>
            <a:ext cx="328341"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9"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22603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D793EB68-CB24-45ED-A298-C2D01AEE0AD0}" type="datetime1">
              <a:rPr lang="en-US" smtClean="0"/>
              <a:pPr/>
              <a:t>3/27/2019</a:t>
            </a:fld>
            <a:endParaRPr lang="en-US"/>
          </a:p>
        </p:txBody>
      </p:sp>
      <p:sp>
        <p:nvSpPr>
          <p:cNvPr id="8" name="Title 1"/>
          <p:cNvSpPr>
            <a:spLocks noGrp="1"/>
          </p:cNvSpPr>
          <p:nvPr>
            <p:ph type="title"/>
          </p:nvPr>
        </p:nvSpPr>
        <p:spPr>
          <a:xfrm>
            <a:off x="457200" y="274638"/>
            <a:ext cx="7900020" cy="1143000"/>
          </a:xfrm>
        </p:spPr>
        <p:txBody>
          <a:bodyPr/>
          <a:lstStyle/>
          <a:p>
            <a:r>
              <a:rPr lang="en-US" dirty="0"/>
              <a:t>Click to edit Master title style</a:t>
            </a:r>
          </a:p>
        </p:txBody>
      </p:sp>
      <p:sp>
        <p:nvSpPr>
          <p:cNvPr id="9" name="Content Placeholder 2"/>
          <p:cNvSpPr>
            <a:spLocks noGrp="1"/>
          </p:cNvSpPr>
          <p:nvPr>
            <p:ph idx="1"/>
          </p:nvPr>
        </p:nvSpPr>
        <p:spPr>
          <a:xfrm>
            <a:off x="457200" y="1600202"/>
            <a:ext cx="7887629" cy="4525963"/>
          </a:xfrm>
        </p:spPr>
        <p:txBody>
          <a:bodyPr/>
          <a:lstStyle>
            <a:lvl1pPr>
              <a:defRPr sz="1200">
                <a:latin typeface="+mn-lt"/>
                <a:cs typeface="Arial"/>
              </a:defRPr>
            </a:lvl1pPr>
            <a:lvl2pPr>
              <a:defRPr sz="1050">
                <a:latin typeface="+mn-lt"/>
                <a:cs typeface="Arial"/>
              </a:defRPr>
            </a:lvl2pPr>
            <a:lvl3pPr>
              <a:buFont typeface="Wingdings" charset="2"/>
              <a:buChar char="§"/>
              <a:defRPr sz="900">
                <a:latin typeface="+mn-lt"/>
                <a:cs typeface="Arial"/>
              </a:defRPr>
            </a:lvl3pPr>
            <a:lvl4pPr>
              <a:buFont typeface="Wingdings" charset="2"/>
              <a:buChar char="ü"/>
              <a:defRPr sz="825">
                <a:latin typeface="+mn-lt"/>
                <a:cs typeface="Arial"/>
              </a:defRPr>
            </a:lvl4pPr>
            <a:lvl5pPr>
              <a:defRPr sz="60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8809462" y="6151756"/>
            <a:ext cx="334537" cy="706245"/>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1"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5432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7D6266A9-CB81-40DF-A556-A58E50CC9A1B}" type="datetime1">
              <a:rPr lang="en-US" smtClean="0"/>
              <a:pPr/>
              <a:t>3/27/2019</a:t>
            </a:fld>
            <a:endParaRPr lang="en-US"/>
          </a:p>
        </p:txBody>
      </p:sp>
      <p:sp>
        <p:nvSpPr>
          <p:cNvPr id="2" name="Title 1"/>
          <p:cNvSpPr>
            <a:spLocks noGrp="1"/>
          </p:cNvSpPr>
          <p:nvPr>
            <p:ph type="title"/>
          </p:nvPr>
        </p:nvSpPr>
        <p:spPr>
          <a:xfrm>
            <a:off x="722313" y="4406902"/>
            <a:ext cx="7628711"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628711"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10" name="Slide Number Placeholder 5"/>
          <p:cNvSpPr>
            <a:spLocks noGrp="1"/>
          </p:cNvSpPr>
          <p:nvPr>
            <p:ph type="sldNum" sz="quarter" idx="12"/>
          </p:nvPr>
        </p:nvSpPr>
        <p:spPr>
          <a:xfrm>
            <a:off x="8809462" y="6126976"/>
            <a:ext cx="334537" cy="731024"/>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1"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48317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5" name="Date Placeholder 4"/>
          <p:cNvSpPr>
            <a:spLocks noGrp="1"/>
          </p:cNvSpPr>
          <p:nvPr>
            <p:ph type="dt" sz="half" idx="10"/>
          </p:nvPr>
        </p:nvSpPr>
        <p:spPr/>
        <p:txBody>
          <a:bodyPr/>
          <a:lstStyle/>
          <a:p>
            <a:fld id="{25F946B9-C3ED-4D80-A81F-DE60CBD21554}" type="datetime1">
              <a:rPr lang="en-US" smtClean="0"/>
              <a:pPr/>
              <a:t>3/27/2019</a:t>
            </a:fld>
            <a:endParaRPr lang="en-US"/>
          </a:p>
        </p:txBody>
      </p:sp>
      <p:sp>
        <p:nvSpPr>
          <p:cNvPr id="2" name="Title 1"/>
          <p:cNvSpPr>
            <a:spLocks noGrp="1"/>
          </p:cNvSpPr>
          <p:nvPr>
            <p:ph type="title"/>
          </p:nvPr>
        </p:nvSpPr>
        <p:spPr>
          <a:xfrm>
            <a:off x="457200" y="274638"/>
            <a:ext cx="7893824"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389177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66683" y="1600202"/>
            <a:ext cx="3884341"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2"/>
          </p:nvPr>
        </p:nvSpPr>
        <p:spPr>
          <a:xfrm>
            <a:off x="8821854" y="6126976"/>
            <a:ext cx="322146" cy="731024"/>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2"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220766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7" name="Date Placeholder 6"/>
          <p:cNvSpPr>
            <a:spLocks noGrp="1"/>
          </p:cNvSpPr>
          <p:nvPr>
            <p:ph type="dt" sz="half" idx="10"/>
          </p:nvPr>
        </p:nvSpPr>
        <p:spPr/>
        <p:txBody>
          <a:bodyPr/>
          <a:lstStyle/>
          <a:p>
            <a:fld id="{ADB934A4-3391-416E-ABC4-F4A9816A07ED}" type="datetime1">
              <a:rPr lang="en-US" smtClean="0"/>
              <a:pPr/>
              <a:t>3/27/2019</a:t>
            </a:fld>
            <a:endParaRPr lang="en-US"/>
          </a:p>
        </p:txBody>
      </p:sp>
      <p:sp>
        <p:nvSpPr>
          <p:cNvPr id="2" name="Title 1"/>
          <p:cNvSpPr>
            <a:spLocks noGrp="1"/>
          </p:cNvSpPr>
          <p:nvPr>
            <p:ph type="title"/>
          </p:nvPr>
        </p:nvSpPr>
        <p:spPr>
          <a:xfrm>
            <a:off x="457200" y="274638"/>
            <a:ext cx="7893824"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389797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57200" y="2174875"/>
            <a:ext cx="389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6683" y="1535113"/>
            <a:ext cx="388434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485268" y="2174875"/>
            <a:ext cx="385956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8815658" y="6120780"/>
            <a:ext cx="328341" cy="737220"/>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4"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78041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3" name="Date Placeholder 2"/>
          <p:cNvSpPr>
            <a:spLocks noGrp="1"/>
          </p:cNvSpPr>
          <p:nvPr>
            <p:ph type="dt" sz="half" idx="10"/>
          </p:nvPr>
        </p:nvSpPr>
        <p:spPr/>
        <p:txBody>
          <a:bodyPr/>
          <a:lstStyle/>
          <a:p>
            <a:fld id="{867FDD1A-C923-418B-867F-FD5AD750F38B}" type="datetime1">
              <a:rPr lang="en-US" smtClean="0"/>
              <a:pPr/>
              <a:t>3/27/2019</a:t>
            </a:fld>
            <a:endParaRPr lang="en-US"/>
          </a:p>
        </p:txBody>
      </p:sp>
      <p:sp>
        <p:nvSpPr>
          <p:cNvPr id="2" name="Title 1"/>
          <p:cNvSpPr>
            <a:spLocks noGrp="1"/>
          </p:cNvSpPr>
          <p:nvPr>
            <p:ph type="title"/>
          </p:nvPr>
        </p:nvSpPr>
        <p:spPr>
          <a:xfrm>
            <a:off x="457200" y="274638"/>
            <a:ext cx="7893824" cy="1143000"/>
          </a:xfrm>
        </p:spPr>
        <p:txBody>
          <a:bodyPr/>
          <a:lstStyle/>
          <a:p>
            <a:r>
              <a:rPr lang="en-US" dirty="0"/>
              <a:t>Click to edit Master title style</a:t>
            </a:r>
          </a:p>
        </p:txBody>
      </p:sp>
      <p:sp>
        <p:nvSpPr>
          <p:cNvPr id="7" name="Slide Number Placeholder 5"/>
          <p:cNvSpPr>
            <a:spLocks noGrp="1"/>
          </p:cNvSpPr>
          <p:nvPr>
            <p:ph type="sldNum" sz="quarter" idx="12"/>
          </p:nvPr>
        </p:nvSpPr>
        <p:spPr>
          <a:xfrm>
            <a:off x="8815658" y="6133171"/>
            <a:ext cx="328341"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8"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57893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2" name="Date Placeholder 1"/>
          <p:cNvSpPr>
            <a:spLocks noGrp="1"/>
          </p:cNvSpPr>
          <p:nvPr>
            <p:ph type="dt" sz="half" idx="10"/>
          </p:nvPr>
        </p:nvSpPr>
        <p:spPr/>
        <p:txBody>
          <a:bodyPr/>
          <a:lstStyle/>
          <a:p>
            <a:fld id="{D77177ED-CE6E-468A-AA23-18AE83BD06B5}" type="datetime1">
              <a:rPr lang="en-US" smtClean="0"/>
              <a:pPr/>
              <a:t>3/27/2019</a:t>
            </a:fld>
            <a:endParaRPr lang="en-US"/>
          </a:p>
        </p:txBody>
      </p:sp>
      <p:sp>
        <p:nvSpPr>
          <p:cNvPr id="6" name="Slide Number Placeholder 5"/>
          <p:cNvSpPr>
            <a:spLocks noGrp="1"/>
          </p:cNvSpPr>
          <p:nvPr>
            <p:ph type="sldNum" sz="quarter" idx="12"/>
          </p:nvPr>
        </p:nvSpPr>
        <p:spPr>
          <a:xfrm>
            <a:off x="8821854" y="6126976"/>
            <a:ext cx="322146" cy="731024"/>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7"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280316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5" name="Date Placeholder 4"/>
          <p:cNvSpPr>
            <a:spLocks noGrp="1"/>
          </p:cNvSpPr>
          <p:nvPr>
            <p:ph type="dt" sz="half" idx="10"/>
          </p:nvPr>
        </p:nvSpPr>
        <p:spPr/>
        <p:txBody>
          <a:bodyPr/>
          <a:lstStyle/>
          <a:p>
            <a:fld id="{19C1BCF9-75B4-4BE8-81BB-1DF8DA6923C6}" type="datetime1">
              <a:rPr lang="en-US" smtClean="0"/>
              <a:pPr/>
              <a:t>3/27/2019</a:t>
            </a:fld>
            <a:endParaRPr lang="en-US"/>
          </a:p>
        </p:txBody>
      </p:sp>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4775974"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Slide Number Placeholder 5"/>
          <p:cNvSpPr>
            <a:spLocks noGrp="1"/>
          </p:cNvSpPr>
          <p:nvPr>
            <p:ph type="sldNum" sz="quarter" idx="12"/>
          </p:nvPr>
        </p:nvSpPr>
        <p:spPr>
          <a:xfrm>
            <a:off x="8821854" y="6133171"/>
            <a:ext cx="322146"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0"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426568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5" name="Date Placeholder 4"/>
          <p:cNvSpPr>
            <a:spLocks noGrp="1"/>
          </p:cNvSpPr>
          <p:nvPr>
            <p:ph type="dt" sz="half" idx="10"/>
          </p:nvPr>
        </p:nvSpPr>
        <p:spPr/>
        <p:txBody>
          <a:bodyPr/>
          <a:lstStyle/>
          <a:p>
            <a:fld id="{B569CD88-AEE7-4CD2-80D4-07417BA67B78}" type="datetime1">
              <a:rPr lang="en-US" smtClean="0"/>
              <a:pPr/>
              <a:t>3/27/2019</a:t>
            </a:fld>
            <a:endParaRPr lang="en-US"/>
          </a:p>
        </p:txBody>
      </p:sp>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Slide Number Placeholder 5"/>
          <p:cNvSpPr>
            <a:spLocks noGrp="1"/>
          </p:cNvSpPr>
          <p:nvPr>
            <p:ph type="sldNum" sz="quarter" idx="12"/>
          </p:nvPr>
        </p:nvSpPr>
        <p:spPr>
          <a:xfrm>
            <a:off x="8809462" y="6120780"/>
            <a:ext cx="334537" cy="737220"/>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0"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366291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A0EDE9-F1AF-4DE7-99B1-4BF95F734F73}" type="datetime1">
              <a:rPr lang="en-US" smtClean="0"/>
              <a:pPr/>
              <a:t>3/27/2019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BE90B2-8EF5-AB44-9AA6-C782EB291B65}" type="slidenum">
              <a:rPr lang="en-US" smtClean="0"/>
              <a:pPr/>
              <a:t>‹#›</a:t>
            </a:fld>
            <a:endParaRPr lang="en-US"/>
          </a:p>
        </p:txBody>
      </p:sp>
    </p:spTree>
    <p:extLst>
      <p:ext uri="{BB962C8B-B14F-4D97-AF65-F5344CB8AC3E}">
        <p14:creationId xmlns:p14="http://schemas.microsoft.com/office/powerpoint/2010/main" val="2823056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latinLnBrk="0" hangingPunct="1">
        <a:spcBef>
          <a:spcPct val="0"/>
        </a:spcBef>
        <a:buNone/>
        <a:defRPr sz="2700" kern="1200">
          <a:solidFill>
            <a:schemeClr val="tx1"/>
          </a:solidFill>
          <a:latin typeface="+mj-lt"/>
          <a:ea typeface="+mj-ea"/>
          <a:cs typeface="Arial"/>
        </a:defRPr>
      </a:lvl1pPr>
    </p:titleStyle>
    <p:bodyStyle>
      <a:lvl1pPr marL="257175" indent="-257175" algn="l" defTabSz="342900" rtl="0" eaLnBrk="1" latinLnBrk="0" hangingPunct="1">
        <a:spcBef>
          <a:spcPct val="20000"/>
        </a:spcBef>
        <a:buFont typeface="Arial"/>
        <a:buChar char="•"/>
        <a:defRPr sz="1200" kern="1200">
          <a:solidFill>
            <a:schemeClr val="tx1"/>
          </a:solidFill>
          <a:latin typeface="+mn-lt"/>
          <a:ea typeface="+mn-ea"/>
          <a:cs typeface="Arial"/>
        </a:defRPr>
      </a:lvl1pPr>
      <a:lvl2pPr marL="557213" indent="-214313" algn="l" defTabSz="342900" rtl="0" eaLnBrk="1" latinLnBrk="0" hangingPunct="1">
        <a:spcBef>
          <a:spcPct val="20000"/>
        </a:spcBef>
        <a:buFont typeface="Arial"/>
        <a:buChar char="–"/>
        <a:defRPr sz="1050" kern="1200">
          <a:solidFill>
            <a:schemeClr val="tx1"/>
          </a:solidFill>
          <a:latin typeface="+mn-lt"/>
          <a:ea typeface="+mn-ea"/>
          <a:cs typeface="Arial"/>
        </a:defRPr>
      </a:lvl2pPr>
      <a:lvl3pPr marL="857250" indent="-171450" algn="l" defTabSz="342900" rtl="0" eaLnBrk="1" latinLnBrk="0" hangingPunct="1">
        <a:spcBef>
          <a:spcPct val="20000"/>
        </a:spcBef>
        <a:buFont typeface="Arial"/>
        <a:buChar char="•"/>
        <a:defRPr sz="900" kern="1200">
          <a:solidFill>
            <a:schemeClr val="tx1"/>
          </a:solidFill>
          <a:latin typeface="+mn-lt"/>
          <a:ea typeface="+mn-ea"/>
          <a:cs typeface="Arial"/>
        </a:defRPr>
      </a:lvl3pPr>
      <a:lvl4pPr marL="1200150" indent="-171450" algn="l" defTabSz="342900" rtl="0" eaLnBrk="1" latinLnBrk="0" hangingPunct="1">
        <a:spcBef>
          <a:spcPct val="20000"/>
        </a:spcBef>
        <a:buFont typeface="Wingdings" charset="2"/>
        <a:buChar char="ü"/>
        <a:defRPr sz="825" kern="1200">
          <a:solidFill>
            <a:schemeClr val="tx1"/>
          </a:solidFill>
          <a:latin typeface="+mn-lt"/>
          <a:ea typeface="+mn-ea"/>
          <a:cs typeface="Arial"/>
        </a:defRPr>
      </a:lvl4pPr>
      <a:lvl5pPr marL="1543050" indent="-171450" algn="l" defTabSz="342900" rtl="0" eaLnBrk="1" latinLnBrk="0" hangingPunct="1">
        <a:spcBef>
          <a:spcPct val="20000"/>
        </a:spcBef>
        <a:buFont typeface="Wingdings" charset="2"/>
        <a:buChar char="ü"/>
        <a:defRPr sz="750" kern="1200">
          <a:solidFill>
            <a:schemeClr val="tx1"/>
          </a:solidFill>
          <a:latin typeface="+mn-lt"/>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s://www.militaryplaques.com/images/com_hikashop/upload/California_State_Seal_Plaque.jpg&amp;imgrefurl=https://www.militaryplaques.com/us-state-seal-plaques/item/california-state-seal&amp;docid=AF_CjfubUlJqGM&amp;tbnid=sMnYOGAadCx9xM:&amp;vet=10ahUKEwiD7qKR2fTgAhUDVa0KHSf8DwYQMwhaKAEwAQ..i&amp;w=800&amp;h=800&amp;bih=655&amp;biw=1366&amp;q=california%20state%20seal&amp;ved=0ahUKEwiD7qKR2fTgAhUDVa0KHSf8DwYQMwhaKAEwAQ&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470602" y="4572000"/>
            <a:ext cx="5894695" cy="2189943"/>
          </a:xfrm>
        </p:spPr>
        <p:txBody>
          <a:bodyPr>
            <a:normAutofit/>
          </a:bodyPr>
          <a:lstStyle/>
          <a:p>
            <a:pPr algn="ctr">
              <a:buNone/>
            </a:pPr>
            <a:r>
              <a:rPr lang="en-US" sz="2800" dirty="0"/>
              <a:t>Valley Mountain Regional Center Legislative Committee</a:t>
            </a:r>
          </a:p>
        </p:txBody>
      </p:sp>
      <p:sp>
        <p:nvSpPr>
          <p:cNvPr id="9" name="AutoShape 5" descr="Image result for california state seal">
            <a:hlinkClick r:id="rId3"/>
          </p:cNvPr>
          <p:cNvSpPr>
            <a:spLocks noGrp="1" noChangeAspect="1" noChangeArrowheads="1"/>
          </p:cNvSpPr>
          <p:nvPr>
            <p:ph type="ctrTitle"/>
          </p:nvPr>
        </p:nvSpPr>
        <p:spPr bwMode="auto">
          <a:xfrm>
            <a:off x="2079810" y="3531095"/>
            <a:ext cx="6676277" cy="16146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600" dirty="0"/>
              <a:t>2019-20 California Budget Overview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7364" y="286872"/>
            <a:ext cx="2753391" cy="2492187"/>
          </a:xfrm>
          <a:prstGeom prst="rect">
            <a:avLst/>
          </a:prstGeom>
        </p:spPr>
      </p:pic>
    </p:spTree>
    <p:extLst>
      <p:ext uri="{BB962C8B-B14F-4D97-AF65-F5344CB8AC3E}">
        <p14:creationId xmlns:p14="http://schemas.microsoft.com/office/powerpoint/2010/main" val="178172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10" y="350838"/>
            <a:ext cx="7900020" cy="1143000"/>
          </a:xfrm>
        </p:spPr>
        <p:txBody>
          <a:bodyPr>
            <a:normAutofit/>
          </a:bodyPr>
          <a:lstStyle/>
          <a:p>
            <a:r>
              <a:rPr lang="en-US" sz="3200" b="1" dirty="0"/>
              <a:t>Potential Budgetary Impact During Recession</a:t>
            </a:r>
          </a:p>
        </p:txBody>
      </p:sp>
      <p:sp>
        <p:nvSpPr>
          <p:cNvPr id="4" name="Slide Number Placeholder 3"/>
          <p:cNvSpPr>
            <a:spLocks noGrp="1"/>
          </p:cNvSpPr>
          <p:nvPr>
            <p:ph type="sldNum" sz="quarter" idx="12"/>
          </p:nvPr>
        </p:nvSpPr>
        <p:spPr/>
        <p:txBody>
          <a:bodyPr/>
          <a:lstStyle/>
          <a:p>
            <a:fld id="{670CF6D8-4708-874F-92EA-154F2A7A303D}" type="slidenum">
              <a:rPr lang="en-US" smtClean="0"/>
              <a:pPr/>
              <a:t>10</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2215" y="1613956"/>
            <a:ext cx="7357609" cy="4439478"/>
          </a:xfrm>
        </p:spPr>
      </p:pic>
    </p:spTree>
    <p:extLst>
      <p:ext uri="{BB962C8B-B14F-4D97-AF65-F5344CB8AC3E}">
        <p14:creationId xmlns:p14="http://schemas.microsoft.com/office/powerpoint/2010/main" val="181011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Is California Prepared?</a:t>
            </a:r>
          </a:p>
        </p:txBody>
      </p:sp>
      <p:sp>
        <p:nvSpPr>
          <p:cNvPr id="4" name="Slide Number Placeholder 3"/>
          <p:cNvSpPr>
            <a:spLocks noGrp="1"/>
          </p:cNvSpPr>
          <p:nvPr>
            <p:ph type="sldNum" sz="quarter" idx="12"/>
          </p:nvPr>
        </p:nvSpPr>
        <p:spPr/>
        <p:txBody>
          <a:bodyPr/>
          <a:lstStyle/>
          <a:p>
            <a:fld id="{670CF6D8-4708-874F-92EA-154F2A7A303D}" type="slidenum">
              <a:rPr lang="en-US" smtClean="0"/>
              <a:pPr/>
              <a:t>11</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7755" y="1417638"/>
            <a:ext cx="7270855" cy="4734118"/>
          </a:xfrm>
          <a:prstGeom prst="rect">
            <a:avLst/>
          </a:prstGeom>
          <a:noFill/>
          <a:ln>
            <a:noFill/>
          </a:ln>
        </p:spPr>
      </p:pic>
    </p:spTree>
    <p:extLst>
      <p:ext uri="{BB962C8B-B14F-4D97-AF65-F5344CB8AC3E}">
        <p14:creationId xmlns:p14="http://schemas.microsoft.com/office/powerpoint/2010/main" val="158144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p:txBody>
          <a:bodyPr>
            <a:normAutofit/>
          </a:bodyPr>
          <a:lstStyle/>
          <a:p>
            <a:r>
              <a:rPr lang="en-US" sz="3200" b="1" dirty="0"/>
              <a:t>Topics of Discussion</a:t>
            </a:r>
            <a:endParaRPr lang="en-US" sz="2800" dirty="0"/>
          </a:p>
        </p:txBody>
      </p:sp>
      <p:graphicFrame>
        <p:nvGraphicFramePr>
          <p:cNvPr id="5" name="Content Placeholder 4">
            <a:extLst>
              <a:ext uri="{FF2B5EF4-FFF2-40B4-BE49-F238E27FC236}">
                <a16:creationId xmlns:a16="http://schemas.microsoft.com/office/drawing/2014/main" id="{18AE77B1-C463-42FB-9344-751283E1ED5B}"/>
              </a:ext>
            </a:extLst>
          </p:cNvPr>
          <p:cNvGraphicFramePr>
            <a:graphicFrameLocks noGrp="1"/>
          </p:cNvGraphicFramePr>
          <p:nvPr>
            <p:ph idx="1"/>
            <p:extLst>
              <p:ext uri="{D42A27DB-BD31-4B8C-83A1-F6EECF244321}">
                <p14:modId xmlns:p14="http://schemas.microsoft.com/office/powerpoint/2010/main" val="2210686634"/>
              </p:ext>
            </p:extLst>
          </p:nvPr>
        </p:nvGraphicFramePr>
        <p:xfrm>
          <a:off x="457200" y="1600200"/>
          <a:ext cx="7888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12</a:t>
            </a:fld>
            <a:endParaRPr lang="en-US" dirty="0"/>
          </a:p>
        </p:txBody>
      </p:sp>
    </p:spTree>
    <p:extLst>
      <p:ext uri="{BB962C8B-B14F-4D97-AF65-F5344CB8AC3E}">
        <p14:creationId xmlns:p14="http://schemas.microsoft.com/office/powerpoint/2010/main" val="407770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5816" r="1753"/>
          <a:stretch/>
        </p:blipFill>
        <p:spPr>
          <a:xfrm>
            <a:off x="0" y="0"/>
            <a:ext cx="8820001" cy="6858000"/>
          </a:xfrm>
        </p:spPr>
      </p:pic>
      <p:sp>
        <p:nvSpPr>
          <p:cNvPr id="4" name="Slide Number Placeholder 3"/>
          <p:cNvSpPr>
            <a:spLocks noGrp="1"/>
          </p:cNvSpPr>
          <p:nvPr>
            <p:ph type="sldNum" sz="quarter" idx="12"/>
          </p:nvPr>
        </p:nvSpPr>
        <p:spPr/>
        <p:txBody>
          <a:bodyPr/>
          <a:lstStyle/>
          <a:p>
            <a:fld id="{670CF6D8-4708-874F-92EA-154F2A7A303D}" type="slidenum">
              <a:rPr lang="en-US" smtClean="0"/>
              <a:pPr/>
              <a:t>13</a:t>
            </a:fld>
            <a:endParaRPr lang="en-US" dirty="0"/>
          </a:p>
        </p:txBody>
      </p:sp>
      <p:sp>
        <p:nvSpPr>
          <p:cNvPr id="3" name="TextBox 2">
            <a:extLst>
              <a:ext uri="{FF2B5EF4-FFF2-40B4-BE49-F238E27FC236}">
                <a16:creationId xmlns:a16="http://schemas.microsoft.com/office/drawing/2014/main" id="{6AF53518-80EE-493D-9E24-A4CE419F5B4F}"/>
              </a:ext>
            </a:extLst>
          </p:cNvPr>
          <p:cNvSpPr txBox="1"/>
          <p:nvPr/>
        </p:nvSpPr>
        <p:spPr>
          <a:xfrm>
            <a:off x="2360625" y="3080484"/>
            <a:ext cx="4194097" cy="523220"/>
          </a:xfrm>
          <a:prstGeom prst="rect">
            <a:avLst/>
          </a:prstGeom>
          <a:noFill/>
        </p:spPr>
        <p:txBody>
          <a:bodyPr wrap="none" rtlCol="0">
            <a:spAutoFit/>
          </a:bodyPr>
          <a:lstStyle/>
          <a:p>
            <a:r>
              <a:rPr lang="en-US" sz="2800" b="1" dirty="0" smtClean="0">
                <a:solidFill>
                  <a:schemeClr val="bg1"/>
                </a:solidFill>
              </a:rPr>
              <a:t>Governor Newsome’s </a:t>
            </a:r>
            <a:r>
              <a:rPr lang="en-US" sz="2800" b="1" dirty="0">
                <a:solidFill>
                  <a:schemeClr val="bg1"/>
                </a:solidFill>
              </a:rPr>
              <a:t>Plan </a:t>
            </a:r>
          </a:p>
        </p:txBody>
      </p:sp>
    </p:spTree>
    <p:extLst>
      <p:ext uri="{BB962C8B-B14F-4D97-AF65-F5344CB8AC3E}">
        <p14:creationId xmlns:p14="http://schemas.microsoft.com/office/powerpoint/2010/main" val="256944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Governor </a:t>
            </a:r>
            <a:r>
              <a:rPr lang="en-US" sz="3200" b="1" dirty="0"/>
              <a:t>Newsome’s Budget Plan</a:t>
            </a:r>
            <a:br>
              <a:rPr lang="en-US" sz="3200" b="1" dirty="0"/>
            </a:br>
            <a:r>
              <a:rPr lang="en-US" sz="3200" b="1" dirty="0"/>
              <a:t>“California For All” </a:t>
            </a:r>
          </a:p>
        </p:txBody>
      </p:sp>
      <p:sp>
        <p:nvSpPr>
          <p:cNvPr id="3" name="Content Placeholder 2"/>
          <p:cNvSpPr>
            <a:spLocks noGrp="1"/>
          </p:cNvSpPr>
          <p:nvPr>
            <p:ph idx="1"/>
          </p:nvPr>
        </p:nvSpPr>
        <p:spPr/>
        <p:txBody>
          <a:bodyPr>
            <a:normAutofit/>
          </a:bodyPr>
          <a:lstStyle/>
          <a:p>
            <a:r>
              <a:rPr lang="en-US" sz="2800" dirty="0"/>
              <a:t>Investments in </a:t>
            </a:r>
            <a:r>
              <a:rPr lang="en-US" sz="2800" dirty="0" smtClean="0"/>
              <a:t>Building </a:t>
            </a:r>
            <a:r>
              <a:rPr lang="en-US" sz="2800" dirty="0"/>
              <a:t>Budget Resiliency</a:t>
            </a:r>
          </a:p>
          <a:p>
            <a:r>
              <a:rPr lang="en-US" sz="2800" dirty="0"/>
              <a:t>Investments in Emergency Response, Recovery, Preparedness</a:t>
            </a:r>
          </a:p>
          <a:p>
            <a:r>
              <a:rPr lang="en-US" sz="2800" dirty="0"/>
              <a:t>Investments in Advancing a Prosperous Inclusive Economy </a:t>
            </a:r>
          </a:p>
          <a:p>
            <a:r>
              <a:rPr lang="en-US" sz="2800" dirty="0"/>
              <a:t>Investment in Modernizing State Government to Meet Current Market Challenges</a:t>
            </a:r>
          </a:p>
          <a:p>
            <a:r>
              <a:rPr lang="en-US" sz="2800" dirty="0"/>
              <a:t>Investments in Educating and Training California’s Current and Future Workforce</a:t>
            </a:r>
          </a:p>
        </p:txBody>
      </p:sp>
      <p:sp>
        <p:nvSpPr>
          <p:cNvPr id="4" name="Slide Number Placeholder 3"/>
          <p:cNvSpPr>
            <a:spLocks noGrp="1"/>
          </p:cNvSpPr>
          <p:nvPr>
            <p:ph type="sldNum" sz="quarter" idx="12"/>
          </p:nvPr>
        </p:nvSpPr>
        <p:spPr/>
        <p:txBody>
          <a:bodyPr/>
          <a:lstStyle/>
          <a:p>
            <a:fld id="{670CF6D8-4708-874F-92EA-154F2A7A303D}" type="slidenum">
              <a:rPr lang="en-US" smtClean="0"/>
              <a:pPr/>
              <a:t>14</a:t>
            </a:fld>
            <a:endParaRPr lang="en-US" dirty="0"/>
          </a:p>
        </p:txBody>
      </p:sp>
    </p:spTree>
    <p:extLst>
      <p:ext uri="{BB962C8B-B14F-4D97-AF65-F5344CB8AC3E}">
        <p14:creationId xmlns:p14="http://schemas.microsoft.com/office/powerpoint/2010/main" val="372559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AEA2FC7-1DC2-4633-8A56-46B17BD077BC}"/>
              </a:ext>
            </a:extLst>
          </p:cNvPr>
          <p:cNvPicPr>
            <a:picLocks noChangeAspect="1"/>
          </p:cNvPicPr>
          <p:nvPr/>
        </p:nvPicPr>
        <p:blipFill rotWithShape="1">
          <a:blip r:embed="rId3">
            <a:extLst>
              <a:ext uri="{28A0092B-C50C-407E-A947-70E740481C1C}">
                <a14:useLocalDpi xmlns:a14="http://schemas.microsoft.com/office/drawing/2010/main" val="0"/>
              </a:ext>
            </a:extLst>
          </a:blip>
          <a:srcRect l="14194"/>
          <a:stretch/>
        </p:blipFill>
        <p:spPr>
          <a:xfrm>
            <a:off x="0" y="0"/>
            <a:ext cx="8826809" cy="6858000"/>
          </a:xfrm>
          <a:prstGeom prst="rect">
            <a:avLst/>
          </a:prstGeom>
        </p:spPr>
      </p:pic>
      <p:sp>
        <p:nvSpPr>
          <p:cNvPr id="4" name="Slide Number Placeholder 3">
            <a:extLst>
              <a:ext uri="{FF2B5EF4-FFF2-40B4-BE49-F238E27FC236}">
                <a16:creationId xmlns:a16="http://schemas.microsoft.com/office/drawing/2014/main" id="{E103C918-6776-4876-9097-19D8A7FE1406}"/>
              </a:ext>
            </a:extLst>
          </p:cNvPr>
          <p:cNvSpPr>
            <a:spLocks noGrp="1"/>
          </p:cNvSpPr>
          <p:nvPr>
            <p:ph type="sldNum" sz="quarter" idx="12"/>
          </p:nvPr>
        </p:nvSpPr>
        <p:spPr/>
        <p:txBody>
          <a:bodyPr/>
          <a:lstStyle/>
          <a:p>
            <a:fld id="{670CF6D8-4708-874F-92EA-154F2A7A303D}" type="slidenum">
              <a:rPr lang="en-US" smtClean="0"/>
              <a:pPr/>
              <a:t>15</a:t>
            </a:fld>
            <a:endParaRPr lang="en-US" dirty="0"/>
          </a:p>
        </p:txBody>
      </p:sp>
      <p:sp>
        <p:nvSpPr>
          <p:cNvPr id="5" name="Title 4">
            <a:extLst>
              <a:ext uri="{FF2B5EF4-FFF2-40B4-BE49-F238E27FC236}">
                <a16:creationId xmlns:a16="http://schemas.microsoft.com/office/drawing/2014/main" id="{259138B0-C563-47F6-A6D5-0D693D86513B}"/>
              </a:ext>
            </a:extLst>
          </p:cNvPr>
          <p:cNvSpPr>
            <a:spLocks noGrp="1"/>
          </p:cNvSpPr>
          <p:nvPr>
            <p:ph type="title"/>
          </p:nvPr>
        </p:nvSpPr>
        <p:spPr/>
        <p:txBody>
          <a:bodyPr>
            <a:normAutofit fontScale="90000"/>
          </a:bodyPr>
          <a:lstStyle/>
          <a:p>
            <a:r>
              <a:rPr lang="en-US" sz="3600" b="1" dirty="0">
                <a:solidFill>
                  <a:schemeClr val="bg1"/>
                </a:solidFill>
              </a:rPr>
              <a:t>Investments in Building Budget Resiliency</a:t>
            </a:r>
          </a:p>
        </p:txBody>
      </p:sp>
    </p:spTree>
    <p:extLst>
      <p:ext uri="{BB962C8B-B14F-4D97-AF65-F5344CB8AC3E}">
        <p14:creationId xmlns:p14="http://schemas.microsoft.com/office/powerpoint/2010/main" val="1794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154"/>
            <a:ext cx="7893824" cy="1143000"/>
          </a:xfrm>
        </p:spPr>
        <p:txBody>
          <a:bodyPr>
            <a:normAutofit/>
          </a:bodyPr>
          <a:lstStyle/>
          <a:p>
            <a:r>
              <a:rPr lang="en-US" sz="3200" b="1" dirty="0">
                <a:solidFill>
                  <a:schemeClr val="tx1">
                    <a:lumMod val="95000"/>
                    <a:lumOff val="5000"/>
                  </a:schemeClr>
                </a:solidFill>
              </a:rPr>
              <a:t>Investments in Building Budget Resiliency</a:t>
            </a:r>
            <a:endParaRPr lang="en-US" sz="3200" b="1"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16</a:t>
            </a:fld>
            <a:endParaRPr lang="en-US" dirty="0"/>
          </a:p>
        </p:txBody>
      </p:sp>
      <p:graphicFrame>
        <p:nvGraphicFramePr>
          <p:cNvPr id="6" name="Chart 5">
            <a:extLst>
              <a:ext uri="{FF2B5EF4-FFF2-40B4-BE49-F238E27FC236}">
                <a16:creationId xmlns:a16="http://schemas.microsoft.com/office/drawing/2014/main" id="{CB78CB2C-3AAD-4CB2-9356-0679491F8B16}"/>
              </a:ext>
            </a:extLst>
          </p:cNvPr>
          <p:cNvGraphicFramePr/>
          <p:nvPr>
            <p:extLst>
              <p:ext uri="{D42A27DB-BD31-4B8C-83A1-F6EECF244321}">
                <p14:modId xmlns:p14="http://schemas.microsoft.com/office/powerpoint/2010/main" val="2253616477"/>
              </p:ext>
            </p:extLst>
          </p:nvPr>
        </p:nvGraphicFramePr>
        <p:xfrm>
          <a:off x="973253" y="1270154"/>
          <a:ext cx="7197493" cy="508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852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1731" r="3266"/>
          <a:stretch/>
        </p:blipFill>
        <p:spPr>
          <a:xfrm>
            <a:off x="-79377" y="0"/>
            <a:ext cx="8899993" cy="6858000"/>
          </a:xfrm>
        </p:spPr>
      </p:pic>
      <p:sp>
        <p:nvSpPr>
          <p:cNvPr id="4" name="Slide Number Placeholder 3"/>
          <p:cNvSpPr>
            <a:spLocks noGrp="1"/>
          </p:cNvSpPr>
          <p:nvPr>
            <p:ph type="sldNum" sz="quarter" idx="12"/>
          </p:nvPr>
        </p:nvSpPr>
        <p:spPr/>
        <p:txBody>
          <a:bodyPr/>
          <a:lstStyle/>
          <a:p>
            <a:fld id="{670CF6D8-4708-874F-92EA-154F2A7A303D}" type="slidenum">
              <a:rPr lang="en-US" smtClean="0"/>
              <a:pPr/>
              <a:t>17</a:t>
            </a:fld>
            <a:endParaRPr lang="en-US" dirty="0"/>
          </a:p>
        </p:txBody>
      </p:sp>
      <p:sp>
        <p:nvSpPr>
          <p:cNvPr id="9" name="Title 8"/>
          <p:cNvSpPr>
            <a:spLocks noGrp="1"/>
          </p:cNvSpPr>
          <p:nvPr>
            <p:ph type="title"/>
          </p:nvPr>
        </p:nvSpPr>
        <p:spPr>
          <a:xfrm>
            <a:off x="459637" y="5143501"/>
            <a:ext cx="7900020" cy="1143000"/>
          </a:xfrm>
        </p:spPr>
        <p:txBody>
          <a:bodyPr>
            <a:noAutofit/>
          </a:bodyPr>
          <a:lstStyle/>
          <a:p>
            <a:r>
              <a:rPr lang="en-US" sz="3000" b="1" dirty="0">
                <a:solidFill>
                  <a:schemeClr val="bg1"/>
                </a:solidFill>
              </a:rPr>
              <a:t>Investment in Emergency Response, Recovery, </a:t>
            </a:r>
            <a:br>
              <a:rPr lang="en-US" sz="3000" b="1" dirty="0">
                <a:solidFill>
                  <a:schemeClr val="bg1"/>
                </a:solidFill>
              </a:rPr>
            </a:br>
            <a:r>
              <a:rPr lang="en-US" sz="3000" b="1" dirty="0">
                <a:solidFill>
                  <a:schemeClr val="bg1"/>
                </a:solidFill>
              </a:rPr>
              <a:t>&amp; Preparedness ( relief for communities)</a:t>
            </a:r>
          </a:p>
        </p:txBody>
      </p:sp>
    </p:spTree>
    <p:extLst>
      <p:ext uri="{BB962C8B-B14F-4D97-AF65-F5344CB8AC3E}">
        <p14:creationId xmlns:p14="http://schemas.microsoft.com/office/powerpoint/2010/main" val="3578208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p:txBody>
          <a:bodyPr>
            <a:noAutofit/>
          </a:bodyPr>
          <a:lstStyle/>
          <a:p>
            <a:r>
              <a:rPr lang="en-US" sz="2800" b="1" dirty="0">
                <a:solidFill>
                  <a:schemeClr val="tx1">
                    <a:lumMod val="95000"/>
                    <a:lumOff val="5000"/>
                  </a:schemeClr>
                </a:solidFill>
              </a:rPr>
              <a:t>Investment in Emergency Response, Recovery,&amp; Preparedness  (Prevention/Public Safety)</a:t>
            </a:r>
            <a:endParaRPr lang="en-US" sz="2800" b="1" cap="none" dirty="0">
              <a:solidFill>
                <a:schemeClr val="tx1">
                  <a:lumMod val="95000"/>
                  <a:lumOff val="5000"/>
                </a:schemeClr>
              </a:solidFill>
            </a:endParaRPr>
          </a:p>
        </p:txBody>
      </p:sp>
      <p:sp>
        <p:nvSpPr>
          <p:cNvPr id="9" name="Content Placeholder 8"/>
          <p:cNvSpPr>
            <a:spLocks noGrp="1"/>
          </p:cNvSpPr>
          <p:nvPr>
            <p:ph idx="1"/>
          </p:nvPr>
        </p:nvSpPr>
        <p:spPr/>
        <p:txBody>
          <a:bodyPr>
            <a:normAutofit/>
          </a:bodyPr>
          <a:lstStyle/>
          <a:p>
            <a:r>
              <a:rPr lang="en-US" sz="2400" dirty="0">
                <a:solidFill>
                  <a:schemeClr val="tx1">
                    <a:lumMod val="95000"/>
                    <a:lumOff val="5000"/>
                  </a:schemeClr>
                </a:solidFill>
              </a:rPr>
              <a:t>$50 million </a:t>
            </a:r>
            <a:r>
              <a:rPr lang="en-US" sz="2400" dirty="0" smtClean="0">
                <a:solidFill>
                  <a:schemeClr val="tx1">
                    <a:lumMod val="95000"/>
                    <a:lumOff val="5000"/>
                  </a:schemeClr>
                </a:solidFill>
              </a:rPr>
              <a:t>grant </a:t>
            </a:r>
            <a:r>
              <a:rPr lang="en-US" sz="2400" dirty="0">
                <a:solidFill>
                  <a:schemeClr val="tx1">
                    <a:lumMod val="95000"/>
                    <a:lumOff val="5000"/>
                  </a:schemeClr>
                </a:solidFill>
              </a:rPr>
              <a:t>statewide disaster safety preparedness campaign</a:t>
            </a:r>
          </a:p>
          <a:p>
            <a:r>
              <a:rPr lang="en-US" sz="2400" dirty="0">
                <a:solidFill>
                  <a:schemeClr val="tx1">
                    <a:lumMod val="95000"/>
                    <a:lumOff val="5000"/>
                  </a:schemeClr>
                </a:solidFill>
              </a:rPr>
              <a:t>$60 million </a:t>
            </a:r>
            <a:r>
              <a:rPr lang="en-US" sz="2400" dirty="0" smtClean="0">
                <a:solidFill>
                  <a:schemeClr val="tx1">
                    <a:lumMod val="95000"/>
                    <a:lumOff val="5000"/>
                  </a:schemeClr>
                </a:solidFill>
              </a:rPr>
              <a:t>upgrade </a:t>
            </a:r>
            <a:r>
              <a:rPr lang="en-US" sz="2400" dirty="0">
                <a:solidFill>
                  <a:schemeClr val="tx1">
                    <a:lumMod val="95000"/>
                    <a:lumOff val="5000"/>
                  </a:schemeClr>
                </a:solidFill>
              </a:rPr>
              <a:t>911</a:t>
            </a:r>
          </a:p>
          <a:p>
            <a:r>
              <a:rPr lang="en-US" sz="2400" dirty="0">
                <a:solidFill>
                  <a:schemeClr val="tx1">
                    <a:lumMod val="95000"/>
                    <a:lumOff val="5000"/>
                  </a:schemeClr>
                </a:solidFill>
              </a:rPr>
              <a:t>$13 million to build Earthquake Early Warning Systems</a:t>
            </a:r>
          </a:p>
          <a:p>
            <a:r>
              <a:rPr lang="en-US" sz="2400" dirty="0">
                <a:solidFill>
                  <a:schemeClr val="tx1">
                    <a:lumMod val="95000"/>
                    <a:lumOff val="5000"/>
                  </a:schemeClr>
                </a:solidFill>
              </a:rPr>
              <a:t>$200 million to augment CALFIRE’s firefighting capabilities</a:t>
            </a:r>
          </a:p>
          <a:p>
            <a:r>
              <a:rPr lang="en-US" sz="2400" dirty="0">
                <a:solidFill>
                  <a:schemeClr val="tx1">
                    <a:lumMod val="95000"/>
                    <a:lumOff val="5000"/>
                  </a:schemeClr>
                </a:solidFill>
              </a:rPr>
              <a:t>$25 million for pre-positioning local government fire engines</a:t>
            </a:r>
          </a:p>
          <a:p>
            <a:r>
              <a:rPr lang="en-US" sz="2400" dirty="0">
                <a:solidFill>
                  <a:schemeClr val="tx1">
                    <a:lumMod val="95000"/>
                    <a:lumOff val="5000"/>
                  </a:schemeClr>
                </a:solidFill>
              </a:rPr>
              <a:t>$214 million for increased fire prevention and completion of fuel reduction projects </a:t>
            </a:r>
            <a:br>
              <a:rPr lang="en-US" sz="2400" dirty="0">
                <a:solidFill>
                  <a:schemeClr val="tx1">
                    <a:lumMod val="95000"/>
                    <a:lumOff val="5000"/>
                  </a:schemeClr>
                </a:solidFill>
              </a:rPr>
            </a:br>
            <a:endParaRPr lang="en-US" dirty="0"/>
          </a:p>
        </p:txBody>
      </p:sp>
      <p:sp>
        <p:nvSpPr>
          <p:cNvPr id="5" name="Slide Number Placeholder 4"/>
          <p:cNvSpPr>
            <a:spLocks noGrp="1"/>
          </p:cNvSpPr>
          <p:nvPr>
            <p:ph type="sldNum" sz="quarter" idx="12"/>
          </p:nvPr>
        </p:nvSpPr>
        <p:spPr/>
        <p:txBody>
          <a:bodyPr/>
          <a:lstStyle/>
          <a:p>
            <a:fld id="{670CF6D8-4708-874F-92EA-154F2A7A303D}" type="slidenum">
              <a:rPr lang="en-US" smtClean="0"/>
              <a:pPr/>
              <a:t>18</a:t>
            </a:fld>
            <a:endParaRPr lang="en-US" dirty="0"/>
          </a:p>
        </p:txBody>
      </p:sp>
    </p:spTree>
    <p:extLst>
      <p:ext uri="{BB962C8B-B14F-4D97-AF65-F5344CB8AC3E}">
        <p14:creationId xmlns:p14="http://schemas.microsoft.com/office/powerpoint/2010/main" val="301265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068" r="25883"/>
          <a:stretch/>
        </p:blipFill>
        <p:spPr bwMode="auto">
          <a:xfrm>
            <a:off x="0" y="0"/>
            <a:ext cx="8837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70CF6D8-4708-874F-92EA-154F2A7A303D}" type="slidenum">
              <a:rPr lang="en-US" smtClean="0"/>
              <a:pPr/>
              <a:t>19</a:t>
            </a:fld>
            <a:endParaRPr lang="en-US" dirty="0"/>
          </a:p>
        </p:txBody>
      </p:sp>
      <p:sp>
        <p:nvSpPr>
          <p:cNvPr id="5" name="Title 4">
            <a:extLst>
              <a:ext uri="{FF2B5EF4-FFF2-40B4-BE49-F238E27FC236}">
                <a16:creationId xmlns:a16="http://schemas.microsoft.com/office/drawing/2014/main" id="{0B797C90-C768-419D-887F-9AB5B93B14A0}"/>
              </a:ext>
            </a:extLst>
          </p:cNvPr>
          <p:cNvSpPr>
            <a:spLocks noGrp="1"/>
          </p:cNvSpPr>
          <p:nvPr>
            <p:ph type="title"/>
          </p:nvPr>
        </p:nvSpPr>
        <p:spPr>
          <a:xfrm>
            <a:off x="3200400" y="0"/>
            <a:ext cx="5273040" cy="2067878"/>
          </a:xfrm>
        </p:spPr>
        <p:txBody>
          <a:bodyPr>
            <a:normAutofit/>
          </a:bodyPr>
          <a:lstStyle/>
          <a:p>
            <a:r>
              <a:rPr lang="en-US" sz="3200" b="1" dirty="0"/>
              <a:t>Investments in Advancing a Prosperous &amp; Inclusive Economy</a:t>
            </a:r>
            <a:endParaRPr lang="en-US" sz="3200" dirty="0"/>
          </a:p>
        </p:txBody>
      </p:sp>
    </p:spTree>
    <p:extLst>
      <p:ext uri="{BB962C8B-B14F-4D97-AF65-F5344CB8AC3E}">
        <p14:creationId xmlns:p14="http://schemas.microsoft.com/office/powerpoint/2010/main" val="2521748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p:txBody>
          <a:bodyPr>
            <a:normAutofit/>
          </a:bodyPr>
          <a:lstStyle/>
          <a:p>
            <a:r>
              <a:rPr lang="en-US" sz="3200" b="1" dirty="0"/>
              <a:t>Topics of Discussion</a:t>
            </a:r>
            <a:endParaRPr lang="en-US" sz="2800" dirty="0"/>
          </a:p>
        </p:txBody>
      </p:sp>
      <p:graphicFrame>
        <p:nvGraphicFramePr>
          <p:cNvPr id="5" name="Content Placeholder 4">
            <a:extLst>
              <a:ext uri="{FF2B5EF4-FFF2-40B4-BE49-F238E27FC236}">
                <a16:creationId xmlns:a16="http://schemas.microsoft.com/office/drawing/2014/main" id="{18AE77B1-C463-42FB-9344-751283E1ED5B}"/>
              </a:ext>
            </a:extLst>
          </p:cNvPr>
          <p:cNvGraphicFramePr>
            <a:graphicFrameLocks noGrp="1"/>
          </p:cNvGraphicFramePr>
          <p:nvPr>
            <p:ph idx="1"/>
            <p:extLst>
              <p:ext uri="{D42A27DB-BD31-4B8C-83A1-F6EECF244321}">
                <p14:modId xmlns:p14="http://schemas.microsoft.com/office/powerpoint/2010/main" val="118352688"/>
              </p:ext>
            </p:extLst>
          </p:nvPr>
        </p:nvGraphicFramePr>
        <p:xfrm>
          <a:off x="457200" y="1600200"/>
          <a:ext cx="7888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2</a:t>
            </a:fld>
            <a:endParaRPr lang="en-US" dirty="0"/>
          </a:p>
        </p:txBody>
      </p:sp>
    </p:spTree>
    <p:extLst>
      <p:ext uri="{BB962C8B-B14F-4D97-AF65-F5344CB8AC3E}">
        <p14:creationId xmlns:p14="http://schemas.microsoft.com/office/powerpoint/2010/main" val="2223128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1">
                    <a:lumMod val="95000"/>
                    <a:lumOff val="5000"/>
                  </a:schemeClr>
                </a:solidFill>
              </a:rPr>
              <a:t>Investments in Advancing a Prosperous &amp; Inclusive Economy</a:t>
            </a:r>
            <a:endParaRPr lang="en-US" sz="3200" b="1" dirty="0"/>
          </a:p>
        </p:txBody>
      </p:sp>
      <p:sp>
        <p:nvSpPr>
          <p:cNvPr id="5" name="Content Placeholder 4">
            <a:extLst>
              <a:ext uri="{FF2B5EF4-FFF2-40B4-BE49-F238E27FC236}">
                <a16:creationId xmlns:a16="http://schemas.microsoft.com/office/drawing/2014/main" id="{0BBEB2F1-DA55-40A2-8BD3-859888248F46}"/>
              </a:ext>
            </a:extLst>
          </p:cNvPr>
          <p:cNvSpPr>
            <a:spLocks noGrp="1"/>
          </p:cNvSpPr>
          <p:nvPr>
            <p:ph idx="1"/>
          </p:nvPr>
        </p:nvSpPr>
        <p:spPr/>
        <p:txBody>
          <a:bodyPr>
            <a:normAutofit/>
          </a:bodyPr>
          <a:lstStyle/>
          <a:p>
            <a:endParaRPr lang="en-US" sz="2400" dirty="0"/>
          </a:p>
          <a:p>
            <a:r>
              <a:rPr lang="en-US" sz="2400" b="1" dirty="0"/>
              <a:t>Working Families Tax Credit </a:t>
            </a:r>
            <a:r>
              <a:rPr lang="en-US" sz="2400" dirty="0"/>
              <a:t>($600 </a:t>
            </a:r>
            <a:r>
              <a:rPr lang="en-US" sz="2400" dirty="0" smtClean="0"/>
              <a:t>million).</a:t>
            </a:r>
            <a:endParaRPr lang="en-US" sz="2400" dirty="0"/>
          </a:p>
          <a:p>
            <a:r>
              <a:rPr lang="en-US" sz="2400" b="1" dirty="0"/>
              <a:t>Targeted Federal Tax Conformity </a:t>
            </a:r>
            <a:r>
              <a:rPr lang="en-US" sz="2400" dirty="0"/>
              <a:t>($1 billion).</a:t>
            </a:r>
          </a:p>
          <a:p>
            <a:r>
              <a:rPr lang="en-US" sz="2400" b="1" dirty="0"/>
              <a:t>California Community Reinvestment Grants Program</a:t>
            </a:r>
            <a:r>
              <a:rPr lang="en-US" sz="2400" dirty="0"/>
              <a:t>        ($20 million).</a:t>
            </a:r>
          </a:p>
          <a:p>
            <a:r>
              <a:rPr lang="en-US" sz="2400" b="1" dirty="0"/>
              <a:t>Small Business Technical Assistance Expansion Program</a:t>
            </a:r>
            <a:r>
              <a:rPr lang="en-US" sz="2400" dirty="0"/>
              <a:t>   ($17 million).</a:t>
            </a:r>
          </a:p>
          <a:p>
            <a:r>
              <a:rPr lang="en-US" sz="2400" b="1" dirty="0"/>
              <a:t>Capital Infusion Program </a:t>
            </a:r>
            <a:r>
              <a:rPr lang="en-US" sz="2400" dirty="0"/>
              <a:t>($3 million). </a:t>
            </a:r>
            <a:br>
              <a:rPr lang="en-US" sz="2400" dirty="0"/>
            </a:b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20</a:t>
            </a:fld>
            <a:endParaRPr lang="en-US" dirty="0"/>
          </a:p>
        </p:txBody>
      </p:sp>
    </p:spTree>
    <p:extLst>
      <p:ext uri="{BB962C8B-B14F-4D97-AF65-F5344CB8AC3E}">
        <p14:creationId xmlns:p14="http://schemas.microsoft.com/office/powerpoint/2010/main" val="425794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0CF6D8-4708-874F-92EA-154F2A7A303D}" type="slidenum">
              <a:rPr lang="en-US" smtClean="0"/>
              <a:pPr/>
              <a:t>21</a:t>
            </a:fld>
            <a:endParaRPr lang="en-US" dirty="0"/>
          </a:p>
        </p:txBody>
      </p:sp>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7488" r="12764"/>
          <a:stretch/>
        </p:blipFill>
        <p:spPr>
          <a:xfrm>
            <a:off x="-207818" y="0"/>
            <a:ext cx="9033867" cy="6858000"/>
          </a:xfrm>
        </p:spPr>
      </p:pic>
      <p:sp>
        <p:nvSpPr>
          <p:cNvPr id="8" name="Title 7">
            <a:extLst>
              <a:ext uri="{FF2B5EF4-FFF2-40B4-BE49-F238E27FC236}">
                <a16:creationId xmlns:a16="http://schemas.microsoft.com/office/drawing/2014/main" id="{2F53C636-AB3E-49A7-9659-350D1F77FC76}"/>
              </a:ext>
            </a:extLst>
          </p:cNvPr>
          <p:cNvSpPr>
            <a:spLocks noGrp="1"/>
          </p:cNvSpPr>
          <p:nvPr>
            <p:ph type="title"/>
          </p:nvPr>
        </p:nvSpPr>
        <p:spPr>
          <a:xfrm>
            <a:off x="579120" y="5561671"/>
            <a:ext cx="7985760" cy="1143000"/>
          </a:xfrm>
        </p:spPr>
        <p:txBody>
          <a:bodyPr>
            <a:normAutofit fontScale="90000"/>
          </a:bodyPr>
          <a:lstStyle/>
          <a:p>
            <a:r>
              <a:rPr lang="en-US" sz="3200" b="1" dirty="0">
                <a:solidFill>
                  <a:schemeClr val="bg1"/>
                </a:solidFill>
              </a:rPr>
              <a:t>Investments in Modernizing State Government to Meet Current Market Challenges</a:t>
            </a:r>
            <a:endParaRPr lang="en-US" sz="2800" dirty="0">
              <a:solidFill>
                <a:schemeClr val="bg1"/>
              </a:solidFill>
            </a:endParaRPr>
          </a:p>
        </p:txBody>
      </p:sp>
    </p:spTree>
    <p:extLst>
      <p:ext uri="{BB962C8B-B14F-4D97-AF65-F5344CB8AC3E}">
        <p14:creationId xmlns:p14="http://schemas.microsoft.com/office/powerpoint/2010/main" val="2338289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4A5D77-DAE7-414F-819D-A381F6FBDABF}"/>
              </a:ext>
            </a:extLst>
          </p:cNvPr>
          <p:cNvSpPr>
            <a:spLocks noGrp="1"/>
          </p:cNvSpPr>
          <p:nvPr>
            <p:ph type="title"/>
          </p:nvPr>
        </p:nvSpPr>
        <p:spPr/>
        <p:txBody>
          <a:bodyPr>
            <a:normAutofit fontScale="90000"/>
          </a:bodyPr>
          <a:lstStyle/>
          <a:p>
            <a:r>
              <a:rPr lang="en-US" sz="3200" b="1" dirty="0">
                <a:solidFill>
                  <a:schemeClr val="tx1">
                    <a:lumMod val="95000"/>
                    <a:lumOff val="5000"/>
                  </a:schemeClr>
                </a:solidFill>
              </a:rPr>
              <a:t>Investments in Modernizing State Government to Meet Current Market Challenges</a:t>
            </a:r>
            <a:endParaRPr lang="en-US" sz="3200" dirty="0"/>
          </a:p>
        </p:txBody>
      </p:sp>
      <p:sp>
        <p:nvSpPr>
          <p:cNvPr id="6" name="Content Placeholder 5">
            <a:extLst>
              <a:ext uri="{FF2B5EF4-FFF2-40B4-BE49-F238E27FC236}">
                <a16:creationId xmlns:a16="http://schemas.microsoft.com/office/drawing/2014/main" id="{A5559BD1-9FC8-4197-ABF2-6ADC43308AF5}"/>
              </a:ext>
            </a:extLst>
          </p:cNvPr>
          <p:cNvSpPr>
            <a:spLocks noGrp="1"/>
          </p:cNvSpPr>
          <p:nvPr>
            <p:ph idx="1"/>
          </p:nvPr>
        </p:nvSpPr>
        <p:spPr/>
        <p:txBody>
          <a:bodyPr>
            <a:normAutofit/>
          </a:bodyPr>
          <a:lstStyle/>
          <a:p>
            <a:r>
              <a:rPr lang="en-US" sz="2400" dirty="0">
                <a:solidFill>
                  <a:prstClr val="black"/>
                </a:solidFill>
                <a:ea typeface="+mj-ea"/>
              </a:rPr>
              <a:t>$36.2 million to establish the Office of Digital Innovation.</a:t>
            </a:r>
          </a:p>
          <a:p>
            <a:endParaRPr lang="en-US" sz="2400" dirty="0">
              <a:solidFill>
                <a:prstClr val="black"/>
              </a:solidFill>
              <a:ea typeface="+mj-ea"/>
            </a:endParaRPr>
          </a:p>
          <a:p>
            <a:r>
              <a:rPr lang="en-US" sz="2400" dirty="0">
                <a:solidFill>
                  <a:prstClr val="black"/>
                </a:solidFill>
                <a:ea typeface="+mj-ea"/>
              </a:rPr>
              <a:t>$20 million for establishment of Innovation Fund.</a:t>
            </a:r>
          </a:p>
          <a:p>
            <a:endParaRPr lang="en-US" sz="2400" dirty="0">
              <a:solidFill>
                <a:prstClr val="black"/>
              </a:solidFill>
              <a:ea typeface="+mj-ea"/>
            </a:endParaRPr>
          </a:p>
          <a:p>
            <a:r>
              <a:rPr lang="en-US" sz="2400" dirty="0">
                <a:solidFill>
                  <a:prstClr val="black"/>
                </a:solidFill>
                <a:ea typeface="+mj-ea"/>
              </a:rPr>
              <a:t>$5.8 million for California Highway Patrol to coordinate with DOJ to create task force to reduce organized retail theft. </a:t>
            </a:r>
            <a:endParaRPr lang="en-US" sz="1400" dirty="0"/>
          </a:p>
        </p:txBody>
      </p:sp>
      <p:sp>
        <p:nvSpPr>
          <p:cNvPr id="4" name="Slide Number Placeholder 3">
            <a:extLst>
              <a:ext uri="{FF2B5EF4-FFF2-40B4-BE49-F238E27FC236}">
                <a16:creationId xmlns:a16="http://schemas.microsoft.com/office/drawing/2014/main" id="{A7B434BD-23B2-4918-BCA6-68FCC80C54F3}"/>
              </a:ext>
            </a:extLst>
          </p:cNvPr>
          <p:cNvSpPr>
            <a:spLocks noGrp="1"/>
          </p:cNvSpPr>
          <p:nvPr>
            <p:ph type="sldNum" sz="quarter" idx="12"/>
          </p:nvPr>
        </p:nvSpPr>
        <p:spPr/>
        <p:txBody>
          <a:bodyPr/>
          <a:lstStyle/>
          <a:p>
            <a:fld id="{670CF6D8-4708-874F-92EA-154F2A7A303D}" type="slidenum">
              <a:rPr lang="en-US" smtClean="0"/>
              <a:pPr/>
              <a:t>22</a:t>
            </a:fld>
            <a:endParaRPr lang="en-US" dirty="0"/>
          </a:p>
        </p:txBody>
      </p:sp>
    </p:spTree>
    <p:extLst>
      <p:ext uri="{BB962C8B-B14F-4D97-AF65-F5344CB8AC3E}">
        <p14:creationId xmlns:p14="http://schemas.microsoft.com/office/powerpoint/2010/main" val="129418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0CF6D8-4708-874F-92EA-154F2A7A303D}" type="slidenum">
              <a:rPr lang="en-US" smtClean="0"/>
              <a:pPr/>
              <a:t>23</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8434" r="10075"/>
          <a:stretch/>
        </p:blipFill>
        <p:spPr>
          <a:xfrm>
            <a:off x="-57795" y="0"/>
            <a:ext cx="8923813" cy="6858000"/>
          </a:xfrm>
          <a:prstGeom prst="rect">
            <a:avLst/>
          </a:prstGeom>
        </p:spPr>
      </p:pic>
      <p:sp>
        <p:nvSpPr>
          <p:cNvPr id="5" name="Title 4"/>
          <p:cNvSpPr>
            <a:spLocks noGrp="1"/>
          </p:cNvSpPr>
          <p:nvPr>
            <p:ph type="title"/>
          </p:nvPr>
        </p:nvSpPr>
        <p:spPr>
          <a:xfrm>
            <a:off x="457199" y="5352585"/>
            <a:ext cx="7893824" cy="1143000"/>
          </a:xfrm>
        </p:spPr>
        <p:txBody>
          <a:bodyPr>
            <a:normAutofit/>
          </a:bodyPr>
          <a:lstStyle/>
          <a:p>
            <a:r>
              <a:rPr lang="en-US" sz="3200" b="1" dirty="0">
                <a:solidFill>
                  <a:schemeClr val="bg1"/>
                </a:solidFill>
              </a:rPr>
              <a:t>Investment in Educating and Training California’s Current &amp; Future Workforce </a:t>
            </a:r>
            <a:endParaRPr lang="en-US" sz="2800" b="1" dirty="0">
              <a:solidFill>
                <a:schemeClr val="bg1"/>
              </a:solidFill>
            </a:endParaRPr>
          </a:p>
        </p:txBody>
      </p:sp>
    </p:spTree>
    <p:extLst>
      <p:ext uri="{BB962C8B-B14F-4D97-AF65-F5344CB8AC3E}">
        <p14:creationId xmlns:p14="http://schemas.microsoft.com/office/powerpoint/2010/main" val="2847221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18484"/>
            <a:ext cx="5098026" cy="1143000"/>
          </a:xfrm>
        </p:spPr>
        <p:txBody>
          <a:bodyPr>
            <a:normAutofit/>
          </a:bodyPr>
          <a:lstStyle/>
          <a:p>
            <a:pPr algn="l"/>
            <a:r>
              <a:rPr lang="en-US" sz="3200" b="1" dirty="0"/>
              <a:t>Investment in Early Childhood  Development</a:t>
            </a:r>
          </a:p>
        </p:txBody>
      </p:sp>
      <p:sp>
        <p:nvSpPr>
          <p:cNvPr id="2" name="Content Placeholder 1">
            <a:extLst>
              <a:ext uri="{FF2B5EF4-FFF2-40B4-BE49-F238E27FC236}">
                <a16:creationId xmlns:a16="http://schemas.microsoft.com/office/drawing/2014/main" id="{EFFC068B-F223-47B8-9232-6B5A2CE3BF5F}"/>
              </a:ext>
            </a:extLst>
          </p:cNvPr>
          <p:cNvSpPr>
            <a:spLocks noGrp="1"/>
          </p:cNvSpPr>
          <p:nvPr>
            <p:ph idx="1"/>
          </p:nvPr>
        </p:nvSpPr>
        <p:spPr>
          <a:xfrm>
            <a:off x="457200" y="2064774"/>
            <a:ext cx="7887629" cy="4680825"/>
          </a:xfrm>
        </p:spPr>
        <p:txBody>
          <a:bodyPr>
            <a:normAutofit/>
          </a:bodyPr>
          <a:lstStyle/>
          <a:p>
            <a:r>
              <a:rPr lang="en-US" sz="2000" b="1" dirty="0"/>
              <a:t>Expands</a:t>
            </a:r>
            <a:r>
              <a:rPr lang="en-US" sz="2000" dirty="0"/>
              <a:t> the state’s paid family leave</a:t>
            </a:r>
            <a:br>
              <a:rPr lang="en-US" sz="2000" dirty="0"/>
            </a:br>
            <a:r>
              <a:rPr lang="en-US" sz="2000" dirty="0" smtClean="0"/>
              <a:t>program </a:t>
            </a:r>
            <a:r>
              <a:rPr lang="en-US" sz="2000" dirty="0"/>
              <a:t>to cover first six months after birth. </a:t>
            </a:r>
          </a:p>
          <a:p>
            <a:r>
              <a:rPr lang="en-US" sz="2000" b="1" dirty="0"/>
              <a:t>Address barriers </a:t>
            </a:r>
            <a:r>
              <a:rPr lang="en-US" sz="2000" dirty="0"/>
              <a:t>to full-day kindergarten ($750 million one-time).</a:t>
            </a:r>
          </a:p>
          <a:p>
            <a:r>
              <a:rPr lang="en-US" sz="2000" b="1" dirty="0"/>
              <a:t>Universal full-day, full year preschool </a:t>
            </a:r>
            <a:r>
              <a:rPr lang="en-US" sz="2000" dirty="0"/>
              <a:t>for all income eligible four-year-olds ($124.9 million non-Proposition 98). </a:t>
            </a:r>
          </a:p>
          <a:p>
            <a:r>
              <a:rPr lang="en-US" sz="2000" b="1" dirty="0"/>
              <a:t>Child Savings Account pilot projects </a:t>
            </a:r>
            <a:r>
              <a:rPr lang="en-US" sz="2000" dirty="0"/>
              <a:t>that support the development and testing of cost-effective models ($50 million one-time).</a:t>
            </a:r>
          </a:p>
          <a:p>
            <a:r>
              <a:rPr lang="en-US" sz="2000" b="1" dirty="0"/>
              <a:t>Childcare infrastructure</a:t>
            </a:r>
            <a:r>
              <a:rPr lang="en-US" sz="2000" dirty="0"/>
              <a:t>, including the education of the childcare workforce (500 million one-time).</a:t>
            </a:r>
          </a:p>
          <a:p>
            <a:r>
              <a:rPr lang="en-US" sz="2000" b="1" dirty="0"/>
              <a:t>Proposition 98 </a:t>
            </a:r>
            <a:r>
              <a:rPr lang="en-US" sz="2000" dirty="0"/>
              <a:t>for K-12 schools and community colleges ($80.7 billion).  </a:t>
            </a:r>
          </a:p>
          <a:p>
            <a:r>
              <a:rPr lang="en-US" sz="2000" b="1" dirty="0"/>
              <a:t>Proposition 98 </a:t>
            </a:r>
            <a:r>
              <a:rPr lang="en-US" sz="2000" dirty="0"/>
              <a:t>to support expanded special education services ( $576 million).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24</a:t>
            </a:fld>
            <a:endParaRPr lang="en-US" dirty="0"/>
          </a:p>
        </p:txBody>
      </p:sp>
      <p:pic>
        <p:nvPicPr>
          <p:cNvPr id="6" name="Picture 5" descr="Image result for early education images">
            <a:extLst>
              <a:ext uri="{FF2B5EF4-FFF2-40B4-BE49-F238E27FC236}">
                <a16:creationId xmlns:a16="http://schemas.microsoft.com/office/drawing/2014/main" id="{AC97EF8D-E174-4A23-98E2-F2D4C43474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731" y="115193"/>
            <a:ext cx="3149256" cy="2352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04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44C54-F83E-43B0-A0E8-1A186CC28380}"/>
              </a:ext>
            </a:extLst>
          </p:cNvPr>
          <p:cNvSpPr>
            <a:spLocks noGrp="1"/>
          </p:cNvSpPr>
          <p:nvPr>
            <p:ph type="title"/>
          </p:nvPr>
        </p:nvSpPr>
        <p:spPr>
          <a:xfrm>
            <a:off x="457200" y="450555"/>
            <a:ext cx="5314335" cy="1143000"/>
          </a:xfrm>
        </p:spPr>
        <p:txBody>
          <a:bodyPr>
            <a:normAutofit/>
          </a:bodyPr>
          <a:lstStyle/>
          <a:p>
            <a:pPr algn="l"/>
            <a:r>
              <a:rPr lang="en-US" sz="3200" b="1" dirty="0"/>
              <a:t>Investments in Higher Learning</a:t>
            </a:r>
          </a:p>
        </p:txBody>
      </p:sp>
      <p:sp>
        <p:nvSpPr>
          <p:cNvPr id="3" name="Content Placeholder 2">
            <a:extLst>
              <a:ext uri="{FF2B5EF4-FFF2-40B4-BE49-F238E27FC236}">
                <a16:creationId xmlns:a16="http://schemas.microsoft.com/office/drawing/2014/main" id="{869D240C-0A6A-4EEF-B382-49D1C21470BC}"/>
              </a:ext>
            </a:extLst>
          </p:cNvPr>
          <p:cNvSpPr>
            <a:spLocks noGrp="1"/>
          </p:cNvSpPr>
          <p:nvPr>
            <p:ph idx="1"/>
          </p:nvPr>
        </p:nvSpPr>
        <p:spPr>
          <a:xfrm>
            <a:off x="457200" y="2022989"/>
            <a:ext cx="7887629" cy="4525963"/>
          </a:xfrm>
        </p:spPr>
        <p:txBody>
          <a:bodyPr>
            <a:normAutofit/>
          </a:bodyPr>
          <a:lstStyle/>
          <a:p>
            <a:r>
              <a:rPr lang="en-US" sz="1800" b="1" dirty="0"/>
              <a:t>Community Colleges</a:t>
            </a:r>
            <a:r>
              <a:rPr lang="en-US" sz="1800" dirty="0"/>
              <a:t>, including funding a second year of free  Community College education ($402 million ongoing). </a:t>
            </a:r>
          </a:p>
          <a:p>
            <a:r>
              <a:rPr lang="en-US" sz="1800" b="1" dirty="0"/>
              <a:t>California State University</a:t>
            </a:r>
            <a:r>
              <a:rPr lang="en-US" sz="1800" dirty="0"/>
              <a:t> for operational costs ($300 million ongoing) with $2 million one-time funding to review potential CSU campus in </a:t>
            </a:r>
            <a:r>
              <a:rPr lang="en-US" sz="1800" dirty="0" smtClean="0"/>
              <a:t>San Joaquin </a:t>
            </a:r>
            <a:r>
              <a:rPr lang="en-US" sz="1800" dirty="0"/>
              <a:t>County. </a:t>
            </a:r>
          </a:p>
          <a:p>
            <a:r>
              <a:rPr lang="en-US" sz="1800" b="1" dirty="0"/>
              <a:t>Expansion of California State Universit</a:t>
            </a:r>
            <a:r>
              <a:rPr lang="en-US" sz="1800" dirty="0"/>
              <a:t>y on-campus child care facilities, ( $247 million one-time funding) and $15 million one-time for student hunger and housing initiatives.</a:t>
            </a:r>
          </a:p>
          <a:p>
            <a:r>
              <a:rPr lang="en-US" sz="1800" b="1" dirty="0"/>
              <a:t>University of California</a:t>
            </a:r>
            <a:r>
              <a:rPr lang="en-US" sz="1800" dirty="0"/>
              <a:t> for operational costs; student success, and other initiatives ($240 million ongoing) and for deferred maintenance ($138 million one-time).</a:t>
            </a:r>
          </a:p>
          <a:p>
            <a:r>
              <a:rPr lang="en-US" sz="1800" b="1" dirty="0"/>
              <a:t>Grants</a:t>
            </a:r>
            <a:r>
              <a:rPr lang="en-US" sz="1800" dirty="0"/>
              <a:t> for higher education institutions serving the Inland Empire and </a:t>
            </a:r>
            <a:r>
              <a:rPr lang="en-US" sz="1800" dirty="0" smtClean="0"/>
              <a:t>the San Joaquin </a:t>
            </a:r>
            <a:r>
              <a:rPr lang="en-US" sz="1800" dirty="0"/>
              <a:t>Valley to implement innovative education strategies that increase postsecondary capacity, reduce achievement gaps ($10 million). </a:t>
            </a:r>
            <a:br>
              <a:rPr lang="en-US" sz="1800" dirty="0"/>
            </a:br>
            <a:endParaRPr lang="en-US" sz="1800" dirty="0"/>
          </a:p>
        </p:txBody>
      </p:sp>
      <p:sp>
        <p:nvSpPr>
          <p:cNvPr id="4" name="Slide Number Placeholder 3">
            <a:extLst>
              <a:ext uri="{FF2B5EF4-FFF2-40B4-BE49-F238E27FC236}">
                <a16:creationId xmlns:a16="http://schemas.microsoft.com/office/drawing/2014/main" id="{5CD803BB-BF7E-49B1-A922-A82011C1974D}"/>
              </a:ext>
            </a:extLst>
          </p:cNvPr>
          <p:cNvSpPr>
            <a:spLocks noGrp="1"/>
          </p:cNvSpPr>
          <p:nvPr>
            <p:ph type="sldNum" sz="quarter" idx="12"/>
          </p:nvPr>
        </p:nvSpPr>
        <p:spPr/>
        <p:txBody>
          <a:bodyPr/>
          <a:lstStyle/>
          <a:p>
            <a:fld id="{670CF6D8-4708-874F-92EA-154F2A7A303D}" type="slidenum">
              <a:rPr lang="en-US" smtClean="0"/>
              <a:pPr/>
              <a:t>25</a:t>
            </a:fld>
            <a:endParaRPr lang="en-US" dirty="0"/>
          </a:p>
        </p:txBody>
      </p:sp>
      <p:pic>
        <p:nvPicPr>
          <p:cNvPr id="5" name="Picture 2" descr="Image result for images higher education">
            <a:extLst>
              <a:ext uri="{FF2B5EF4-FFF2-40B4-BE49-F238E27FC236}">
                <a16:creationId xmlns:a16="http://schemas.microsoft.com/office/drawing/2014/main" id="{95853B52-ADC3-4368-A8F1-ED8AB24F1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671" y="195646"/>
            <a:ext cx="4140723" cy="1827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64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8F0F6-B724-4F95-B7DE-9D64C098A6C8}"/>
              </a:ext>
            </a:extLst>
          </p:cNvPr>
          <p:cNvSpPr>
            <a:spLocks noGrp="1"/>
          </p:cNvSpPr>
          <p:nvPr>
            <p:ph type="title"/>
          </p:nvPr>
        </p:nvSpPr>
        <p:spPr/>
        <p:txBody>
          <a:bodyPr>
            <a:normAutofit/>
          </a:bodyPr>
          <a:lstStyle/>
          <a:p>
            <a:r>
              <a:rPr lang="en-US" sz="3200" b="1" dirty="0"/>
              <a:t>Investments in Job Training, Apprenticeship</a:t>
            </a:r>
          </a:p>
        </p:txBody>
      </p:sp>
      <p:sp>
        <p:nvSpPr>
          <p:cNvPr id="5" name="Content Placeholder 4">
            <a:extLst>
              <a:ext uri="{FF2B5EF4-FFF2-40B4-BE49-F238E27FC236}">
                <a16:creationId xmlns:a16="http://schemas.microsoft.com/office/drawing/2014/main" id="{E8F08A90-81B0-427A-AE1C-4348D6D04A54}"/>
              </a:ext>
            </a:extLst>
          </p:cNvPr>
          <p:cNvSpPr>
            <a:spLocks noGrp="1"/>
          </p:cNvSpPr>
          <p:nvPr>
            <p:ph idx="1"/>
          </p:nvPr>
        </p:nvSpPr>
        <p:spPr/>
        <p:txBody>
          <a:bodyPr/>
          <a:lstStyle/>
          <a:p>
            <a:r>
              <a:rPr lang="en-US" sz="1800" dirty="0"/>
              <a:t>$27 million out of $1 billion in proposed expenditures from the Greenhouse Gas Reduction Fund to increase job training and apprenticeship opportunities within the green economy for workers from disadvantaged communities. </a:t>
            </a:r>
          </a:p>
          <a:p>
            <a:pPr lvl="1"/>
            <a:endParaRPr lang="en-US" sz="1800" dirty="0"/>
          </a:p>
          <a:p>
            <a:r>
              <a:rPr lang="en-US" sz="1800" dirty="0"/>
              <a:t>$5.5 million General Fund for a package of programs targeted at improving literacy rates among the offender population. Key elements of the package include a diagnostic remedial reading program, computer-based learning, English as a Second Language courses, teacher mentor program, and literacy coaches. </a:t>
            </a:r>
          </a:p>
          <a:p>
            <a:endParaRPr lang="en-US" dirty="0"/>
          </a:p>
        </p:txBody>
      </p:sp>
      <p:sp>
        <p:nvSpPr>
          <p:cNvPr id="3" name="Slide Number Placeholder 2">
            <a:extLst>
              <a:ext uri="{FF2B5EF4-FFF2-40B4-BE49-F238E27FC236}">
                <a16:creationId xmlns:a16="http://schemas.microsoft.com/office/drawing/2014/main" id="{05594358-A4B5-40D9-9CED-F48259E3CDBB}"/>
              </a:ext>
            </a:extLst>
          </p:cNvPr>
          <p:cNvSpPr>
            <a:spLocks noGrp="1"/>
          </p:cNvSpPr>
          <p:nvPr>
            <p:ph type="sldNum" sz="quarter" idx="12"/>
          </p:nvPr>
        </p:nvSpPr>
        <p:spPr/>
        <p:txBody>
          <a:bodyPr/>
          <a:lstStyle/>
          <a:p>
            <a:fld id="{670CF6D8-4708-874F-92EA-154F2A7A303D}" type="slidenum">
              <a:rPr lang="en-US" smtClean="0"/>
              <a:pPr/>
              <a:t>26</a:t>
            </a:fld>
            <a:endParaRPr lang="en-US" dirty="0"/>
          </a:p>
        </p:txBody>
      </p:sp>
      <p:pic>
        <p:nvPicPr>
          <p:cNvPr id="6" name="Picture 2" descr="Image result for workforce training">
            <a:extLst>
              <a:ext uri="{FF2B5EF4-FFF2-40B4-BE49-F238E27FC236}">
                <a16:creationId xmlns:a16="http://schemas.microsoft.com/office/drawing/2014/main" id="{A191AF48-8248-4EB1-B92B-D9657C687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28" y="4267200"/>
            <a:ext cx="1987410" cy="2041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BE5CCB7-4551-4818-A64A-F8F261101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987" y="4119724"/>
            <a:ext cx="2304585" cy="1616184"/>
          </a:xfrm>
          <a:prstGeom prst="rect">
            <a:avLst/>
          </a:prstGeom>
          <a:ln>
            <a:noFill/>
          </a:ln>
          <a:effectLst>
            <a:softEdge rad="112500"/>
          </a:effectLst>
        </p:spPr>
      </p:pic>
      <p:pic>
        <p:nvPicPr>
          <p:cNvPr id="8" name="Picture 7">
            <a:extLst>
              <a:ext uri="{FF2B5EF4-FFF2-40B4-BE49-F238E27FC236}">
                <a16:creationId xmlns:a16="http://schemas.microsoft.com/office/drawing/2014/main" id="{002C8243-D8D0-4112-ACB9-BFC7E1FEE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420" y="5029576"/>
            <a:ext cx="2431160" cy="1720934"/>
          </a:xfrm>
          <a:prstGeom prst="rect">
            <a:avLst/>
          </a:prstGeom>
          <a:ln>
            <a:noFill/>
          </a:ln>
          <a:effectLst>
            <a:softEdge rad="112500"/>
          </a:effectLst>
        </p:spPr>
      </p:pic>
    </p:spTree>
    <p:extLst>
      <p:ext uri="{BB962C8B-B14F-4D97-AF65-F5344CB8AC3E}">
        <p14:creationId xmlns:p14="http://schemas.microsoft.com/office/powerpoint/2010/main" val="326630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p:txBody>
          <a:bodyPr>
            <a:normAutofit/>
          </a:bodyPr>
          <a:lstStyle/>
          <a:p>
            <a:r>
              <a:rPr lang="en-US" sz="3200" b="1" dirty="0"/>
              <a:t>Topics of Discussion</a:t>
            </a:r>
            <a:endParaRPr lang="en-US" sz="2800" dirty="0"/>
          </a:p>
        </p:txBody>
      </p:sp>
      <p:graphicFrame>
        <p:nvGraphicFramePr>
          <p:cNvPr id="5" name="Content Placeholder 4">
            <a:extLst>
              <a:ext uri="{FF2B5EF4-FFF2-40B4-BE49-F238E27FC236}">
                <a16:creationId xmlns:a16="http://schemas.microsoft.com/office/drawing/2014/main" id="{18AE77B1-C463-42FB-9344-751283E1ED5B}"/>
              </a:ext>
            </a:extLst>
          </p:cNvPr>
          <p:cNvGraphicFramePr>
            <a:graphicFrameLocks noGrp="1"/>
          </p:cNvGraphicFramePr>
          <p:nvPr>
            <p:ph idx="1"/>
            <p:extLst>
              <p:ext uri="{D42A27DB-BD31-4B8C-83A1-F6EECF244321}">
                <p14:modId xmlns:p14="http://schemas.microsoft.com/office/powerpoint/2010/main" val="228578006"/>
              </p:ext>
            </p:extLst>
          </p:nvPr>
        </p:nvGraphicFramePr>
        <p:xfrm>
          <a:off x="457199" y="1600200"/>
          <a:ext cx="802803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27</a:t>
            </a:fld>
            <a:endParaRPr lang="en-US" dirty="0"/>
          </a:p>
        </p:txBody>
      </p:sp>
    </p:spTree>
    <p:extLst>
      <p:ext uri="{BB962C8B-B14F-4D97-AF65-F5344CB8AC3E}">
        <p14:creationId xmlns:p14="http://schemas.microsoft.com/office/powerpoint/2010/main" val="135919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10765" y="2964263"/>
            <a:ext cx="3461657" cy="2063201"/>
          </a:xfrm>
        </p:spPr>
        <p:txBody>
          <a:bodyPr>
            <a:normAutofit/>
          </a:bodyPr>
          <a:lstStyle/>
          <a:p>
            <a:pPr marL="0" indent="0">
              <a:buNone/>
            </a:pPr>
            <a:endParaRPr lang="en-US" dirty="0"/>
          </a:p>
          <a:p>
            <a:pPr marL="0" indent="0">
              <a:buNone/>
            </a:pPr>
            <a:endParaRPr lang="en-US" sz="1800" dirty="0"/>
          </a:p>
        </p:txBody>
      </p:sp>
      <p:sp>
        <p:nvSpPr>
          <p:cNvPr id="2" name="Slide Number Placeholder 1"/>
          <p:cNvSpPr>
            <a:spLocks noGrp="1"/>
          </p:cNvSpPr>
          <p:nvPr>
            <p:ph type="sldNum" sz="quarter" idx="12"/>
          </p:nvPr>
        </p:nvSpPr>
        <p:spPr/>
        <p:txBody>
          <a:bodyPr/>
          <a:lstStyle/>
          <a:p>
            <a:fld id="{670CF6D8-4708-874F-92EA-154F2A7A303D}" type="slidenum">
              <a:rPr lang="en-US" smtClean="0"/>
              <a:pPr/>
              <a:t>28</a:t>
            </a:fld>
            <a:endParaRPr lang="en-US" dirty="0"/>
          </a:p>
        </p:txBody>
      </p:sp>
      <p:pic>
        <p:nvPicPr>
          <p:cNvPr id="5" name="Picture 12" descr="Image result for adults with developmental disabilities">
            <a:extLst>
              <a:ext uri="{FF2B5EF4-FFF2-40B4-BE49-F238E27FC236}">
                <a16:creationId xmlns:a16="http://schemas.microsoft.com/office/drawing/2014/main" id="{FEDB46CA-1BAC-4AC5-A998-44065C10E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23" r="11915"/>
          <a:stretch/>
        </p:blipFill>
        <p:spPr bwMode="auto">
          <a:xfrm>
            <a:off x="-124691" y="0"/>
            <a:ext cx="8944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07604" y="5207080"/>
            <a:ext cx="8267322" cy="1143000"/>
          </a:xfrm>
        </p:spPr>
        <p:txBody>
          <a:bodyPr>
            <a:normAutofit/>
          </a:bodyPr>
          <a:lstStyle/>
          <a:p>
            <a:r>
              <a:rPr lang="en-US" sz="3200" b="1" dirty="0">
                <a:solidFill>
                  <a:schemeClr val="bg1"/>
                </a:solidFill>
              </a:rPr>
              <a:t>Proposals Impacting Individuals with Developmental Disabilities </a:t>
            </a:r>
          </a:p>
        </p:txBody>
      </p:sp>
    </p:spTree>
    <p:extLst>
      <p:ext uri="{BB962C8B-B14F-4D97-AF65-F5344CB8AC3E}">
        <p14:creationId xmlns:p14="http://schemas.microsoft.com/office/powerpoint/2010/main" val="1365595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Housing Reality of California</a:t>
            </a:r>
          </a:p>
        </p:txBody>
      </p:sp>
      <p:sp>
        <p:nvSpPr>
          <p:cNvPr id="4" name="Slide Number Placeholder 3"/>
          <p:cNvSpPr>
            <a:spLocks noGrp="1"/>
          </p:cNvSpPr>
          <p:nvPr>
            <p:ph type="sldNum" sz="quarter" idx="12"/>
          </p:nvPr>
        </p:nvSpPr>
        <p:spPr/>
        <p:txBody>
          <a:bodyPr/>
          <a:lstStyle/>
          <a:p>
            <a:fld id="{670CF6D8-4708-874F-92EA-154F2A7A303D}" type="slidenum">
              <a:rPr lang="en-US" smtClean="0"/>
              <a:pPr/>
              <a:t>29</a:t>
            </a:fld>
            <a:endParaRPr lang="en-US" dirty="0"/>
          </a:p>
        </p:txBody>
      </p:sp>
      <p:sp>
        <p:nvSpPr>
          <p:cNvPr id="6" name="Title 1">
            <a:extLst>
              <a:ext uri="{FF2B5EF4-FFF2-40B4-BE49-F238E27FC236}">
                <a16:creationId xmlns:a16="http://schemas.microsoft.com/office/drawing/2014/main" id="{B9EA9B36-6D22-4290-967D-00E0AC144889}"/>
              </a:ext>
            </a:extLst>
          </p:cNvPr>
          <p:cNvSpPr txBox="1">
            <a:spLocks/>
          </p:cNvSpPr>
          <p:nvPr/>
        </p:nvSpPr>
        <p:spPr>
          <a:xfrm>
            <a:off x="1092599" y="2345608"/>
            <a:ext cx="6958802" cy="2166784"/>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2700" kern="1200">
                <a:solidFill>
                  <a:schemeClr val="tx1"/>
                </a:solidFill>
                <a:latin typeface="+mj-lt"/>
                <a:ea typeface="+mj-ea"/>
                <a:cs typeface="Arial"/>
              </a:defRPr>
            </a:lvl1pPr>
          </a:lstStyle>
          <a:p>
            <a:pPr algn="l"/>
            <a:r>
              <a:rPr lang="en-US" sz="4400" dirty="0"/>
              <a:t>Over </a:t>
            </a:r>
            <a:r>
              <a:rPr lang="en-US" sz="4400" b="1" dirty="0"/>
              <a:t>50% </a:t>
            </a:r>
            <a:r>
              <a:rPr lang="en-US" sz="4400" dirty="0"/>
              <a:t>of </a:t>
            </a:r>
            <a:r>
              <a:rPr lang="en-US" sz="4400" dirty="0" smtClean="0"/>
              <a:t>California renters pay more than </a:t>
            </a:r>
            <a:r>
              <a:rPr lang="en-US" sz="4400" b="1" dirty="0" smtClean="0"/>
              <a:t>30% </a:t>
            </a:r>
            <a:r>
              <a:rPr lang="en-US" sz="4400" dirty="0" smtClean="0"/>
              <a:t>of their income for rent</a:t>
            </a:r>
            <a:endParaRPr lang="en-US" sz="4400" dirty="0"/>
          </a:p>
        </p:txBody>
      </p:sp>
    </p:spTree>
    <p:extLst>
      <p:ext uri="{BB962C8B-B14F-4D97-AF65-F5344CB8AC3E}">
        <p14:creationId xmlns:p14="http://schemas.microsoft.com/office/powerpoint/2010/main" val="2198952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76A1-3F10-4E01-85EF-E7DEB7AA83E3}"/>
              </a:ext>
            </a:extLst>
          </p:cNvPr>
          <p:cNvSpPr>
            <a:spLocks noGrp="1"/>
          </p:cNvSpPr>
          <p:nvPr>
            <p:ph type="title"/>
          </p:nvPr>
        </p:nvSpPr>
        <p:spPr/>
        <p:txBody>
          <a:bodyPr>
            <a:normAutofit/>
          </a:bodyPr>
          <a:lstStyle/>
          <a:p>
            <a:r>
              <a:rPr lang="en-US" sz="3200" b="1" dirty="0"/>
              <a:t>Legislative Committee Members</a:t>
            </a:r>
          </a:p>
        </p:txBody>
      </p:sp>
      <p:sp>
        <p:nvSpPr>
          <p:cNvPr id="3" name="Content Placeholder 2">
            <a:extLst>
              <a:ext uri="{FF2B5EF4-FFF2-40B4-BE49-F238E27FC236}">
                <a16:creationId xmlns:a16="http://schemas.microsoft.com/office/drawing/2014/main" id="{BF1D8DEA-45BF-4182-886E-CEFDE234621C}"/>
              </a:ext>
            </a:extLst>
          </p:cNvPr>
          <p:cNvSpPr>
            <a:spLocks noGrp="1"/>
          </p:cNvSpPr>
          <p:nvPr>
            <p:ph idx="1"/>
          </p:nvPr>
        </p:nvSpPr>
        <p:spPr>
          <a:xfrm>
            <a:off x="457200" y="1991032"/>
            <a:ext cx="7887629" cy="4135133"/>
          </a:xfrm>
        </p:spPr>
        <p:txBody>
          <a:bodyPr>
            <a:normAutofit/>
          </a:bodyPr>
          <a:lstStyle/>
          <a:p>
            <a:pPr marL="0" indent="0">
              <a:buNone/>
            </a:pPr>
            <a:r>
              <a:rPr lang="en-US" sz="1800" dirty="0"/>
              <a:t>Candice Bright, Chairperson  </a:t>
            </a:r>
            <a:r>
              <a:rPr lang="en-US" sz="1800" dirty="0" smtClean="0"/>
              <a:t>(CLASP </a:t>
            </a:r>
            <a:r>
              <a:rPr lang="en-US" sz="1800" dirty="0"/>
              <a:t>Representative)</a:t>
            </a:r>
          </a:p>
          <a:p>
            <a:pPr marL="0" indent="0">
              <a:buNone/>
            </a:pPr>
            <a:r>
              <a:rPr lang="en-US" sz="1800" dirty="0"/>
              <a:t>Tom Bowe, VMRC Board President (Ex-officio)</a:t>
            </a:r>
          </a:p>
          <a:p>
            <a:pPr marL="0" indent="0">
              <a:buNone/>
            </a:pPr>
            <a:r>
              <a:rPr lang="en-US" sz="1800" dirty="0" smtClean="0"/>
              <a:t>Lynda </a:t>
            </a:r>
            <a:r>
              <a:rPr lang="en-US" sz="1800" dirty="0"/>
              <a:t>Mendoza, Board Member </a:t>
            </a:r>
          </a:p>
          <a:p>
            <a:pPr marL="0" indent="0">
              <a:buNone/>
            </a:pPr>
            <a:r>
              <a:rPr lang="en-US" sz="1800" dirty="0" smtClean="0"/>
              <a:t>Mohamad </a:t>
            </a:r>
            <a:r>
              <a:rPr lang="en-US" sz="1800" dirty="0"/>
              <a:t>Rashid, Board Member</a:t>
            </a:r>
          </a:p>
          <a:p>
            <a:pPr marL="0" indent="0">
              <a:buNone/>
            </a:pPr>
            <a:r>
              <a:rPr lang="en-US" sz="1800" dirty="0"/>
              <a:t>Robert </a:t>
            </a:r>
            <a:r>
              <a:rPr lang="en-US" sz="1800" dirty="0" smtClean="0"/>
              <a:t>Balderama, Board Member</a:t>
            </a:r>
            <a:endParaRPr lang="en-US" sz="1800" dirty="0"/>
          </a:p>
          <a:p>
            <a:pPr marL="0" indent="0">
              <a:buNone/>
            </a:pPr>
            <a:r>
              <a:rPr lang="en-US" sz="1800" dirty="0" smtClean="0"/>
              <a:t>Dena </a:t>
            </a:r>
            <a:r>
              <a:rPr lang="en-US" sz="1800" dirty="0"/>
              <a:t>Hernandez, SCDD North Valley Hills</a:t>
            </a:r>
          </a:p>
          <a:p>
            <a:pPr marL="0" indent="0">
              <a:buNone/>
            </a:pPr>
            <a:r>
              <a:rPr lang="en-US" sz="1800" dirty="0" smtClean="0"/>
              <a:t>Daime </a:t>
            </a:r>
            <a:r>
              <a:rPr lang="en-US" sz="1800" dirty="0"/>
              <a:t>Hoornaert, </a:t>
            </a:r>
            <a:r>
              <a:rPr lang="en-US" sz="1800" dirty="0" smtClean="0"/>
              <a:t>CLASP </a:t>
            </a:r>
            <a:r>
              <a:rPr lang="en-US" sz="1800" dirty="0"/>
              <a:t>Member</a:t>
            </a:r>
          </a:p>
          <a:p>
            <a:pPr marL="0" indent="0">
              <a:buNone/>
            </a:pPr>
            <a:r>
              <a:rPr lang="en-US" sz="1800" dirty="0"/>
              <a:t>Tony Anderson, VMRC Executive Director</a:t>
            </a:r>
          </a:p>
          <a:p>
            <a:pPr marL="0" indent="0">
              <a:buNone/>
            </a:pPr>
            <a:r>
              <a:rPr lang="en-US" sz="1800" dirty="0"/>
              <a:t>Anthony Hill, VMRC Legal Staff</a:t>
            </a:r>
          </a:p>
          <a:p>
            <a:pPr marL="0" indent="0">
              <a:buNone/>
            </a:pPr>
            <a:r>
              <a:rPr lang="en-US" sz="1800" dirty="0"/>
              <a:t>Angie Shear, VMRC Special Projects Staff</a:t>
            </a:r>
          </a:p>
        </p:txBody>
      </p:sp>
      <p:sp>
        <p:nvSpPr>
          <p:cNvPr id="4" name="Slide Number Placeholder 3">
            <a:extLst>
              <a:ext uri="{FF2B5EF4-FFF2-40B4-BE49-F238E27FC236}">
                <a16:creationId xmlns:a16="http://schemas.microsoft.com/office/drawing/2014/main" id="{42715AEE-859E-4B8B-BA80-F9DFC2CCD11F}"/>
              </a:ext>
            </a:extLst>
          </p:cNvPr>
          <p:cNvSpPr>
            <a:spLocks noGrp="1"/>
          </p:cNvSpPr>
          <p:nvPr>
            <p:ph type="sldNum" sz="quarter" idx="12"/>
          </p:nvPr>
        </p:nvSpPr>
        <p:spPr/>
        <p:txBody>
          <a:bodyPr/>
          <a:lstStyle/>
          <a:p>
            <a:fld id="{670CF6D8-4708-874F-92EA-154F2A7A303D}" type="slidenum">
              <a:rPr lang="en-US" smtClean="0"/>
              <a:pPr/>
              <a:t>3</a:t>
            </a:fld>
            <a:endParaRPr lang="en-US" dirty="0"/>
          </a:p>
        </p:txBody>
      </p:sp>
    </p:spTree>
    <p:extLst>
      <p:ext uri="{BB962C8B-B14F-4D97-AF65-F5344CB8AC3E}">
        <p14:creationId xmlns:p14="http://schemas.microsoft.com/office/powerpoint/2010/main" val="246678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Housing has Outpaced Household Income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496" y="1417639"/>
            <a:ext cx="7026442" cy="4698206"/>
          </a:xfrm>
        </p:spPr>
      </p:pic>
      <p:sp>
        <p:nvSpPr>
          <p:cNvPr id="4" name="Slide Number Placeholder 3"/>
          <p:cNvSpPr>
            <a:spLocks noGrp="1"/>
          </p:cNvSpPr>
          <p:nvPr>
            <p:ph type="sldNum" sz="quarter" idx="12"/>
          </p:nvPr>
        </p:nvSpPr>
        <p:spPr/>
        <p:txBody>
          <a:bodyPr/>
          <a:lstStyle/>
          <a:p>
            <a:fld id="{670CF6D8-4708-874F-92EA-154F2A7A303D}" type="slidenum">
              <a:rPr lang="en-US" smtClean="0"/>
              <a:pPr/>
              <a:t>30</a:t>
            </a:fld>
            <a:endParaRPr lang="en-US" dirty="0"/>
          </a:p>
        </p:txBody>
      </p:sp>
    </p:spTree>
    <p:extLst>
      <p:ext uri="{BB962C8B-B14F-4D97-AF65-F5344CB8AC3E}">
        <p14:creationId xmlns:p14="http://schemas.microsoft.com/office/powerpoint/2010/main" val="516837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432" y="497627"/>
            <a:ext cx="5133109" cy="1143000"/>
          </a:xfrm>
        </p:spPr>
        <p:txBody>
          <a:bodyPr>
            <a:normAutofit/>
          </a:bodyPr>
          <a:lstStyle/>
          <a:p>
            <a:pPr algn="l"/>
            <a:r>
              <a:rPr lang="en-US" sz="3200" b="1" dirty="0"/>
              <a:t>Budget Proposals for Affordable Housing</a:t>
            </a:r>
          </a:p>
        </p:txBody>
      </p:sp>
      <p:sp>
        <p:nvSpPr>
          <p:cNvPr id="3" name="Content Placeholder 2"/>
          <p:cNvSpPr>
            <a:spLocks noGrp="1"/>
          </p:cNvSpPr>
          <p:nvPr>
            <p:ph idx="1"/>
          </p:nvPr>
        </p:nvSpPr>
        <p:spPr>
          <a:xfrm>
            <a:off x="457200" y="1953496"/>
            <a:ext cx="7887629" cy="4525963"/>
          </a:xfrm>
        </p:spPr>
        <p:txBody>
          <a:bodyPr>
            <a:normAutofit/>
          </a:bodyPr>
          <a:lstStyle/>
          <a:p>
            <a:r>
              <a:rPr lang="en-US" sz="2400" dirty="0"/>
              <a:t>Grants to local communities to build housing and meet higher statewide goals ($750 million): </a:t>
            </a:r>
          </a:p>
          <a:p>
            <a:pPr lvl="1"/>
            <a:r>
              <a:rPr lang="en-US" sz="2000" dirty="0"/>
              <a:t>Community Development (</a:t>
            </a:r>
            <a:r>
              <a:rPr lang="en-US" sz="2000" dirty="0" err="1"/>
              <a:t>HCD</a:t>
            </a:r>
            <a:r>
              <a:rPr lang="en-US" sz="2000" dirty="0"/>
              <a:t>) would develop two new sets of housing production goals: short-term goals and “more ambitious” long-term targets. The budget plan allocates funding to support these changes.</a:t>
            </a:r>
          </a:p>
          <a:p>
            <a:pPr lvl="1"/>
            <a:r>
              <a:rPr lang="en-US" sz="2000" dirty="0"/>
              <a:t>$250 million one-time General Fund for local jurisdictions to develop plans to reach the new short-term goals.</a:t>
            </a:r>
          </a:p>
          <a:p>
            <a:pPr lvl="1"/>
            <a:r>
              <a:rPr lang="en-US" sz="2000" dirty="0"/>
              <a:t>$500 million one-time General Fund as incentive funds, which would be awarded to local jurisdictions as they meet housing production milestones and available to use “for general purposes.”</a:t>
            </a:r>
          </a:p>
          <a:p>
            <a:endParaRPr lang="en-US" sz="20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31</a:t>
            </a:fld>
            <a:endParaRPr lang="en-US" dirty="0"/>
          </a:p>
        </p:txBody>
      </p:sp>
      <p:pic>
        <p:nvPicPr>
          <p:cNvPr id="5" name="Picture 4">
            <a:extLst>
              <a:ext uri="{FF2B5EF4-FFF2-40B4-BE49-F238E27FC236}">
                <a16:creationId xmlns:a16="http://schemas.microsoft.com/office/drawing/2014/main" id="{C0AFBD16-7C7A-41AD-B3E2-5CCC91424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773" y="148936"/>
            <a:ext cx="2614179" cy="1840382"/>
          </a:xfrm>
          <a:prstGeom prst="rect">
            <a:avLst/>
          </a:prstGeom>
          <a:ln>
            <a:noFill/>
          </a:ln>
          <a:effectLst>
            <a:softEdge rad="112500"/>
          </a:effectLst>
        </p:spPr>
      </p:pic>
    </p:spTree>
    <p:extLst>
      <p:ext uri="{BB962C8B-B14F-4D97-AF65-F5344CB8AC3E}">
        <p14:creationId xmlns:p14="http://schemas.microsoft.com/office/powerpoint/2010/main" val="3293841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432" y="2183101"/>
            <a:ext cx="7887629" cy="4525963"/>
          </a:xfrm>
        </p:spPr>
        <p:txBody>
          <a:bodyPr>
            <a:normAutofit/>
          </a:bodyPr>
          <a:lstStyle/>
          <a:p>
            <a:r>
              <a:rPr lang="en-US" sz="2400" dirty="0"/>
              <a:t>Expanded loan program to incentivize moderate-income housing development ($500 million</a:t>
            </a:r>
            <a:r>
              <a:rPr lang="en-US" sz="2400" dirty="0" smtClean="0"/>
              <a:t>). </a:t>
            </a:r>
            <a:endParaRPr lang="en-US" sz="2400" dirty="0"/>
          </a:p>
          <a:p>
            <a:endParaRPr lang="en-US" sz="2400" dirty="0"/>
          </a:p>
          <a:p>
            <a:r>
              <a:rPr lang="en-US" sz="2400" dirty="0"/>
              <a:t>Proposal to streamline Environmental Control Act, to expedite construction of affordable </a:t>
            </a:r>
            <a:r>
              <a:rPr lang="en-US" sz="2400" dirty="0" smtClean="0"/>
              <a:t>housing.</a:t>
            </a:r>
            <a:endParaRPr lang="en-US" sz="2400" dirty="0"/>
          </a:p>
          <a:p>
            <a:endParaRPr lang="en-US" sz="2400" dirty="0"/>
          </a:p>
          <a:p>
            <a:r>
              <a:rPr lang="en-US" sz="2400" dirty="0"/>
              <a:t>Expanded state tax credit program to incentivize low income housing development ( LIHTC, $500 million</a:t>
            </a:r>
            <a:r>
              <a:rPr lang="en-US" sz="2400" dirty="0" smtClean="0"/>
              <a:t>). </a:t>
            </a:r>
            <a:endParaRPr lang="en-US" sz="2400" dirty="0"/>
          </a:p>
          <a:p>
            <a:endParaRPr lang="en-US" sz="24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32</a:t>
            </a:fld>
            <a:endParaRPr lang="en-US" dirty="0"/>
          </a:p>
        </p:txBody>
      </p:sp>
      <p:sp>
        <p:nvSpPr>
          <p:cNvPr id="7" name="Title 1">
            <a:extLst>
              <a:ext uri="{FF2B5EF4-FFF2-40B4-BE49-F238E27FC236}">
                <a16:creationId xmlns:a16="http://schemas.microsoft.com/office/drawing/2014/main" id="{F8670B0F-49B6-4144-A256-5A28AC44486A}"/>
              </a:ext>
            </a:extLst>
          </p:cNvPr>
          <p:cNvSpPr txBox="1">
            <a:spLocks/>
          </p:cNvSpPr>
          <p:nvPr/>
        </p:nvSpPr>
        <p:spPr>
          <a:xfrm>
            <a:off x="649432" y="497627"/>
            <a:ext cx="5133109" cy="114300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2700" kern="1200">
                <a:solidFill>
                  <a:schemeClr val="tx1"/>
                </a:solidFill>
                <a:latin typeface="+mj-lt"/>
                <a:ea typeface="+mj-ea"/>
                <a:cs typeface="Arial"/>
              </a:defRPr>
            </a:lvl1pPr>
          </a:lstStyle>
          <a:p>
            <a:pPr algn="l"/>
            <a:r>
              <a:rPr lang="en-US" sz="3200" b="1" dirty="0"/>
              <a:t>Budget Proposals for Affordable Housing </a:t>
            </a:r>
            <a:r>
              <a:rPr lang="en-US" sz="2400" b="1" dirty="0"/>
              <a:t>(Cont’d)</a:t>
            </a:r>
            <a:endParaRPr lang="en-US" sz="3200" b="1" dirty="0"/>
          </a:p>
        </p:txBody>
      </p:sp>
      <p:pic>
        <p:nvPicPr>
          <p:cNvPr id="8" name="Picture 7">
            <a:extLst>
              <a:ext uri="{FF2B5EF4-FFF2-40B4-BE49-F238E27FC236}">
                <a16:creationId xmlns:a16="http://schemas.microsoft.com/office/drawing/2014/main" id="{0BDA06D3-FB41-4BCA-8B8E-1FEF6FD3B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773" y="148936"/>
            <a:ext cx="2614179" cy="1840382"/>
          </a:xfrm>
          <a:prstGeom prst="rect">
            <a:avLst/>
          </a:prstGeom>
          <a:ln>
            <a:noFill/>
          </a:ln>
          <a:effectLst>
            <a:softEdge rad="112500"/>
          </a:effectLst>
        </p:spPr>
      </p:pic>
    </p:spTree>
    <p:extLst>
      <p:ext uri="{BB962C8B-B14F-4D97-AF65-F5344CB8AC3E}">
        <p14:creationId xmlns:p14="http://schemas.microsoft.com/office/powerpoint/2010/main" val="1530060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91" y="2050527"/>
            <a:ext cx="7887629" cy="4525963"/>
          </a:xfrm>
        </p:spPr>
        <p:txBody>
          <a:bodyPr>
            <a:normAutofit/>
          </a:bodyPr>
          <a:lstStyle/>
          <a:p>
            <a:r>
              <a:rPr lang="en-US" sz="2400" dirty="0"/>
              <a:t>One time general fund for local governments to build emergency shelters, navigation centers, and supportive housing for state’s homeless population ($500 million).</a:t>
            </a:r>
          </a:p>
          <a:p>
            <a:endParaRPr lang="en-US" sz="2400" dirty="0"/>
          </a:p>
          <a:p>
            <a:r>
              <a:rPr lang="en-US" sz="2400" dirty="0"/>
              <a:t>General fund ongoing to assist homeless and disabled individuals in applying for disability benefits ($25 million).</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33</a:t>
            </a:fld>
            <a:endParaRPr lang="en-US" dirty="0"/>
          </a:p>
        </p:txBody>
      </p:sp>
      <p:sp>
        <p:nvSpPr>
          <p:cNvPr id="7" name="Title 1">
            <a:extLst>
              <a:ext uri="{FF2B5EF4-FFF2-40B4-BE49-F238E27FC236}">
                <a16:creationId xmlns:a16="http://schemas.microsoft.com/office/drawing/2014/main" id="{0B466C31-7576-4D3D-BF5E-22FD5883E816}"/>
              </a:ext>
            </a:extLst>
          </p:cNvPr>
          <p:cNvSpPr txBox="1">
            <a:spLocks/>
          </p:cNvSpPr>
          <p:nvPr/>
        </p:nvSpPr>
        <p:spPr>
          <a:xfrm>
            <a:off x="649432" y="497627"/>
            <a:ext cx="5133109" cy="114300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2700" kern="1200">
                <a:solidFill>
                  <a:schemeClr val="tx1"/>
                </a:solidFill>
                <a:latin typeface="+mj-lt"/>
                <a:ea typeface="+mj-ea"/>
                <a:cs typeface="Arial"/>
              </a:defRPr>
            </a:lvl1pPr>
          </a:lstStyle>
          <a:p>
            <a:pPr algn="l"/>
            <a:r>
              <a:rPr lang="en-US" sz="3200" b="1" dirty="0"/>
              <a:t>Budget Proposals for Affordable Housing </a:t>
            </a:r>
            <a:r>
              <a:rPr lang="en-US" sz="2400" b="1" dirty="0"/>
              <a:t>(Cont’d)</a:t>
            </a:r>
            <a:endParaRPr lang="en-US" sz="3200" b="1" dirty="0"/>
          </a:p>
        </p:txBody>
      </p:sp>
      <p:pic>
        <p:nvPicPr>
          <p:cNvPr id="8" name="Picture 7">
            <a:extLst>
              <a:ext uri="{FF2B5EF4-FFF2-40B4-BE49-F238E27FC236}">
                <a16:creationId xmlns:a16="http://schemas.microsoft.com/office/drawing/2014/main" id="{A17C1886-30C6-43B5-8613-AC8648E83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773" y="148936"/>
            <a:ext cx="2614179" cy="1840382"/>
          </a:xfrm>
          <a:prstGeom prst="rect">
            <a:avLst/>
          </a:prstGeom>
          <a:ln>
            <a:noFill/>
          </a:ln>
          <a:effectLst>
            <a:softEdge rad="112500"/>
          </a:effectLst>
        </p:spPr>
      </p:pic>
    </p:spTree>
    <p:extLst>
      <p:ext uri="{BB962C8B-B14F-4D97-AF65-F5344CB8AC3E}">
        <p14:creationId xmlns:p14="http://schemas.microsoft.com/office/powerpoint/2010/main" val="371218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C6BB-8AB5-41B2-8AEA-FE8D9326D055}"/>
              </a:ext>
            </a:extLst>
          </p:cNvPr>
          <p:cNvSpPr>
            <a:spLocks noGrp="1"/>
          </p:cNvSpPr>
          <p:nvPr>
            <p:ph type="title"/>
          </p:nvPr>
        </p:nvSpPr>
        <p:spPr/>
        <p:txBody>
          <a:bodyPr>
            <a:normAutofit/>
          </a:bodyPr>
          <a:lstStyle/>
          <a:p>
            <a:r>
              <a:rPr lang="en-US" sz="3200" b="1" dirty="0"/>
              <a:t>Budget Proposals Increases </a:t>
            </a:r>
            <a:br>
              <a:rPr lang="en-US" sz="3200" b="1" dirty="0"/>
            </a:br>
            <a:r>
              <a:rPr lang="en-US" sz="3200" b="1" dirty="0"/>
              <a:t>Special Education Funding</a:t>
            </a:r>
          </a:p>
        </p:txBody>
      </p:sp>
      <p:sp>
        <p:nvSpPr>
          <p:cNvPr id="3" name="Content Placeholder 2">
            <a:extLst>
              <a:ext uri="{FF2B5EF4-FFF2-40B4-BE49-F238E27FC236}">
                <a16:creationId xmlns:a16="http://schemas.microsoft.com/office/drawing/2014/main" id="{D1045813-EAAE-4E68-8A6A-A3BA6D779643}"/>
              </a:ext>
            </a:extLst>
          </p:cNvPr>
          <p:cNvSpPr>
            <a:spLocks noGrp="1"/>
          </p:cNvSpPr>
          <p:nvPr>
            <p:ph idx="1"/>
          </p:nvPr>
        </p:nvSpPr>
        <p:spPr/>
        <p:txBody>
          <a:bodyPr>
            <a:normAutofit/>
          </a:bodyPr>
          <a:lstStyle/>
          <a:p>
            <a:r>
              <a:rPr lang="en-US" sz="2400" dirty="0"/>
              <a:t>More than $576 Million to support expanded Special Education services and school readiness at local education agencies with high percentage of students with disabilities ($186 million of this funding is one time).</a:t>
            </a:r>
          </a:p>
          <a:p>
            <a:endParaRPr lang="en-US" sz="2400" dirty="0"/>
          </a:p>
        </p:txBody>
      </p:sp>
      <p:sp>
        <p:nvSpPr>
          <p:cNvPr id="4" name="Slide Number Placeholder 3">
            <a:extLst>
              <a:ext uri="{FF2B5EF4-FFF2-40B4-BE49-F238E27FC236}">
                <a16:creationId xmlns:a16="http://schemas.microsoft.com/office/drawing/2014/main" id="{5F68C125-36DC-44E5-AA1F-227365C01794}"/>
              </a:ext>
            </a:extLst>
          </p:cNvPr>
          <p:cNvSpPr>
            <a:spLocks noGrp="1"/>
          </p:cNvSpPr>
          <p:nvPr>
            <p:ph type="sldNum" sz="quarter" idx="12"/>
          </p:nvPr>
        </p:nvSpPr>
        <p:spPr/>
        <p:txBody>
          <a:bodyPr/>
          <a:lstStyle/>
          <a:p>
            <a:fld id="{670CF6D8-4708-874F-92EA-154F2A7A303D}" type="slidenum">
              <a:rPr lang="en-US" smtClean="0"/>
              <a:pPr/>
              <a:t>34</a:t>
            </a:fld>
            <a:endParaRPr lang="en-US" dirty="0"/>
          </a:p>
        </p:txBody>
      </p:sp>
      <p:pic>
        <p:nvPicPr>
          <p:cNvPr id="5" name="Picture 10" descr="Image result for special education images">
            <a:extLst>
              <a:ext uri="{FF2B5EF4-FFF2-40B4-BE49-F238E27FC236}">
                <a16:creationId xmlns:a16="http://schemas.microsoft.com/office/drawing/2014/main" id="{7EEB41C2-3D69-4E79-9223-483DEA2B2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805" y="3523785"/>
            <a:ext cx="5640389" cy="278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15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185428"/>
            <a:ext cx="8686799" cy="1143000"/>
          </a:xfrm>
        </p:spPr>
        <p:txBody>
          <a:bodyPr>
            <a:normAutofit/>
          </a:bodyPr>
          <a:lstStyle/>
          <a:p>
            <a:r>
              <a:rPr lang="en-US" sz="3200" b="1" dirty="0"/>
              <a:t>Budget Proposals for Health and Human Services</a:t>
            </a:r>
          </a:p>
        </p:txBody>
      </p:sp>
      <p:sp>
        <p:nvSpPr>
          <p:cNvPr id="4" name="Slide Number Placeholder 3"/>
          <p:cNvSpPr>
            <a:spLocks noGrp="1"/>
          </p:cNvSpPr>
          <p:nvPr>
            <p:ph type="sldNum" sz="quarter" idx="12"/>
          </p:nvPr>
        </p:nvSpPr>
        <p:spPr/>
        <p:txBody>
          <a:bodyPr/>
          <a:lstStyle/>
          <a:p>
            <a:fld id="{670CF6D8-4708-874F-92EA-154F2A7A303D}" type="slidenum">
              <a:rPr lang="en-US" smtClean="0"/>
              <a:pPr/>
              <a:t>35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1786" y="1417638"/>
            <a:ext cx="6681337" cy="4980633"/>
          </a:xfrm>
          <a:prstGeom prst="rect">
            <a:avLst/>
          </a:prstGeom>
        </p:spPr>
      </p:pic>
    </p:spTree>
    <p:extLst>
      <p:ext uri="{BB962C8B-B14F-4D97-AF65-F5344CB8AC3E}">
        <p14:creationId xmlns:p14="http://schemas.microsoft.com/office/powerpoint/2010/main" val="644635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51" y="370779"/>
            <a:ext cx="4549698" cy="1143000"/>
          </a:xfrm>
        </p:spPr>
        <p:txBody>
          <a:bodyPr>
            <a:normAutofit/>
          </a:bodyPr>
          <a:lstStyle/>
          <a:p>
            <a:pPr algn="l"/>
            <a:r>
              <a:rPr lang="en-US" sz="3200" b="1" dirty="0"/>
              <a:t>Budget Proposals for Health Care Funding</a:t>
            </a:r>
          </a:p>
        </p:txBody>
      </p:sp>
      <p:sp>
        <p:nvSpPr>
          <p:cNvPr id="3" name="Content Placeholder 2"/>
          <p:cNvSpPr>
            <a:spLocks noGrp="1"/>
          </p:cNvSpPr>
          <p:nvPr>
            <p:ph idx="1"/>
          </p:nvPr>
        </p:nvSpPr>
        <p:spPr>
          <a:xfrm>
            <a:off x="312234" y="1798045"/>
            <a:ext cx="7961971" cy="4525963"/>
          </a:xfrm>
        </p:spPr>
        <p:txBody>
          <a:bodyPr>
            <a:normAutofit/>
          </a:bodyPr>
          <a:lstStyle/>
          <a:p>
            <a:r>
              <a:rPr lang="en-US" sz="2000" dirty="0"/>
              <a:t>$13.2 million Californian’s will receive </a:t>
            </a:r>
            <a:br>
              <a:rPr lang="en-US" sz="2000" dirty="0"/>
            </a:br>
            <a:r>
              <a:rPr lang="en-US" sz="2000" dirty="0"/>
              <a:t>Medi-Cal services 2019-20 ($100.7 billion</a:t>
            </a:r>
            <a:r>
              <a:rPr lang="en-US" sz="2000" dirty="0" smtClean="0"/>
              <a:t>).</a:t>
            </a:r>
            <a:endParaRPr lang="en-US" sz="2000" dirty="0"/>
          </a:p>
          <a:p>
            <a:r>
              <a:rPr lang="en-US" sz="2000" dirty="0"/>
              <a:t>Budget plan created subsides to reduce cost of health insurance for Californian’s with incomes between 250% and 600 % of the poverty line.</a:t>
            </a:r>
          </a:p>
          <a:p>
            <a:r>
              <a:rPr lang="en-US" sz="2000" dirty="0"/>
              <a:t>Budget plan creates a state requirement for Californians to carry health insurance or pay a penalty. </a:t>
            </a:r>
          </a:p>
          <a:p>
            <a:r>
              <a:rPr lang="en-US" sz="2000" dirty="0"/>
              <a:t>Health4All, expands eligibility for comprehensive Medi-Cal coverage for undocumented young adults, ages 19-25 ( $260 million). </a:t>
            </a:r>
          </a:p>
          <a:p>
            <a:r>
              <a:rPr lang="en-US" sz="2000" dirty="0"/>
              <a:t>New funds for Early Developmental Screening and Trauma Informed Care ($52.5 million). </a:t>
            </a:r>
          </a:p>
          <a:p>
            <a:r>
              <a:rPr lang="en-US" sz="2000" dirty="0"/>
              <a:t>Budget plan sustains provider payments , supplemental payments and rate increases for doctors, dentists, family planning services, Intermediate Care Facilitates for Developmental Disabled ( $1.05 billion)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36</a:t>
            </a:fld>
            <a:endParaRPr lang="en-US" dirty="0"/>
          </a:p>
        </p:txBody>
      </p:sp>
      <p:pic>
        <p:nvPicPr>
          <p:cNvPr id="5" name="Picture 4">
            <a:extLst>
              <a:ext uri="{FF2B5EF4-FFF2-40B4-BE49-F238E27FC236}">
                <a16:creationId xmlns:a16="http://schemas.microsoft.com/office/drawing/2014/main" id="{DB25D641-9AB1-4CEC-A737-A61EFDDA3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386" y="161692"/>
            <a:ext cx="2776653" cy="2313878"/>
          </a:xfrm>
          <a:prstGeom prst="rect">
            <a:avLst/>
          </a:prstGeom>
          <a:ln>
            <a:noFill/>
          </a:ln>
          <a:effectLst>
            <a:softEdge rad="112500"/>
          </a:effectLst>
        </p:spPr>
      </p:pic>
    </p:spTree>
    <p:extLst>
      <p:ext uri="{BB962C8B-B14F-4D97-AF65-F5344CB8AC3E}">
        <p14:creationId xmlns:p14="http://schemas.microsoft.com/office/powerpoint/2010/main" val="157327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1596"/>
            <a:ext cx="7887629" cy="4525963"/>
          </a:xfrm>
        </p:spPr>
        <p:txBody>
          <a:bodyPr>
            <a:normAutofit/>
          </a:bodyPr>
          <a:lstStyle/>
          <a:p>
            <a:r>
              <a:rPr lang="en-US" sz="2000" dirty="0"/>
              <a:t>Prescription Drug Cost – proposes a single</a:t>
            </a:r>
            <a:br>
              <a:rPr lang="en-US" sz="2000" dirty="0"/>
            </a:br>
            <a:r>
              <a:rPr lang="en-US" sz="2000" dirty="0"/>
              <a:t> payer system, transitioning all pharmacy </a:t>
            </a:r>
            <a:br>
              <a:rPr lang="en-US" sz="2000" dirty="0"/>
            </a:br>
            <a:r>
              <a:rPr lang="en-US" sz="2000" dirty="0"/>
              <a:t>services for Medi-Cal managed care to a fee- for- service benefit.  Administration will seek legislative changes to create bulk purchasing prescription drug program. </a:t>
            </a:r>
          </a:p>
          <a:p>
            <a:r>
              <a:rPr lang="en-US" sz="2000" dirty="0"/>
              <a:t>$700 million, Increase in Safety Net Reserve fund ( part of $4.8 billion dollar transfer) will be available for </a:t>
            </a:r>
            <a:r>
              <a:rPr lang="en-US" sz="2000" dirty="0" err="1"/>
              <a:t>CalWORKS</a:t>
            </a:r>
            <a:r>
              <a:rPr lang="en-US" sz="2000" dirty="0"/>
              <a:t> and Medi-Cal services and benefits during tough economic times.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37</a:t>
            </a:fld>
            <a:endParaRPr lang="en-US" dirty="0"/>
          </a:p>
        </p:txBody>
      </p:sp>
      <p:sp>
        <p:nvSpPr>
          <p:cNvPr id="7" name="Title 1">
            <a:extLst>
              <a:ext uri="{FF2B5EF4-FFF2-40B4-BE49-F238E27FC236}">
                <a16:creationId xmlns:a16="http://schemas.microsoft.com/office/drawing/2014/main" id="{C8CF43C9-077F-4E93-AFF2-CDFED62F0D0A}"/>
              </a:ext>
            </a:extLst>
          </p:cNvPr>
          <p:cNvSpPr>
            <a:spLocks noGrp="1"/>
          </p:cNvSpPr>
          <p:nvPr>
            <p:ph type="title"/>
          </p:nvPr>
        </p:nvSpPr>
        <p:spPr>
          <a:xfrm>
            <a:off x="620750" y="370779"/>
            <a:ext cx="4865649" cy="1143000"/>
          </a:xfrm>
        </p:spPr>
        <p:txBody>
          <a:bodyPr>
            <a:normAutofit/>
          </a:bodyPr>
          <a:lstStyle/>
          <a:p>
            <a:pPr algn="l"/>
            <a:r>
              <a:rPr lang="en-US" sz="3200" b="1" dirty="0"/>
              <a:t>Budget Proposals for Health Care Funding </a:t>
            </a:r>
            <a:r>
              <a:rPr lang="en-US" b="1" dirty="0"/>
              <a:t>(Cont’d)</a:t>
            </a:r>
            <a:endParaRPr lang="en-US" sz="3200" b="1" dirty="0"/>
          </a:p>
        </p:txBody>
      </p:sp>
      <p:pic>
        <p:nvPicPr>
          <p:cNvPr id="8" name="Picture 7">
            <a:extLst>
              <a:ext uri="{FF2B5EF4-FFF2-40B4-BE49-F238E27FC236}">
                <a16:creationId xmlns:a16="http://schemas.microsoft.com/office/drawing/2014/main" id="{AE1AEFCF-44AF-4A45-A541-4C4B06100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386" y="161692"/>
            <a:ext cx="2776653" cy="2313878"/>
          </a:xfrm>
          <a:prstGeom prst="rect">
            <a:avLst/>
          </a:prstGeom>
          <a:ln>
            <a:noFill/>
          </a:ln>
          <a:effectLst>
            <a:softEdge rad="112500"/>
          </a:effectLst>
        </p:spPr>
      </p:pic>
    </p:spTree>
    <p:extLst>
      <p:ext uri="{BB962C8B-B14F-4D97-AF65-F5344CB8AC3E}">
        <p14:creationId xmlns:p14="http://schemas.microsoft.com/office/powerpoint/2010/main" val="847388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333"/>
            <a:ext cx="5826642" cy="1143000"/>
          </a:xfrm>
        </p:spPr>
        <p:txBody>
          <a:bodyPr>
            <a:normAutofit/>
          </a:bodyPr>
          <a:lstStyle/>
          <a:p>
            <a:pPr algn="l"/>
            <a:r>
              <a:rPr lang="en-US" sz="3200" b="1" dirty="0"/>
              <a:t>Budget Proposals for Mental Health Services</a:t>
            </a:r>
          </a:p>
        </p:txBody>
      </p:sp>
      <p:sp>
        <p:nvSpPr>
          <p:cNvPr id="3" name="Content Placeholder 2"/>
          <p:cNvSpPr>
            <a:spLocks noGrp="1"/>
          </p:cNvSpPr>
          <p:nvPr>
            <p:ph idx="1"/>
          </p:nvPr>
        </p:nvSpPr>
        <p:spPr>
          <a:xfrm>
            <a:off x="457200" y="1978915"/>
            <a:ext cx="7887629" cy="4525963"/>
          </a:xfrm>
        </p:spPr>
        <p:txBody>
          <a:bodyPr>
            <a:normAutofit/>
          </a:bodyPr>
          <a:lstStyle/>
          <a:p>
            <a:r>
              <a:rPr lang="en-US" sz="2000" b="1" dirty="0"/>
              <a:t>Mental Health Workforce Investment </a:t>
            </a:r>
            <a:r>
              <a:rPr lang="en-US" sz="2000" dirty="0"/>
              <a:t>($50 million one time funding) to increase training opportunities administered by the Office of Statewide Health Planning and Development. </a:t>
            </a:r>
          </a:p>
          <a:p>
            <a:r>
              <a:rPr lang="en-US" sz="2000" b="1" dirty="0"/>
              <a:t>Early Psychosis Research &amp; Treatment </a:t>
            </a:r>
            <a:r>
              <a:rPr lang="en-US" sz="2000" dirty="0"/>
              <a:t>($25 million).   </a:t>
            </a:r>
          </a:p>
          <a:p>
            <a:r>
              <a:rPr lang="en-US" sz="2000" b="1" dirty="0"/>
              <a:t>Whole Person Care </a:t>
            </a:r>
            <a:r>
              <a:rPr lang="en-US" sz="2000" dirty="0"/>
              <a:t>($100 million one time funding) focusing on supportive housing, and coordinating health, behavior health, social services, and care for substance abuse. </a:t>
            </a:r>
          </a:p>
          <a:p>
            <a:r>
              <a:rPr lang="en-US" sz="2000" b="1" dirty="0"/>
              <a:t>No Place Like Home Bond Funding </a:t>
            </a:r>
            <a:r>
              <a:rPr lang="en-US" sz="2000" dirty="0"/>
              <a:t>( $2 billion), expedite services to provide supportive housing for individuals with mental illness, homeless or at risk of homelessness.  </a:t>
            </a:r>
          </a:p>
          <a:p>
            <a:r>
              <a:rPr lang="en-US" sz="2000" b="1" dirty="0"/>
              <a:t>Budget proposes changes to 1991 Realignment for County Mental Health</a:t>
            </a:r>
            <a:r>
              <a:rPr lang="en-US" sz="2000" dirty="0"/>
              <a:t>  increasing FY 2019-20 funding for County mental health program ($70 Million).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38</a:t>
            </a:fld>
            <a:endParaRPr lang="en-US" dirty="0"/>
          </a:p>
        </p:txBody>
      </p:sp>
      <p:pic>
        <p:nvPicPr>
          <p:cNvPr id="7" name="Picture 6">
            <a:extLst>
              <a:ext uri="{FF2B5EF4-FFF2-40B4-BE49-F238E27FC236}">
                <a16:creationId xmlns:a16="http://schemas.microsoft.com/office/drawing/2014/main" id="{0753EF19-B1C3-4702-B962-83A70B6B0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75" t="14484" r="5145" b="19520"/>
          <a:stretch/>
        </p:blipFill>
        <p:spPr>
          <a:xfrm>
            <a:off x="6836735" y="158077"/>
            <a:ext cx="1605516" cy="1842104"/>
          </a:xfrm>
          <a:prstGeom prst="rect">
            <a:avLst/>
          </a:prstGeom>
          <a:ln>
            <a:noFill/>
          </a:ln>
          <a:effectLst>
            <a:softEdge rad="112500"/>
          </a:effectLst>
        </p:spPr>
      </p:pic>
    </p:spTree>
    <p:extLst>
      <p:ext uri="{BB962C8B-B14F-4D97-AF65-F5344CB8AC3E}">
        <p14:creationId xmlns:p14="http://schemas.microsoft.com/office/powerpoint/2010/main" val="2311372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Varied Budget Proposals Impacting IDD Community &amp; Stakeholders</a:t>
            </a:r>
          </a:p>
        </p:txBody>
      </p:sp>
      <p:sp>
        <p:nvSpPr>
          <p:cNvPr id="3" name="Content Placeholder 2"/>
          <p:cNvSpPr>
            <a:spLocks noGrp="1"/>
          </p:cNvSpPr>
          <p:nvPr>
            <p:ph idx="1"/>
          </p:nvPr>
        </p:nvSpPr>
        <p:spPr/>
        <p:txBody>
          <a:bodyPr>
            <a:normAutofit lnSpcReduction="10000"/>
          </a:bodyPr>
          <a:lstStyle/>
          <a:p>
            <a:r>
              <a:rPr lang="en-US" sz="2000" b="1" dirty="0" err="1"/>
              <a:t>IHSS</a:t>
            </a:r>
            <a:r>
              <a:rPr lang="en-US" sz="2000" b="1" dirty="0"/>
              <a:t>-</a:t>
            </a:r>
            <a:r>
              <a:rPr lang="en-US" sz="2000" dirty="0"/>
              <a:t> funding allocation increase from $9.8 billion to $10.9 billion and 10 million funding for </a:t>
            </a:r>
            <a:r>
              <a:rPr lang="en-US" sz="2000" b="1" dirty="0"/>
              <a:t>Electronic Visit Verification</a:t>
            </a:r>
            <a:r>
              <a:rPr lang="en-US" sz="2000" dirty="0"/>
              <a:t>, federal requirement. </a:t>
            </a:r>
          </a:p>
          <a:p>
            <a:r>
              <a:rPr lang="en-US" sz="2000" b="1" dirty="0"/>
              <a:t>SSI/</a:t>
            </a:r>
            <a:r>
              <a:rPr lang="en-US" sz="2000" b="1" dirty="0" err="1"/>
              <a:t>SSP</a:t>
            </a:r>
            <a:r>
              <a:rPr lang="en-US" sz="2000" dirty="0"/>
              <a:t>, there is no new increase, but the COLA is restored effective January 1, 2022. FY-19-20 Projects 847,001 disabled recipients. </a:t>
            </a:r>
          </a:p>
          <a:p>
            <a:r>
              <a:rPr lang="en-US" sz="2000" b="1" dirty="0"/>
              <a:t>Department Rehabilitation</a:t>
            </a:r>
            <a:r>
              <a:rPr lang="en-US" sz="2000" dirty="0"/>
              <a:t>- increase $5 million and up to $1.5 million </a:t>
            </a:r>
            <a:r>
              <a:rPr lang="en-US" sz="2000" dirty="0" smtClean="0"/>
              <a:t>additional funding to </a:t>
            </a:r>
            <a:r>
              <a:rPr lang="en-US" sz="2000" dirty="0"/>
              <a:t>support information technology upgrades.</a:t>
            </a:r>
          </a:p>
          <a:p>
            <a:r>
              <a:rPr lang="en-US" sz="2000" b="1" dirty="0"/>
              <a:t>Local Law Enforcement Training </a:t>
            </a:r>
            <a:r>
              <a:rPr lang="en-US" sz="2000" dirty="0"/>
              <a:t>( $14.9 million) update, best practices, listening skills, cultural awareness, verbal communication, de-escalation techniques with engaged with person with mental health or homeless </a:t>
            </a:r>
            <a:r>
              <a:rPr lang="en-US" sz="2000" dirty="0" smtClean="0"/>
              <a:t>issues.</a:t>
            </a:r>
            <a:endParaRPr lang="en-US" sz="2000" dirty="0"/>
          </a:p>
          <a:p>
            <a:r>
              <a:rPr lang="en-US" sz="2000" dirty="0"/>
              <a:t>Voluntary taxpayer contribution for </a:t>
            </a:r>
            <a:r>
              <a:rPr lang="en-US" sz="2000" b="1" dirty="0"/>
              <a:t>Special Olympics </a:t>
            </a:r>
            <a:r>
              <a:rPr lang="en-US" sz="2000" dirty="0"/>
              <a:t>is $120,000 in FY 2018-2019 and projected at $250,000 for FY 2019-20. </a:t>
            </a:r>
          </a:p>
          <a:p>
            <a:r>
              <a:rPr lang="en-US" sz="2000" dirty="0"/>
              <a:t>Budget plan proposes additional ($20) million to support capacity needs of the </a:t>
            </a:r>
            <a:r>
              <a:rPr lang="en-US" sz="2000" b="1" dirty="0"/>
              <a:t>emergency food delivery system</a:t>
            </a:r>
            <a:r>
              <a:rPr lang="en-US" sz="2000" dirty="0"/>
              <a:t>.</a:t>
            </a:r>
          </a:p>
          <a:p>
            <a:endParaRPr lang="en-US" sz="20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39</a:t>
            </a:fld>
            <a:endParaRPr lang="en-US" dirty="0"/>
          </a:p>
        </p:txBody>
      </p:sp>
    </p:spTree>
    <p:extLst>
      <p:ext uri="{BB962C8B-B14F-4D97-AF65-F5344CB8AC3E}">
        <p14:creationId xmlns:p14="http://schemas.microsoft.com/office/powerpoint/2010/main" val="3906944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p:txBody>
          <a:bodyPr>
            <a:normAutofit/>
          </a:bodyPr>
          <a:lstStyle/>
          <a:p>
            <a:r>
              <a:rPr lang="en-US" sz="3200" b="1" dirty="0"/>
              <a:t>Topics of Discussion</a:t>
            </a:r>
            <a:endParaRPr lang="en-US" sz="2800" dirty="0"/>
          </a:p>
        </p:txBody>
      </p:sp>
      <p:graphicFrame>
        <p:nvGraphicFramePr>
          <p:cNvPr id="5" name="Content Placeholder 4">
            <a:extLst>
              <a:ext uri="{FF2B5EF4-FFF2-40B4-BE49-F238E27FC236}">
                <a16:creationId xmlns:a16="http://schemas.microsoft.com/office/drawing/2014/main" id="{18AE77B1-C463-42FB-9344-751283E1ED5B}"/>
              </a:ext>
            </a:extLst>
          </p:cNvPr>
          <p:cNvGraphicFramePr>
            <a:graphicFrameLocks noGrp="1"/>
          </p:cNvGraphicFramePr>
          <p:nvPr>
            <p:ph idx="1"/>
            <p:extLst>
              <p:ext uri="{D42A27DB-BD31-4B8C-83A1-F6EECF244321}">
                <p14:modId xmlns:p14="http://schemas.microsoft.com/office/powerpoint/2010/main" val="3579662595"/>
              </p:ext>
            </p:extLst>
          </p:nvPr>
        </p:nvGraphicFramePr>
        <p:xfrm>
          <a:off x="457200" y="1600200"/>
          <a:ext cx="7888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4</a:t>
            </a:fld>
            <a:endParaRPr lang="en-US" dirty="0"/>
          </a:p>
        </p:txBody>
      </p:sp>
    </p:spTree>
    <p:extLst>
      <p:ext uri="{BB962C8B-B14F-4D97-AF65-F5344CB8AC3E}">
        <p14:creationId xmlns:p14="http://schemas.microsoft.com/office/powerpoint/2010/main" val="137532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p:txBody>
          <a:bodyPr>
            <a:normAutofit/>
          </a:bodyPr>
          <a:lstStyle/>
          <a:p>
            <a:r>
              <a:rPr lang="en-US" sz="3200" b="1" dirty="0"/>
              <a:t>Topics of Discussion</a:t>
            </a:r>
            <a:endParaRPr lang="en-US" sz="2800" dirty="0"/>
          </a:p>
        </p:txBody>
      </p:sp>
      <p:graphicFrame>
        <p:nvGraphicFramePr>
          <p:cNvPr id="5" name="Content Placeholder 4">
            <a:extLst>
              <a:ext uri="{FF2B5EF4-FFF2-40B4-BE49-F238E27FC236}">
                <a16:creationId xmlns:a16="http://schemas.microsoft.com/office/drawing/2014/main" id="{18AE77B1-C463-42FB-9344-751283E1ED5B}"/>
              </a:ext>
            </a:extLst>
          </p:cNvPr>
          <p:cNvGraphicFramePr>
            <a:graphicFrameLocks noGrp="1"/>
          </p:cNvGraphicFramePr>
          <p:nvPr>
            <p:ph idx="1"/>
            <p:extLst>
              <p:ext uri="{D42A27DB-BD31-4B8C-83A1-F6EECF244321}">
                <p14:modId xmlns:p14="http://schemas.microsoft.com/office/powerpoint/2010/main" val="2013994652"/>
              </p:ext>
            </p:extLst>
          </p:nvPr>
        </p:nvGraphicFramePr>
        <p:xfrm>
          <a:off x="457199" y="1600200"/>
          <a:ext cx="802803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40</a:t>
            </a:fld>
            <a:endParaRPr lang="en-US" dirty="0"/>
          </a:p>
        </p:txBody>
      </p:sp>
    </p:spTree>
    <p:extLst>
      <p:ext uri="{BB962C8B-B14F-4D97-AF65-F5344CB8AC3E}">
        <p14:creationId xmlns:p14="http://schemas.microsoft.com/office/powerpoint/2010/main" val="1540134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020" cy="1922152"/>
          </a:xfrm>
        </p:spPr>
        <p:txBody>
          <a:bodyPr>
            <a:normAutofit/>
          </a:bodyPr>
          <a:lstStyle/>
          <a:p>
            <a:r>
              <a:rPr lang="en-US" b="1" dirty="0"/>
              <a:t>DDS funding is part of the overall budget for Human and Health Services. In addition to the community regional center system, there are two other parts of the DDS budget categories:</a:t>
            </a:r>
          </a:p>
        </p:txBody>
      </p:sp>
      <p:sp>
        <p:nvSpPr>
          <p:cNvPr id="4" name="Slide Number Placeholder 3"/>
          <p:cNvSpPr>
            <a:spLocks noGrp="1"/>
          </p:cNvSpPr>
          <p:nvPr>
            <p:ph type="sldNum" sz="quarter" idx="12"/>
          </p:nvPr>
        </p:nvSpPr>
        <p:spPr/>
        <p:txBody>
          <a:bodyPr/>
          <a:lstStyle/>
          <a:p>
            <a:fld id="{670CF6D8-4708-874F-92EA-154F2A7A303D}" type="slidenum">
              <a:rPr lang="en-US" smtClean="0"/>
              <a:pPr/>
              <a:t>41</a:t>
            </a:fld>
            <a:endParaRPr lang="en-US" dirty="0"/>
          </a:p>
        </p:txBody>
      </p:sp>
      <p:pic>
        <p:nvPicPr>
          <p:cNvPr id="5" name="Content Placeholder 4">
            <a:extLst>
              <a:ext uri="{FF2B5EF4-FFF2-40B4-BE49-F238E27FC236}">
                <a16:creationId xmlns:a16="http://schemas.microsoft.com/office/drawing/2014/main" id="{00A4D3D1-214B-4912-97A3-49CA74EB036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9035" b="11699"/>
          <a:stretch/>
        </p:blipFill>
        <p:spPr>
          <a:xfrm>
            <a:off x="651199" y="3033130"/>
            <a:ext cx="3655650" cy="225603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69DDE95-5E41-4EF2-95AA-0DD242E0E2B3}"/>
              </a:ext>
            </a:extLst>
          </p:cNvPr>
          <p:cNvPicPr>
            <a:picLocks noChangeAspect="1"/>
          </p:cNvPicPr>
          <p:nvPr/>
        </p:nvPicPr>
        <p:blipFill rotWithShape="1">
          <a:blip r:embed="rId4">
            <a:extLst>
              <a:ext uri="{28A0092B-C50C-407E-A947-70E740481C1C}">
                <a14:useLocalDpi xmlns:a14="http://schemas.microsoft.com/office/drawing/2010/main" val="0"/>
              </a:ext>
            </a:extLst>
          </a:blip>
          <a:srcRect t="14540" b="19711"/>
          <a:stretch/>
        </p:blipFill>
        <p:spPr>
          <a:xfrm>
            <a:off x="4042975" y="5289169"/>
            <a:ext cx="1770016" cy="1178538"/>
          </a:xfrm>
          <a:prstGeom prst="rect">
            <a:avLst/>
          </a:prstGeom>
        </p:spPr>
      </p:pic>
      <p:sp>
        <p:nvSpPr>
          <p:cNvPr id="3" name="TextBox 2">
            <a:extLst>
              <a:ext uri="{FF2B5EF4-FFF2-40B4-BE49-F238E27FC236}">
                <a16:creationId xmlns:a16="http://schemas.microsoft.com/office/drawing/2014/main" id="{548DD5AD-03F3-47E5-90C3-9F84826698C1}"/>
              </a:ext>
            </a:extLst>
          </p:cNvPr>
          <p:cNvSpPr txBox="1"/>
          <p:nvPr/>
        </p:nvSpPr>
        <p:spPr>
          <a:xfrm>
            <a:off x="1745521" y="5459367"/>
            <a:ext cx="1488677" cy="369332"/>
          </a:xfrm>
          <a:prstGeom prst="rect">
            <a:avLst/>
          </a:prstGeom>
          <a:noFill/>
        </p:spPr>
        <p:txBody>
          <a:bodyPr wrap="none" rtlCol="0">
            <a:spAutoFit/>
          </a:bodyPr>
          <a:lstStyle/>
          <a:p>
            <a:r>
              <a:rPr lang="en-US" b="1" dirty="0"/>
              <a:t>Headquarters</a:t>
            </a:r>
          </a:p>
        </p:txBody>
      </p:sp>
      <p:sp>
        <p:nvSpPr>
          <p:cNvPr id="9" name="TextBox 8">
            <a:extLst>
              <a:ext uri="{FF2B5EF4-FFF2-40B4-BE49-F238E27FC236}">
                <a16:creationId xmlns:a16="http://schemas.microsoft.com/office/drawing/2014/main" id="{8F8B822A-4DE1-49B2-912E-7FAC7DBA9D1B}"/>
              </a:ext>
            </a:extLst>
          </p:cNvPr>
          <p:cNvSpPr txBox="1"/>
          <p:nvPr/>
        </p:nvSpPr>
        <p:spPr>
          <a:xfrm>
            <a:off x="6055812" y="5460420"/>
            <a:ext cx="1770016" cy="646331"/>
          </a:xfrm>
          <a:prstGeom prst="rect">
            <a:avLst/>
          </a:prstGeom>
          <a:noFill/>
        </p:spPr>
        <p:txBody>
          <a:bodyPr wrap="square" rtlCol="0">
            <a:spAutoFit/>
          </a:bodyPr>
          <a:lstStyle/>
          <a:p>
            <a:pPr algn="ctr"/>
            <a:r>
              <a:rPr lang="en-US" b="1" dirty="0" smtClean="0"/>
              <a:t>Developmental Centers</a:t>
            </a:r>
            <a:endParaRPr lang="en-US"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947" y="2803358"/>
            <a:ext cx="3332748" cy="2485811"/>
          </a:xfrm>
          <a:prstGeom prst="rect">
            <a:avLst/>
          </a:prstGeom>
        </p:spPr>
      </p:pic>
    </p:spTree>
    <p:extLst>
      <p:ext uri="{BB962C8B-B14F-4D97-AF65-F5344CB8AC3E}">
        <p14:creationId xmlns:p14="http://schemas.microsoft.com/office/powerpoint/2010/main" val="1533285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0CF6D8-4708-874F-92EA-154F2A7A303D}" type="slidenum">
              <a:rPr lang="en-US" smtClean="0"/>
              <a:pPr/>
              <a:t>42</a:t>
            </a:fld>
            <a:endParaRPr lang="en-US" dirty="0"/>
          </a:p>
        </p:txBody>
      </p:sp>
      <p:sp>
        <p:nvSpPr>
          <p:cNvPr id="7" name="Content Placeholder 6"/>
          <p:cNvSpPr>
            <a:spLocks noGrp="1"/>
          </p:cNvSpPr>
          <p:nvPr>
            <p:ph idx="1"/>
          </p:nvPr>
        </p:nvSpPr>
        <p:spPr/>
        <p:txBody>
          <a:bodyPr>
            <a:normAutofit/>
          </a:bodyPr>
          <a:lstStyle/>
          <a:p>
            <a:pPr marL="0" indent="0">
              <a:buNone/>
            </a:pPr>
            <a:endParaRPr lang="en-US" sz="2000" b="1" dirty="0"/>
          </a:p>
          <a:p>
            <a:pPr marL="0" indent="0">
              <a:buNone/>
            </a:pPr>
            <a:r>
              <a:rPr lang="en-US" sz="2000" b="1" dirty="0"/>
              <a:t>Budget year 2019-2020</a:t>
            </a:r>
          </a:p>
          <a:p>
            <a:r>
              <a:rPr lang="en-US" sz="2000" b="1" dirty="0" err="1" smtClean="0"/>
              <a:t>Headquarter’s</a:t>
            </a:r>
            <a:r>
              <a:rPr lang="en-US" sz="2000" b="1" dirty="0" smtClean="0"/>
              <a:t> </a:t>
            </a:r>
            <a:r>
              <a:rPr lang="en-US" sz="2000" b="1" dirty="0"/>
              <a:t>Restructure and Reorganization </a:t>
            </a:r>
            <a:r>
              <a:rPr lang="en-US" sz="2000" dirty="0"/>
              <a:t>($ 8.1 million), (54) positions to restructure DDS and realign resource to achieve efficient and effective system wide improvements.</a:t>
            </a:r>
          </a:p>
          <a:p>
            <a:r>
              <a:rPr lang="en-US" sz="2000" b="1" dirty="0"/>
              <a:t>Home and Community Based Assessments </a:t>
            </a:r>
            <a:r>
              <a:rPr lang="en-US" sz="2000" dirty="0"/>
              <a:t>($1.8 million</a:t>
            </a:r>
            <a:r>
              <a:rPr lang="en-US" sz="2000" dirty="0" smtClean="0"/>
              <a:t>).  </a:t>
            </a:r>
            <a:endParaRPr lang="en-US" sz="2000" dirty="0"/>
          </a:p>
          <a:p>
            <a:r>
              <a:rPr lang="en-US" sz="2000" b="1" dirty="0"/>
              <a:t>Federal Claims Reimbursement </a:t>
            </a:r>
            <a:r>
              <a:rPr lang="en-US" sz="2000" dirty="0"/>
              <a:t>System Project ($3.2 million), a multiyear information technology project  to replace the legacy federal billing system. This request includes 5.0 position , three-year limited term. </a:t>
            </a:r>
          </a:p>
        </p:txBody>
      </p:sp>
      <p:sp>
        <p:nvSpPr>
          <p:cNvPr id="12" name="Title 1">
            <a:extLst>
              <a:ext uri="{FF2B5EF4-FFF2-40B4-BE49-F238E27FC236}">
                <a16:creationId xmlns:a16="http://schemas.microsoft.com/office/drawing/2014/main" id="{D97AFF99-79AC-4858-9C83-F29A44A6FC0D}"/>
              </a:ext>
            </a:extLst>
          </p:cNvPr>
          <p:cNvSpPr>
            <a:spLocks noGrp="1"/>
          </p:cNvSpPr>
          <p:nvPr>
            <p:ph type="title"/>
          </p:nvPr>
        </p:nvSpPr>
        <p:spPr>
          <a:xfrm>
            <a:off x="2430967" y="296940"/>
            <a:ext cx="6200078" cy="1096962"/>
          </a:xfrm>
        </p:spPr>
        <p:txBody>
          <a:bodyPr>
            <a:normAutofit/>
          </a:bodyPr>
          <a:lstStyle/>
          <a:p>
            <a:r>
              <a:rPr lang="en-US" sz="3200" b="1" dirty="0" err="1" smtClean="0">
                <a:solidFill>
                  <a:prstClr val="black"/>
                </a:solidFill>
              </a:rPr>
              <a:t>Headquarter’s</a:t>
            </a:r>
            <a:r>
              <a:rPr lang="en-US" sz="3200" b="1" dirty="0" smtClean="0">
                <a:solidFill>
                  <a:prstClr val="black"/>
                </a:solidFill>
              </a:rPr>
              <a:t> </a:t>
            </a:r>
            <a:r>
              <a:rPr lang="en-US" sz="3200" b="1" dirty="0">
                <a:solidFill>
                  <a:prstClr val="black"/>
                </a:solidFill>
              </a:rPr>
              <a:t>Budget Year</a:t>
            </a:r>
            <a:endParaRPr lang="en-US" sz="2800" dirty="0"/>
          </a:p>
        </p:txBody>
      </p:sp>
      <p:pic>
        <p:nvPicPr>
          <p:cNvPr id="13" name="Picture 12">
            <a:extLst>
              <a:ext uri="{FF2B5EF4-FFF2-40B4-BE49-F238E27FC236}">
                <a16:creationId xmlns:a16="http://schemas.microsoft.com/office/drawing/2014/main" id="{D21450BE-FD36-4415-BCC1-F3EA845A2940}"/>
              </a:ext>
            </a:extLst>
          </p:cNvPr>
          <p:cNvPicPr>
            <a:picLocks noChangeAspect="1"/>
          </p:cNvPicPr>
          <p:nvPr/>
        </p:nvPicPr>
        <p:blipFill rotWithShape="1">
          <a:blip r:embed="rId3">
            <a:extLst>
              <a:ext uri="{28A0092B-C50C-407E-A947-70E740481C1C}">
                <a14:useLocalDpi xmlns:a14="http://schemas.microsoft.com/office/drawing/2010/main" val="0"/>
              </a:ext>
            </a:extLst>
          </a:blip>
          <a:srcRect t="13296" b="19516"/>
          <a:stretch/>
        </p:blipFill>
        <p:spPr>
          <a:xfrm>
            <a:off x="660951" y="243255"/>
            <a:ext cx="1770016" cy="1204332"/>
          </a:xfrm>
          <a:prstGeom prst="rect">
            <a:avLst/>
          </a:prstGeom>
        </p:spPr>
      </p:pic>
    </p:spTree>
    <p:extLst>
      <p:ext uri="{BB962C8B-B14F-4D97-AF65-F5344CB8AC3E}">
        <p14:creationId xmlns:p14="http://schemas.microsoft.com/office/powerpoint/2010/main" val="3426364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967" y="296940"/>
            <a:ext cx="6200078" cy="1096962"/>
          </a:xfrm>
        </p:spPr>
        <p:txBody>
          <a:bodyPr>
            <a:normAutofit/>
          </a:bodyPr>
          <a:lstStyle/>
          <a:p>
            <a:r>
              <a:rPr lang="en-US" sz="3200" b="1" dirty="0">
                <a:solidFill>
                  <a:prstClr val="black"/>
                </a:solidFill>
              </a:rPr>
              <a:t>Developmental Centers </a:t>
            </a:r>
            <a:br>
              <a:rPr lang="en-US" sz="3200" b="1" dirty="0">
                <a:solidFill>
                  <a:prstClr val="black"/>
                </a:solidFill>
              </a:rPr>
            </a:br>
            <a:r>
              <a:rPr lang="en-US" sz="3200" b="1" dirty="0">
                <a:solidFill>
                  <a:prstClr val="black"/>
                </a:solidFill>
              </a:rPr>
              <a:t>Current Year and Budget Year</a:t>
            </a:r>
            <a:endParaRPr lang="en-US" sz="2800" dirty="0"/>
          </a:p>
        </p:txBody>
      </p:sp>
      <p:sp>
        <p:nvSpPr>
          <p:cNvPr id="3" name="Content Placeholder 2"/>
          <p:cNvSpPr>
            <a:spLocks noGrp="1"/>
          </p:cNvSpPr>
          <p:nvPr>
            <p:ph idx="1"/>
          </p:nvPr>
        </p:nvSpPr>
        <p:spPr>
          <a:xfrm>
            <a:off x="457200" y="1600202"/>
            <a:ext cx="7887629" cy="4856354"/>
          </a:xfrm>
        </p:spPr>
        <p:txBody>
          <a:bodyPr>
            <a:normAutofit/>
          </a:bodyPr>
          <a:lstStyle/>
          <a:p>
            <a:pPr marL="0" indent="0">
              <a:buNone/>
            </a:pPr>
            <a:r>
              <a:rPr lang="en-US" sz="2000" b="1" dirty="0"/>
              <a:t>Current Year (2018-2019)</a:t>
            </a:r>
          </a:p>
          <a:p>
            <a:pPr>
              <a:buFont typeface="Arial" panose="020B0604020202020204" pitchFamily="34" charset="0"/>
              <a:buChar char="•"/>
            </a:pPr>
            <a:r>
              <a:rPr lang="en-US" sz="2000" dirty="0"/>
              <a:t>Developmental Centers and STAR Home served 514 residents on July 1, 2018, DDS projects a net reduction of 191 residents, with 323 remaining on June 30, 2019. </a:t>
            </a:r>
          </a:p>
          <a:p>
            <a:pPr>
              <a:buFont typeface="Arial" panose="020B0604020202020204" pitchFamily="34" charset="0"/>
              <a:buChar char="•"/>
            </a:pPr>
            <a:r>
              <a:rPr lang="en-US" sz="2000" dirty="0"/>
              <a:t>Governor Newsome proposes a $9.8 million increase to current enacted budget of $394.4 million.</a:t>
            </a:r>
          </a:p>
          <a:p>
            <a:pPr>
              <a:buFont typeface="Arial" panose="020B0604020202020204" pitchFamily="34" charset="0"/>
              <a:buChar char="•"/>
            </a:pPr>
            <a:endParaRPr lang="en-US" sz="2000" dirty="0"/>
          </a:p>
          <a:p>
            <a:pPr marL="0" indent="0">
              <a:buNone/>
            </a:pPr>
            <a:r>
              <a:rPr lang="en-US" sz="2000" b="1" dirty="0"/>
              <a:t>Budget Year (2019-2020) </a:t>
            </a:r>
          </a:p>
          <a:p>
            <a:r>
              <a:rPr lang="en-US" sz="2000" dirty="0"/>
              <a:t>323 Consumers served in ( 2) developmental centers, (1) state operated community facility, and (4) community based acute crisis homes.</a:t>
            </a:r>
          </a:p>
          <a:p>
            <a:r>
              <a:rPr lang="en-US" sz="2000" dirty="0"/>
              <a:t>Proposed Budget $309.5 million reflects a net decrease, when compared with current year.  </a:t>
            </a:r>
          </a:p>
          <a:p>
            <a:pPr marL="0" indent="0">
              <a:buNone/>
            </a:pPr>
            <a:endParaRPr lang="en-US" sz="2000" dirty="0"/>
          </a:p>
          <a:p>
            <a:pPr marL="0" indent="0">
              <a:buNone/>
            </a:pPr>
            <a:r>
              <a:rPr lang="en-US" sz="2000" dirty="0"/>
              <a:t>The Governor’s proposal does not include for Capital Outlay funds.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43</a:t>
            </a:fld>
            <a:endParaRPr lang="en-US" dirty="0"/>
          </a:p>
        </p:txBody>
      </p:sp>
      <p:pic>
        <p:nvPicPr>
          <p:cNvPr id="5" name="Picture 4">
            <a:extLst>
              <a:ext uri="{FF2B5EF4-FFF2-40B4-BE49-F238E27FC236}">
                <a16:creationId xmlns:a16="http://schemas.microsoft.com/office/drawing/2014/main" id="{43434AA4-BCAE-43DC-AA78-956438C1A296}"/>
              </a:ext>
            </a:extLst>
          </p:cNvPr>
          <p:cNvPicPr>
            <a:picLocks noChangeAspect="1"/>
          </p:cNvPicPr>
          <p:nvPr/>
        </p:nvPicPr>
        <p:blipFill rotWithShape="1">
          <a:blip r:embed="rId3">
            <a:extLst>
              <a:ext uri="{28A0092B-C50C-407E-A947-70E740481C1C}">
                <a14:useLocalDpi xmlns:a14="http://schemas.microsoft.com/office/drawing/2010/main" val="0"/>
              </a:ext>
            </a:extLst>
          </a:blip>
          <a:srcRect t="13296" b="19516"/>
          <a:stretch/>
        </p:blipFill>
        <p:spPr>
          <a:xfrm>
            <a:off x="660951" y="243255"/>
            <a:ext cx="1770016" cy="1204332"/>
          </a:xfrm>
          <a:prstGeom prst="rect">
            <a:avLst/>
          </a:prstGeom>
        </p:spPr>
      </p:pic>
    </p:spTree>
    <p:extLst>
      <p:ext uri="{BB962C8B-B14F-4D97-AF65-F5344CB8AC3E}">
        <p14:creationId xmlns:p14="http://schemas.microsoft.com/office/powerpoint/2010/main" val="1498864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Community Regional Center System</a:t>
            </a:r>
            <a:br>
              <a:rPr lang="en-US" sz="3200" b="1" dirty="0"/>
            </a:br>
            <a:r>
              <a:rPr lang="en-US" sz="3200" b="1" dirty="0"/>
              <a:t>Current Year and Budget Year</a:t>
            </a:r>
          </a:p>
        </p:txBody>
      </p:sp>
      <p:sp>
        <p:nvSpPr>
          <p:cNvPr id="3" name="Content Placeholder 2"/>
          <p:cNvSpPr>
            <a:spLocks noGrp="1"/>
          </p:cNvSpPr>
          <p:nvPr>
            <p:ph idx="1"/>
          </p:nvPr>
        </p:nvSpPr>
        <p:spPr/>
        <p:txBody>
          <a:bodyPr>
            <a:normAutofit/>
          </a:bodyPr>
          <a:lstStyle/>
          <a:p>
            <a:pPr marL="0" indent="0">
              <a:buNone/>
            </a:pPr>
            <a:r>
              <a:rPr lang="en-US" sz="2000" b="1" dirty="0"/>
              <a:t>Current Year Budget Changes</a:t>
            </a:r>
          </a:p>
          <a:p>
            <a:pPr>
              <a:buFont typeface="Arial" panose="020B0604020202020204" pitchFamily="34" charset="0"/>
              <a:buChar char="•"/>
            </a:pPr>
            <a:r>
              <a:rPr lang="en-US" sz="2000" b="1" dirty="0"/>
              <a:t>356</a:t>
            </a:r>
            <a:r>
              <a:rPr lang="en-US" sz="2000" dirty="0"/>
              <a:t> more Consumers ( Active Status), Total Consumers </a:t>
            </a:r>
            <a:r>
              <a:rPr lang="en-US" sz="2000" dirty="0" smtClean="0"/>
              <a:t>345,600  </a:t>
            </a:r>
            <a:endParaRPr lang="en-US" sz="2000" dirty="0"/>
          </a:p>
          <a:p>
            <a:pPr>
              <a:buFont typeface="Arial" panose="020B0604020202020204" pitchFamily="34" charset="0"/>
              <a:buChar char="•"/>
            </a:pPr>
            <a:r>
              <a:rPr lang="en-US" sz="2000" dirty="0"/>
              <a:t>Proposed Adjustment to Budget, </a:t>
            </a:r>
            <a:r>
              <a:rPr lang="en-US" sz="2000" b="1" dirty="0"/>
              <a:t>(decrease $74.7 million in POS expenditures and $3.2 million decrease in OPS). </a:t>
            </a:r>
          </a:p>
          <a:p>
            <a:pPr>
              <a:buFont typeface="Arial" panose="020B0604020202020204" pitchFamily="34" charset="0"/>
              <a:buChar char="•"/>
            </a:pPr>
            <a:endParaRPr lang="en-US" sz="2000" b="1" dirty="0"/>
          </a:p>
          <a:p>
            <a:pPr marL="0" indent="0">
              <a:buNone/>
            </a:pPr>
            <a:r>
              <a:rPr lang="en-US" sz="2000" b="1" dirty="0"/>
              <a:t>Budget Year 2019-20</a:t>
            </a:r>
          </a:p>
          <a:p>
            <a:r>
              <a:rPr lang="en-US" sz="2000" b="1" dirty="0"/>
              <a:t>$7.4 billion </a:t>
            </a:r>
            <a:r>
              <a:rPr lang="en-US" sz="2000" dirty="0"/>
              <a:t>for Regional Center system,</a:t>
            </a:r>
            <a:r>
              <a:rPr lang="en-US" sz="2000" b="1" dirty="0"/>
              <a:t> an increase of $506.2 million.</a:t>
            </a:r>
          </a:p>
          <a:p>
            <a:r>
              <a:rPr lang="en-US" sz="2000" b="1" dirty="0"/>
              <a:t>16,512 more Consumers</a:t>
            </a:r>
            <a:r>
              <a:rPr lang="en-US" sz="2000" dirty="0"/>
              <a:t>, or 5 percent as compared with current year.</a:t>
            </a:r>
            <a:r>
              <a:rPr lang="en-US" sz="2000" b="1" dirty="0"/>
              <a:t> </a:t>
            </a:r>
          </a:p>
          <a:p>
            <a:r>
              <a:rPr lang="en-US" sz="2000" dirty="0"/>
              <a:t>POS caseload and utilization increased a net of $370.9 </a:t>
            </a:r>
            <a:r>
              <a:rPr lang="en-US" sz="2000" dirty="0" smtClean="0"/>
              <a:t>million. </a:t>
            </a:r>
            <a:endParaRPr lang="en-US" sz="2000" dirty="0"/>
          </a:p>
          <a:p>
            <a:r>
              <a:rPr lang="en-US" sz="2000" dirty="0"/>
              <a:t>Community Care Facilities &amp; Support Services largest expenditure categories. </a:t>
            </a:r>
          </a:p>
          <a:p>
            <a:pPr marL="0" indent="0">
              <a:buNone/>
            </a:pPr>
            <a:endParaRPr lang="en-US" sz="2000" b="1"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44</a:t>
            </a:fld>
            <a:endParaRPr lang="en-US" dirty="0"/>
          </a:p>
        </p:txBody>
      </p:sp>
    </p:spTree>
    <p:extLst>
      <p:ext uri="{BB962C8B-B14F-4D97-AF65-F5344CB8AC3E}">
        <p14:creationId xmlns:p14="http://schemas.microsoft.com/office/powerpoint/2010/main" val="2412377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Projected Caseload Growth Early Strat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45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936" y="1736767"/>
            <a:ext cx="7815552" cy="4275385"/>
          </a:xfrm>
          <a:prstGeom prst="rect">
            <a:avLst/>
          </a:prstGeom>
        </p:spPr>
      </p:pic>
    </p:spTree>
    <p:extLst>
      <p:ext uri="{BB962C8B-B14F-4D97-AF65-F5344CB8AC3E}">
        <p14:creationId xmlns:p14="http://schemas.microsoft.com/office/powerpoint/2010/main" val="1023181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Projected Caseload Growth Age 3 &amp; Older</a:t>
            </a:r>
            <a:endParaRPr lang="en-US" sz="28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46</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5306"/>
            <a:ext cx="7888288" cy="4495750"/>
          </a:xfrm>
        </p:spPr>
      </p:pic>
    </p:spTree>
    <p:extLst>
      <p:ext uri="{BB962C8B-B14F-4D97-AF65-F5344CB8AC3E}">
        <p14:creationId xmlns:p14="http://schemas.microsoft.com/office/powerpoint/2010/main" val="1557072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Projected Caseload Over 3 &amp; Early Start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47</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78" r="1737"/>
          <a:stretch/>
        </p:blipFill>
        <p:spPr>
          <a:xfrm>
            <a:off x="455242" y="1417638"/>
            <a:ext cx="7537210" cy="5153891"/>
          </a:xfrm>
          <a:prstGeom prst="rect">
            <a:avLst/>
          </a:prstGeom>
        </p:spPr>
      </p:pic>
    </p:spTree>
    <p:extLst>
      <p:ext uri="{BB962C8B-B14F-4D97-AF65-F5344CB8AC3E}">
        <p14:creationId xmlns:p14="http://schemas.microsoft.com/office/powerpoint/2010/main" val="3445158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prstClr val="black"/>
                </a:solidFill>
              </a:rPr>
              <a:t>DDS Policies that Impact Regional Center </a:t>
            </a:r>
            <a:br>
              <a:rPr lang="en-US" sz="3200" b="1" dirty="0">
                <a:solidFill>
                  <a:prstClr val="black"/>
                </a:solidFill>
              </a:rPr>
            </a:br>
            <a:r>
              <a:rPr lang="en-US" sz="3200" b="1" dirty="0">
                <a:solidFill>
                  <a:prstClr val="black"/>
                </a:solidFill>
              </a:rPr>
              <a:t>OPS Budget FY19/20</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a:t>Specialized Home Monitoring &amp; Specialized Caseload Ratios</a:t>
            </a:r>
          </a:p>
          <a:p>
            <a:r>
              <a:rPr lang="en-US" sz="2000" b="1" dirty="0"/>
              <a:t>$5.5 million </a:t>
            </a:r>
            <a:r>
              <a:rPr lang="en-US" sz="2000" dirty="0"/>
              <a:t>for regional center monitoring ( licensed nurse/behavior  specialist) to home ratio 1:4. DDS projects development of 93 Adult Residential Facilities 	for persons with special health care needs, and 84 Enhanced Behavior </a:t>
            </a:r>
            <a:r>
              <a:rPr lang="en-US" sz="2000" dirty="0" smtClean="0"/>
              <a:t>support </a:t>
            </a:r>
            <a:r>
              <a:rPr lang="en-US" sz="2000" dirty="0"/>
              <a:t>homes and community crisis homes combined in FY 20-19.</a:t>
            </a:r>
          </a:p>
          <a:p>
            <a:r>
              <a:rPr lang="en-US" sz="2000" b="1" dirty="0"/>
              <a:t>$3.8 million </a:t>
            </a:r>
            <a:r>
              <a:rPr lang="en-US" sz="2000" dirty="0"/>
              <a:t>to establish 1:25 Service Coordinator to Consumer caseload ratio for high-risk consumers in need of intensive case management and service coordination.</a:t>
            </a:r>
          </a:p>
          <a:p>
            <a:r>
              <a:rPr lang="en-US" sz="2000" b="1" dirty="0"/>
              <a:t>Developmental Center closure/ ongoing </a:t>
            </a:r>
            <a:r>
              <a:rPr lang="en-US" sz="2000" b="1" dirty="0" smtClean="0"/>
              <a:t>workload.</a:t>
            </a:r>
            <a:endParaRPr lang="en-US" sz="2000" b="1" dirty="0"/>
          </a:p>
          <a:p>
            <a:r>
              <a:rPr lang="en-US" sz="2000" b="1" dirty="0"/>
              <a:t>Clinical Staff for Oversight of State Operated Facilities </a:t>
            </a:r>
            <a:r>
              <a:rPr lang="en-US" sz="2000" dirty="0"/>
              <a:t>$ 8.3 million for regional center workload associated with Developmental Center </a:t>
            </a:r>
            <a:r>
              <a:rPr lang="en-US" sz="2000" dirty="0" smtClean="0"/>
              <a:t>closures</a:t>
            </a:r>
            <a:r>
              <a:rPr lang="en-US" sz="2000" dirty="0"/>
              <a:t>.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48</a:t>
            </a:fld>
            <a:endParaRPr lang="en-US" dirty="0"/>
          </a:p>
        </p:txBody>
      </p:sp>
    </p:spTree>
    <p:extLst>
      <p:ext uri="{BB962C8B-B14F-4D97-AF65-F5344CB8AC3E}">
        <p14:creationId xmlns:p14="http://schemas.microsoft.com/office/powerpoint/2010/main" val="3554198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prstClr val="black"/>
                </a:solidFill>
              </a:rPr>
              <a:t>DDS Policies that Impact Regional Center </a:t>
            </a:r>
            <a:br>
              <a:rPr lang="en-US" sz="3200" b="1" dirty="0">
                <a:solidFill>
                  <a:prstClr val="black"/>
                </a:solidFill>
              </a:rPr>
            </a:br>
            <a:r>
              <a:rPr lang="en-US" sz="3200" b="1" dirty="0">
                <a:solidFill>
                  <a:prstClr val="black"/>
                </a:solidFill>
              </a:rPr>
              <a:t>POS Budget FY19/20</a:t>
            </a:r>
            <a:endParaRPr lang="en-US" sz="3200" dirty="0"/>
          </a:p>
        </p:txBody>
      </p:sp>
      <p:sp>
        <p:nvSpPr>
          <p:cNvPr id="3" name="Content Placeholder 2"/>
          <p:cNvSpPr>
            <a:spLocks noGrp="1"/>
          </p:cNvSpPr>
          <p:nvPr>
            <p:ph idx="1"/>
          </p:nvPr>
        </p:nvSpPr>
        <p:spPr/>
        <p:txBody>
          <a:bodyPr>
            <a:normAutofit/>
          </a:bodyPr>
          <a:lstStyle/>
          <a:p>
            <a:r>
              <a:rPr lang="en-US" sz="2000" b="1" dirty="0"/>
              <a:t>FY 19/20 proposed POS increase ($91.6 million</a:t>
            </a:r>
            <a:r>
              <a:rPr lang="en-US" sz="2000" b="1" dirty="0" smtClean="0"/>
              <a:t>). </a:t>
            </a:r>
            <a:endParaRPr lang="en-US" sz="2000" b="1" dirty="0"/>
          </a:p>
          <a:p>
            <a:r>
              <a:rPr lang="en-US" sz="2000" b="1" dirty="0"/>
              <a:t>Three (3) Community Crisis Homes for children ($4.5 million)</a:t>
            </a:r>
            <a:r>
              <a:rPr lang="en-US" sz="2000" dirty="0"/>
              <a:t>, regional centers consumers will have access to short-term crisis stabilization services. </a:t>
            </a:r>
          </a:p>
          <a:p>
            <a:r>
              <a:rPr lang="en-US" sz="2000" dirty="0"/>
              <a:t>Developmental Center Closure, decrease ($21.6 million).</a:t>
            </a:r>
          </a:p>
          <a:p>
            <a:r>
              <a:rPr lang="en-US" sz="2000" dirty="0"/>
              <a:t>Uniformed Holiday, decrease ($47.8 million).</a:t>
            </a:r>
          </a:p>
          <a:p>
            <a:r>
              <a:rPr lang="en-US" sz="2000" dirty="0"/>
              <a:t>Increased funding for minimum wage adjustments ($159 million).</a:t>
            </a:r>
          </a:p>
          <a:p>
            <a:r>
              <a:rPr lang="en-US" sz="2000" dirty="0"/>
              <a:t>Decrease Bridge Funding ($ 42 million) one-time appropriation. </a:t>
            </a:r>
          </a:p>
          <a:p>
            <a:r>
              <a:rPr lang="en-US" sz="2000" dirty="0"/>
              <a:t>Best Buddies ($1.5 million) ongoing funding. </a:t>
            </a:r>
          </a:p>
          <a:p>
            <a:endParaRPr lang="en-US" sz="2000"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49</a:t>
            </a:fld>
            <a:endParaRPr lang="en-US" dirty="0"/>
          </a:p>
        </p:txBody>
      </p:sp>
    </p:spTree>
    <p:extLst>
      <p:ext uri="{BB962C8B-B14F-4D97-AF65-F5344CB8AC3E}">
        <p14:creationId xmlns:p14="http://schemas.microsoft.com/office/powerpoint/2010/main" val="270816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Budget Revenues</a:t>
            </a:r>
          </a:p>
        </p:txBody>
      </p:sp>
      <p:sp>
        <p:nvSpPr>
          <p:cNvPr id="4" name="Slide Number Placeholder 3"/>
          <p:cNvSpPr>
            <a:spLocks noGrp="1"/>
          </p:cNvSpPr>
          <p:nvPr>
            <p:ph type="sldNum" sz="quarter" idx="12"/>
          </p:nvPr>
        </p:nvSpPr>
        <p:spPr/>
        <p:txBody>
          <a:bodyPr/>
          <a:lstStyle/>
          <a:p>
            <a:fld id="{670CF6D8-4708-874F-92EA-154F2A7A303D}" type="slidenum">
              <a:rPr lang="en-US" smtClean="0"/>
              <a:pPr/>
              <a:t>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0205" y="1427569"/>
            <a:ext cx="7154010" cy="4640825"/>
          </a:xfrm>
          <a:prstGeom prst="rect">
            <a:avLst/>
          </a:prstGeom>
        </p:spPr>
      </p:pic>
    </p:spTree>
    <p:extLst>
      <p:ext uri="{BB962C8B-B14F-4D97-AF65-F5344CB8AC3E}">
        <p14:creationId xmlns:p14="http://schemas.microsoft.com/office/powerpoint/2010/main" val="3857418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p:txBody>
          <a:bodyPr>
            <a:normAutofit/>
          </a:bodyPr>
          <a:lstStyle/>
          <a:p>
            <a:r>
              <a:rPr lang="en-US" sz="3200" b="1" dirty="0"/>
              <a:t>Topics of Discussion</a:t>
            </a:r>
            <a:endParaRPr lang="en-US" sz="2800" dirty="0"/>
          </a:p>
        </p:txBody>
      </p:sp>
      <p:graphicFrame>
        <p:nvGraphicFramePr>
          <p:cNvPr id="5" name="Content Placeholder 4">
            <a:extLst>
              <a:ext uri="{FF2B5EF4-FFF2-40B4-BE49-F238E27FC236}">
                <a16:creationId xmlns:a16="http://schemas.microsoft.com/office/drawing/2014/main" id="{18AE77B1-C463-42FB-9344-751283E1ED5B}"/>
              </a:ext>
            </a:extLst>
          </p:cNvPr>
          <p:cNvGraphicFramePr>
            <a:graphicFrameLocks noGrp="1"/>
          </p:cNvGraphicFramePr>
          <p:nvPr>
            <p:ph idx="1"/>
            <p:extLst>
              <p:ext uri="{D42A27DB-BD31-4B8C-83A1-F6EECF244321}">
                <p14:modId xmlns:p14="http://schemas.microsoft.com/office/powerpoint/2010/main" val="644620353"/>
              </p:ext>
            </p:extLst>
          </p:nvPr>
        </p:nvGraphicFramePr>
        <p:xfrm>
          <a:off x="457199" y="1600200"/>
          <a:ext cx="802803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50</a:t>
            </a:fld>
            <a:endParaRPr lang="en-US" dirty="0"/>
          </a:p>
        </p:txBody>
      </p:sp>
    </p:spTree>
    <p:extLst>
      <p:ext uri="{BB962C8B-B14F-4D97-AF65-F5344CB8AC3E}">
        <p14:creationId xmlns:p14="http://schemas.microsoft.com/office/powerpoint/2010/main" val="3123688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a:xfrm>
            <a:off x="1297172" y="274638"/>
            <a:ext cx="7060048" cy="1143000"/>
          </a:xfrm>
        </p:spPr>
        <p:txBody>
          <a:bodyPr>
            <a:normAutofit/>
          </a:bodyPr>
          <a:lstStyle/>
          <a:p>
            <a:r>
              <a:rPr lang="en-US" sz="3200" b="1" dirty="0">
                <a:solidFill>
                  <a:prstClr val="black"/>
                </a:solidFill>
              </a:rPr>
              <a:t>Association of Regional Center Agencies </a:t>
            </a:r>
            <a:endParaRPr lang="en-US" sz="3200" dirty="0"/>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rmAutofit/>
          </a:bodyPr>
          <a:lstStyle/>
          <a:p>
            <a:pPr marL="0" indent="0">
              <a:buNone/>
            </a:pPr>
            <a:r>
              <a:rPr lang="en-US" sz="2400" dirty="0"/>
              <a:t>Who is ARCA?</a:t>
            </a:r>
          </a:p>
          <a:p>
            <a:pPr lvl="1">
              <a:buFont typeface="Arial" panose="020B0604020202020204" pitchFamily="34" charset="0"/>
              <a:buChar char="•"/>
            </a:pPr>
            <a:r>
              <a:rPr lang="en-US" sz="2000" dirty="0"/>
              <a:t>The Association of Regional Center Agencies (ARCA) represents California’s network of 21 independent, non-profit regional centers that advocate on behalf of and coordinate services for California’s over 346,020 people with developmental disabilities.</a:t>
            </a:r>
          </a:p>
          <a:p>
            <a:pPr lvl="1">
              <a:buFont typeface="Arial" panose="020B0604020202020204" pitchFamily="34" charset="0"/>
              <a:buChar char="•"/>
            </a:pPr>
            <a:r>
              <a:rPr lang="en-US" sz="2000" dirty="0"/>
              <a:t>The Association also participates in the development of public legislative policy and serves as a focal point for communication, education, training, and prevention services.</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51</a:t>
            </a:fld>
            <a:endParaRPr lang="en-US" dirty="0"/>
          </a:p>
        </p:txBody>
      </p:sp>
      <p:pic>
        <p:nvPicPr>
          <p:cNvPr id="8" name="Picture 7">
            <a:extLst>
              <a:ext uri="{FF2B5EF4-FFF2-40B4-BE49-F238E27FC236}">
                <a16:creationId xmlns:a16="http://schemas.microsoft.com/office/drawing/2014/main" id="{2436EF71-8CDD-4908-AB2E-297F88A3B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457904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rmAutofit/>
          </a:bodyPr>
          <a:lstStyle/>
          <a:p>
            <a:r>
              <a:rPr lang="en-US" sz="3200" b="1" dirty="0">
                <a:solidFill>
                  <a:prstClr val="black"/>
                </a:solidFill>
              </a:rPr>
              <a:t>Association of Regional Center Agencies </a:t>
            </a:r>
            <a:endParaRPr lang="en-US" sz="3200" dirty="0"/>
          </a:p>
        </p:txBody>
      </p:sp>
      <p:graphicFrame>
        <p:nvGraphicFramePr>
          <p:cNvPr id="3" name="Content Placeholder 2">
            <a:extLst>
              <a:ext uri="{FF2B5EF4-FFF2-40B4-BE49-F238E27FC236}">
                <a16:creationId xmlns:a16="http://schemas.microsoft.com/office/drawing/2014/main" id="{9DEFDEAD-14F8-492D-B631-83D8BA998D33}"/>
              </a:ext>
            </a:extLst>
          </p:cNvPr>
          <p:cNvGraphicFramePr>
            <a:graphicFrameLocks noGrp="1"/>
          </p:cNvGraphicFramePr>
          <p:nvPr>
            <p:ph idx="1"/>
            <p:extLst>
              <p:ext uri="{D42A27DB-BD31-4B8C-83A1-F6EECF244321}">
                <p14:modId xmlns:p14="http://schemas.microsoft.com/office/powerpoint/2010/main" val="3658643340"/>
              </p:ext>
            </p:extLst>
          </p:nvPr>
        </p:nvGraphicFramePr>
        <p:xfrm>
          <a:off x="468932" y="1327312"/>
          <a:ext cx="7888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52</a:t>
            </a:fld>
            <a:endParaRPr lang="en-US" dirty="0"/>
          </a:p>
        </p:txBody>
      </p:sp>
      <p:pic>
        <p:nvPicPr>
          <p:cNvPr id="7" name="Picture 6">
            <a:extLst>
              <a:ext uri="{FF2B5EF4-FFF2-40B4-BE49-F238E27FC236}">
                <a16:creationId xmlns:a16="http://schemas.microsoft.com/office/drawing/2014/main" id="{15D03AD0-B6A2-4752-A1AD-26770CE9D4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3726538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Rate Study Implementation</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rmAutofit fontScale="92500"/>
          </a:bodyPr>
          <a:lstStyle/>
          <a:p>
            <a:r>
              <a:rPr lang="en-US" sz="2400" dirty="0"/>
              <a:t>Study began in 2016 and is due to the Legislature in March 2019. </a:t>
            </a:r>
          </a:p>
          <a:p>
            <a:r>
              <a:rPr lang="en-US" sz="2400" dirty="0"/>
              <a:t>The study must make rate recommendations related to sustainability, quality, transparency, achieve an adequate supply of service providers, and methods to incentivize better service outcomes. </a:t>
            </a:r>
          </a:p>
          <a:p>
            <a:r>
              <a:rPr lang="en-US" sz="2400" dirty="0"/>
              <a:t>We want a roadmap for success but concerned there’s not enough time for full implementation of its recommendations. </a:t>
            </a:r>
          </a:p>
          <a:p>
            <a:r>
              <a:rPr lang="en-US" sz="2400" dirty="0"/>
              <a:t>The Consumer Price Index has risen approximately 8% and California’s Wage Index has grown by 12% since the study began. </a:t>
            </a:r>
          </a:p>
          <a:p>
            <a:r>
              <a:rPr lang="en-US" sz="2400" dirty="0"/>
              <a:t>ARCA joins other members of the </a:t>
            </a:r>
            <a:r>
              <a:rPr lang="en-US" sz="2400" dirty="0" err="1"/>
              <a:t>Lanterman</a:t>
            </a:r>
            <a:r>
              <a:rPr lang="en-US" sz="2400" dirty="0"/>
              <a:t> Coalition in urging an 8% rate increase for service</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53</a:t>
            </a:fld>
            <a:endParaRPr lang="en-US" dirty="0"/>
          </a:p>
        </p:txBody>
      </p:sp>
      <p:pic>
        <p:nvPicPr>
          <p:cNvPr id="6" name="Picture 5">
            <a:extLst>
              <a:ext uri="{FF2B5EF4-FFF2-40B4-BE49-F238E27FC236}">
                <a16:creationId xmlns:a16="http://schemas.microsoft.com/office/drawing/2014/main" id="{401D6260-0E94-4E7A-A689-46D683A07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1010684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Rate of Day program Closures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73264"/>
            <a:ext cx="7888288" cy="2779835"/>
          </a:xfrm>
        </p:spPr>
      </p:pic>
      <p:sp>
        <p:nvSpPr>
          <p:cNvPr id="4" name="Slide Number Placeholder 3"/>
          <p:cNvSpPr>
            <a:spLocks noGrp="1"/>
          </p:cNvSpPr>
          <p:nvPr>
            <p:ph type="sldNum" sz="quarter" idx="12"/>
          </p:nvPr>
        </p:nvSpPr>
        <p:spPr/>
        <p:txBody>
          <a:bodyPr/>
          <a:lstStyle/>
          <a:p>
            <a:fld id="{670CF6D8-4708-874F-92EA-154F2A7A303D}" type="slidenum">
              <a:rPr lang="en-US" smtClean="0"/>
              <a:pPr/>
              <a:t>54</a:t>
            </a:fld>
            <a:endParaRPr lang="en-US" dirty="0"/>
          </a:p>
        </p:txBody>
      </p:sp>
      <p:pic>
        <p:nvPicPr>
          <p:cNvPr id="6" name="Picture 5">
            <a:extLst>
              <a:ext uri="{FF2B5EF4-FFF2-40B4-BE49-F238E27FC236}">
                <a16:creationId xmlns:a16="http://schemas.microsoft.com/office/drawing/2014/main" id="{A0AFC429-E98B-42FA-B237-AE7983B6D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1401240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rm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Regional Center Operations</a:t>
            </a:r>
            <a:endParaRPr lang="en-US" sz="3600" i="1" u="sng" dirty="0"/>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rmAutofit/>
          </a:bodyPr>
          <a:lstStyle/>
          <a:p>
            <a:r>
              <a:rPr lang="en-US" sz="2200" dirty="0"/>
              <a:t>Funding for regional center Operations is calculated using an antiquated that has outdated salary and benefit levels for those positions. </a:t>
            </a:r>
          </a:p>
          <a:p>
            <a:r>
              <a:rPr lang="en-US" sz="2200" dirty="0"/>
              <a:t>The DS Task Force will be the venue for recommendations related to correcting the overall formula.</a:t>
            </a:r>
          </a:p>
          <a:p>
            <a:r>
              <a:rPr lang="en-US" sz="2200" dirty="0"/>
              <a:t>Regional centers continue to be unable to meet statutorily-required caseload ratios .</a:t>
            </a:r>
          </a:p>
          <a:p>
            <a:r>
              <a:rPr lang="en-US" sz="2200" dirty="0"/>
              <a:t>ARCA joins other members of the </a:t>
            </a:r>
            <a:r>
              <a:rPr lang="en-US" sz="2200" dirty="0" err="1"/>
              <a:t>Lanterman</a:t>
            </a:r>
            <a:r>
              <a:rPr lang="en-US" sz="2200" dirty="0"/>
              <a:t> Coalition in urging an 8% rate increase for service coordination</a:t>
            </a:r>
          </a:p>
          <a:p>
            <a:pPr lvl="1">
              <a:buFont typeface="Arial" panose="020B0604020202020204" pitchFamily="34" charset="0"/>
              <a:buChar char="•"/>
            </a:pPr>
            <a:endParaRPr lang="en-US" sz="2200" dirty="0"/>
          </a:p>
          <a:p>
            <a:pPr lvl="1">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55</a:t>
            </a:fld>
            <a:endParaRPr lang="en-US" dirty="0"/>
          </a:p>
        </p:txBody>
      </p:sp>
      <p:pic>
        <p:nvPicPr>
          <p:cNvPr id="8" name="Picture 7">
            <a:extLst>
              <a:ext uri="{FF2B5EF4-FFF2-40B4-BE49-F238E27FC236}">
                <a16:creationId xmlns:a16="http://schemas.microsoft.com/office/drawing/2014/main" id="{238EDB50-CE54-4F40-8D6B-6DF1752E0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2253128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rm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FY 2018-19 – Purchase of Service</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Autofit/>
          </a:bodyPr>
          <a:lstStyle/>
          <a:p>
            <a:r>
              <a:rPr lang="en-US" sz="1800" dirty="0"/>
              <a:t>The proposal is to reduce the CY budget by $74.4 because of lower-than-expected utilization of funds budgeted for increases in the state minimum wage. </a:t>
            </a:r>
          </a:p>
          <a:p>
            <a:r>
              <a:rPr lang="en-US" sz="1800" dirty="0"/>
              <a:t>Only direct service staff at or below the state minimum wage level were eligible for these increases. Service providers in more than 20 of the highest cost jurisdictions in California are required to pay higher local minimum wages. </a:t>
            </a:r>
          </a:p>
          <a:p>
            <a:r>
              <a:rPr lang="en-US" sz="1800" dirty="0"/>
              <a:t>They are largely ineligible for additional funding that other providers receive when the statewide minimum wage increases because these providers are required by the higher local minimum wage ordinances to pay above statewide minimum wage. </a:t>
            </a:r>
          </a:p>
          <a:p>
            <a:r>
              <a:rPr lang="en-US" sz="1800" dirty="0"/>
              <a:t>ARCA recommends moving the unspent funds to this BY budget and allow those providers with employees earning local minimum wage to be eligible for rate adjustments they would have otherwise received due to increases in the statewide minimum wage if a higher local minimum wage was not in effect. </a:t>
            </a:r>
          </a:p>
          <a:p>
            <a:endParaRPr lang="en-US" sz="18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56</a:t>
            </a:fld>
            <a:endParaRPr lang="en-US" dirty="0"/>
          </a:p>
        </p:txBody>
      </p:sp>
      <p:pic>
        <p:nvPicPr>
          <p:cNvPr id="8" name="Picture 7">
            <a:extLst>
              <a:ext uri="{FF2B5EF4-FFF2-40B4-BE49-F238E27FC236}">
                <a16:creationId xmlns:a16="http://schemas.microsoft.com/office/drawing/2014/main" id="{C5350AD9-EC36-4379-BE3B-C5F5B0C2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4204415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Rate of Day program Closures </a:t>
            </a:r>
          </a:p>
        </p:txBody>
      </p:sp>
      <p:sp>
        <p:nvSpPr>
          <p:cNvPr id="5" name="Content Placeholder 4">
            <a:extLst>
              <a:ext uri="{FF2B5EF4-FFF2-40B4-BE49-F238E27FC236}">
                <a16:creationId xmlns:a16="http://schemas.microsoft.com/office/drawing/2014/main" id="{711E66C4-CD11-4E1E-B900-F6EE75EB041F}"/>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0CF6D8-4708-874F-92EA-154F2A7A303D}" type="slidenum">
              <a:rPr lang="en-US" smtClean="0"/>
              <a:pPr/>
              <a:t>57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0" y="1765392"/>
            <a:ext cx="8441681" cy="3327215"/>
          </a:xfrm>
          <a:prstGeom prst="rect">
            <a:avLst/>
          </a:prstGeom>
        </p:spPr>
      </p:pic>
      <p:pic>
        <p:nvPicPr>
          <p:cNvPr id="6" name="Picture 5">
            <a:extLst>
              <a:ext uri="{FF2B5EF4-FFF2-40B4-BE49-F238E27FC236}">
                <a16:creationId xmlns:a16="http://schemas.microsoft.com/office/drawing/2014/main" id="{6BC5773F-3DD7-4C2F-8566-C0AB687FD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525894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rm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Safety Net Proposals</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a:xfrm>
            <a:off x="457200" y="1417638"/>
            <a:ext cx="7887629" cy="4525963"/>
          </a:xfrm>
        </p:spPr>
        <p:txBody>
          <a:bodyPr>
            <a:normAutofit/>
          </a:bodyPr>
          <a:lstStyle/>
          <a:p>
            <a:r>
              <a:rPr lang="en-US" sz="1800" dirty="0"/>
              <a:t>Sonoma Developmental Center closed at the end of 2018. Fairview Developmental Center and the General Treatment Area of Porterville Developmental Center are scheduled for closure soon, which will leave very limited capacity in state-operated facilities for people with developmental disabilities.</a:t>
            </a:r>
          </a:p>
          <a:p>
            <a:r>
              <a:rPr lang="en-US" sz="1800" dirty="0"/>
              <a:t> This provides a significant opportunity to strengthen the capacity of the community to better support people who present with the most challenging behavioral and psychiatric support needs, many of whom are children. </a:t>
            </a:r>
          </a:p>
          <a:p>
            <a:r>
              <a:rPr lang="en-US" sz="1800" dirty="0"/>
              <a:t>The closer to an individual’s home community that short-term intensive supports can be provided, the greater the likelihood that in the long-term the person can fully reintegrate with their friends, family, and community. </a:t>
            </a:r>
          </a:p>
          <a:p>
            <a:r>
              <a:rPr lang="en-US" sz="1800" b="1" i="1" dirty="0"/>
              <a:t>ARCA supports the proposals to establish three Community Crisis Homes (CCHs) for children, as well as three additional Stabilization, Training, Assistance, and Reintegration (STAR) Homes and another Crisis Assessment Stabilization Team.  </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58</a:t>
            </a:fld>
            <a:endParaRPr lang="en-US" dirty="0"/>
          </a:p>
        </p:txBody>
      </p:sp>
      <p:pic>
        <p:nvPicPr>
          <p:cNvPr id="8" name="Picture 7">
            <a:extLst>
              <a:ext uri="{FF2B5EF4-FFF2-40B4-BE49-F238E27FC236}">
                <a16:creationId xmlns:a16="http://schemas.microsoft.com/office/drawing/2014/main" id="{0EE91F31-86B6-4673-BF77-98101D380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873533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rmAutofit/>
          </a:bodyPr>
          <a:lstStyle/>
          <a:p>
            <a:r>
              <a:rPr lang="en-US" sz="3200" b="1" dirty="0">
                <a:solidFill>
                  <a:prstClr val="black"/>
                </a:solidFill>
              </a:rPr>
              <a:t>Association of Regional Center Agencies:</a:t>
            </a:r>
            <a:br>
              <a:rPr lang="en-US" sz="3200" b="1" dirty="0">
                <a:solidFill>
                  <a:prstClr val="black"/>
                </a:solidFill>
              </a:rPr>
            </a:br>
            <a:r>
              <a:rPr lang="en-US" sz="3200" i="1" u="sng" dirty="0"/>
              <a:t>Uniform Holiday Schedule</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rmAutofit/>
          </a:bodyPr>
          <a:lstStyle/>
          <a:p>
            <a:r>
              <a:rPr lang="en-US" sz="2000" b="1" i="1" dirty="0"/>
              <a:t>ARCA opposes the reinstatement of the Uniform Holiday Schedule, with 14 mandatory statewide furlough days.</a:t>
            </a:r>
          </a:p>
          <a:p>
            <a:endParaRPr lang="en-US" sz="2000" dirty="0"/>
          </a:p>
          <a:p>
            <a:r>
              <a:rPr lang="en-US" sz="2000" dirty="0"/>
              <a:t> This policy robs people with developmental disabilities of the consistent support they need to work and achieve independence, while placing additional pressure on their families to fill the gap in services. </a:t>
            </a:r>
          </a:p>
          <a:p>
            <a:endParaRPr lang="en-US" sz="2000" dirty="0"/>
          </a:p>
          <a:p>
            <a:r>
              <a:rPr lang="en-US" sz="2000" dirty="0"/>
              <a:t>This amounts to a rate cut for service providers and forces dedicated direct support professionals, many of whom are paid minimum wage, to take unpaid days off. This proposal to implement a Recession-era Budget cut at a time when the state is flush with funds is unreasonable and should be rejected.</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59</a:t>
            </a:fld>
            <a:endParaRPr lang="en-US" dirty="0"/>
          </a:p>
        </p:txBody>
      </p:sp>
      <p:pic>
        <p:nvPicPr>
          <p:cNvPr id="8" name="Picture 7">
            <a:extLst>
              <a:ext uri="{FF2B5EF4-FFF2-40B4-BE49-F238E27FC236}">
                <a16:creationId xmlns:a16="http://schemas.microsoft.com/office/drawing/2014/main" id="{3CAEF28C-DED9-44E7-B026-0BC96CD77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250715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Budget Allocation</a:t>
            </a:r>
          </a:p>
        </p:txBody>
      </p:sp>
      <p:sp>
        <p:nvSpPr>
          <p:cNvPr id="4" name="Slide Number Placeholder 3"/>
          <p:cNvSpPr>
            <a:spLocks noGrp="1"/>
          </p:cNvSpPr>
          <p:nvPr>
            <p:ph type="sldNum" sz="quarter" idx="12"/>
          </p:nvPr>
        </p:nvSpPr>
        <p:spPr/>
        <p:txBody>
          <a:bodyPr/>
          <a:lstStyle/>
          <a:p>
            <a:fld id="{670CF6D8-4708-874F-92EA-154F2A7A303D}" type="slidenum">
              <a:rPr lang="en-US" smtClean="0"/>
              <a:pPr/>
              <a:t>6</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5900" y="1417638"/>
            <a:ext cx="6522620" cy="4891965"/>
          </a:xfrm>
          <a:prstGeom prst="rect">
            <a:avLst/>
          </a:prstGeom>
        </p:spPr>
      </p:pic>
    </p:spTree>
    <p:extLst>
      <p:ext uri="{BB962C8B-B14F-4D97-AF65-F5344CB8AC3E}">
        <p14:creationId xmlns:p14="http://schemas.microsoft.com/office/powerpoint/2010/main" val="3347666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a:xfrm>
            <a:off x="457200" y="274638"/>
            <a:ext cx="8123274" cy="1143000"/>
          </a:xfrm>
        </p:spPr>
        <p:txBody>
          <a:bodyPr>
            <a:normAutofit fontScale="90000"/>
          </a:bodyPr>
          <a:lstStyle/>
          <a:p>
            <a:r>
              <a:rPr lang="en-US" sz="3200" b="1" dirty="0">
                <a:solidFill>
                  <a:prstClr val="black"/>
                </a:solidFill>
              </a:rPr>
              <a:t>Association of Regional Center Agencies:</a:t>
            </a:r>
            <a:br>
              <a:rPr lang="en-US" sz="3200" b="1" dirty="0">
                <a:solidFill>
                  <a:prstClr val="black"/>
                </a:solidFill>
              </a:rPr>
            </a:br>
            <a:r>
              <a:rPr lang="en-US" sz="3200" i="1" u="sng" dirty="0"/>
              <a:t>Home and Community-Based Services Assessments</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Autofit/>
          </a:bodyPr>
          <a:lstStyle/>
          <a:p>
            <a:r>
              <a:rPr lang="en-US" sz="2000" dirty="0"/>
              <a:t>Regional centers are focused on providing services to help people with developmental disabilities reach their full potential as members of their communities.  Federal policy requiring services be provided in integrated community settings is in alignment with that principle.</a:t>
            </a:r>
          </a:p>
          <a:p>
            <a:r>
              <a:rPr lang="en-US" sz="2000" dirty="0"/>
              <a:t>All states have until March 2022 to evaluate service settings, make necessary modifications, and certify they meet the federal expectation for promoting inclusion.</a:t>
            </a:r>
          </a:p>
          <a:p>
            <a:r>
              <a:rPr lang="en-US" sz="2000" dirty="0"/>
              <a:t>Given the size of California’s service system for people with developmental disabilities, </a:t>
            </a:r>
            <a:r>
              <a:rPr lang="en-US" sz="2000" b="1" dirty="0"/>
              <a:t>ARCA supports the proposal that would provide DDS with funding to contract for the routine onsite visits necessary to establish federal compliance. </a:t>
            </a:r>
          </a:p>
          <a:p>
            <a:r>
              <a:rPr lang="en-US" sz="2000" dirty="0"/>
              <a:t>However DDS should remain the decision-maker for broad policy considerations related to overall federal compliance.</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60</a:t>
            </a:fld>
            <a:endParaRPr lang="en-US" dirty="0"/>
          </a:p>
        </p:txBody>
      </p:sp>
      <p:pic>
        <p:nvPicPr>
          <p:cNvPr id="6" name="Picture 5">
            <a:extLst>
              <a:ext uri="{FF2B5EF4-FFF2-40B4-BE49-F238E27FC236}">
                <a16:creationId xmlns:a16="http://schemas.microsoft.com/office/drawing/2014/main" id="{E171D9BA-95D5-4886-B150-5F8942189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3438773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Autofit/>
          </a:bodyPr>
          <a:lstStyle/>
          <a:p>
            <a:r>
              <a:rPr lang="en-US" sz="2800" b="1" dirty="0">
                <a:solidFill>
                  <a:prstClr val="black"/>
                </a:solidFill>
              </a:rPr>
              <a:t>Association of Regional Center Agencies:</a:t>
            </a:r>
            <a:br>
              <a:rPr lang="en-US" sz="2800" b="1" dirty="0">
                <a:solidFill>
                  <a:prstClr val="black"/>
                </a:solidFill>
              </a:rPr>
            </a:br>
            <a:r>
              <a:rPr lang="en-US" sz="2800" i="1" u="sng" dirty="0"/>
              <a:t>FY 2019-20 – Regional Center Quality Assurance and Service Coordination - Specialized Home Monitoring</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Autofit/>
          </a:bodyPr>
          <a:lstStyle/>
          <a:p>
            <a:r>
              <a:rPr lang="en-US" sz="2000" dirty="0"/>
              <a:t>…even for people with the most challenging medical and behavioral support needs, the community safety net continues to strengthen. </a:t>
            </a:r>
          </a:p>
          <a:p>
            <a:endParaRPr lang="en-US" sz="2000" dirty="0"/>
          </a:p>
          <a:p>
            <a:r>
              <a:rPr lang="en-US" sz="2000" dirty="0"/>
              <a:t>Adult Residential Facilities for Persons with Special Health Care Needs (ARFPSHNs), in conjunction with Enhanced Behavioral Supports Homes (EBSHs) and CCHs, provide residential options for those with significant ongoing support needs. </a:t>
            </a:r>
          </a:p>
          <a:p>
            <a:endParaRPr lang="en-US" sz="2000" dirty="0"/>
          </a:p>
          <a:p>
            <a:r>
              <a:rPr lang="en-US" sz="2000" dirty="0"/>
              <a:t>It is critically important for these homes to have access to intensive clinical support and monitoring provided by regional centers. </a:t>
            </a:r>
            <a:r>
              <a:rPr lang="en-US" sz="2000" b="1" dirty="0"/>
              <a:t>ARCA supports the proposed long-term funding for regional center nurses and behavioral specialists to carry out these functions. </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61</a:t>
            </a:fld>
            <a:endParaRPr lang="en-US" dirty="0"/>
          </a:p>
        </p:txBody>
      </p:sp>
      <p:pic>
        <p:nvPicPr>
          <p:cNvPr id="8" name="Picture 7">
            <a:extLst>
              <a:ext uri="{FF2B5EF4-FFF2-40B4-BE49-F238E27FC236}">
                <a16:creationId xmlns:a16="http://schemas.microsoft.com/office/drawing/2014/main" id="{334EC272-0B03-4D50-AAE4-9EF354561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4253796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Autofit/>
          </a:bodyPr>
          <a:lstStyle/>
          <a:p>
            <a:r>
              <a:rPr lang="en-US" sz="2800" b="1" dirty="0">
                <a:solidFill>
                  <a:prstClr val="black"/>
                </a:solidFill>
              </a:rPr>
              <a:t>Association of Regional Center Agencies:</a:t>
            </a:r>
            <a:br>
              <a:rPr lang="en-US" sz="2800" b="1" dirty="0">
                <a:solidFill>
                  <a:prstClr val="black"/>
                </a:solidFill>
              </a:rPr>
            </a:br>
            <a:r>
              <a:rPr lang="en-US" sz="2800" i="1" u="sng" dirty="0"/>
              <a:t>FY 2019-20 – Regional Center Quality Assurance and Service Coordination - Specialized Caseload Ratio</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Autofit/>
          </a:bodyPr>
          <a:lstStyle/>
          <a:p>
            <a:r>
              <a:rPr lang="en-US" sz="2000" dirty="0"/>
              <a:t>This proposal adds nearly 50 positions statewide </a:t>
            </a:r>
          </a:p>
          <a:p>
            <a:r>
              <a:rPr lang="en-US" sz="2000" dirty="0"/>
              <a:t>This proposal would allow regional centers to provide enhanced supports to those most in need of them. </a:t>
            </a:r>
          </a:p>
          <a:p>
            <a:r>
              <a:rPr lang="en-US" sz="2000" dirty="0"/>
              <a:t>Regional centers continue to struggle to hire and retain staff, in part because of outdated and insufficient funding formulas.</a:t>
            </a:r>
          </a:p>
          <a:p>
            <a:r>
              <a:rPr lang="en-US" sz="2000" dirty="0"/>
              <a:t>With each new position authorized, the gap between budgeted and actual service coordination costs grows. </a:t>
            </a:r>
          </a:p>
          <a:p>
            <a:r>
              <a:rPr lang="en-US" sz="2000" b="1" i="1" dirty="0"/>
              <a:t>ARCA requests all service coordination positions be funded at the more reasonable salaries ($55,000 per year with no assumed salary savings) and benefit rates (34%) assumed in the specialized caseload ratio policy in the FY 19-20 Governor’s Budget. </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62</a:t>
            </a:fld>
            <a:endParaRPr lang="en-US" dirty="0"/>
          </a:p>
        </p:txBody>
      </p:sp>
      <p:pic>
        <p:nvPicPr>
          <p:cNvPr id="8" name="Picture 7">
            <a:extLst>
              <a:ext uri="{FF2B5EF4-FFF2-40B4-BE49-F238E27FC236}">
                <a16:creationId xmlns:a16="http://schemas.microsoft.com/office/drawing/2014/main" id="{0AADAD5D-A73B-4A16-9C18-F988568B0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825101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Autofit/>
          </a:bodyPr>
          <a:lstStyle/>
          <a:p>
            <a:r>
              <a:rPr lang="en-US" sz="2800" b="1" dirty="0">
                <a:solidFill>
                  <a:prstClr val="black"/>
                </a:solidFill>
              </a:rPr>
              <a:t>Association of Regional Center Agencies:</a:t>
            </a:r>
            <a:br>
              <a:rPr lang="en-US" sz="2800" b="1" dirty="0">
                <a:solidFill>
                  <a:prstClr val="black"/>
                </a:solidFill>
              </a:rPr>
            </a:br>
            <a:r>
              <a:rPr lang="en-US" sz="2800" b="1" dirty="0"/>
              <a:t>DDS Headquarters Enhancements: </a:t>
            </a:r>
            <a:br>
              <a:rPr lang="en-US" sz="2800" b="1" dirty="0"/>
            </a:br>
            <a:r>
              <a:rPr lang="en-US" sz="2800" i="1" u="sng" dirty="0"/>
              <a:t>Headquarters Restructure and Reorganization</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p:txBody>
          <a:bodyPr>
            <a:noAutofit/>
          </a:bodyPr>
          <a:lstStyle/>
          <a:p>
            <a:r>
              <a:rPr lang="en-US" sz="2000" dirty="0"/>
              <a:t>Our system combines ongoing direct service delivery, service coordination, clinical support, and local community engagement, and support for statewide budgeting, monitoring, and planning. </a:t>
            </a:r>
          </a:p>
          <a:p>
            <a:r>
              <a:rPr lang="en-US" sz="2000" dirty="0"/>
              <a:t>This is the time to explore how DDS can better support the 99.8% of people with IDD in community-based settings today.</a:t>
            </a:r>
          </a:p>
          <a:p>
            <a:r>
              <a:rPr lang="en-US" sz="2000" b="1" i="1" dirty="0"/>
              <a:t>ARCA supports improvements to the efficiency, effectiveness, and support that DDS provides for regional centers only in conjunction with adequate funding for service providers and regional center staff for critical functions </a:t>
            </a:r>
            <a:r>
              <a:rPr lang="en-US" sz="2000" dirty="0"/>
              <a:t>related to service coordination, resource development, quality assurance, finance, and risk mitigation. Any efforts to refine California’s system of service delivery should ensure responsiveness to local needs and priorities through independent nonprofit regional centers.</a:t>
            </a:r>
          </a:p>
          <a:p>
            <a:endParaRPr lang="en-US" sz="2000" dirty="0"/>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63</a:t>
            </a:fld>
            <a:endParaRPr lang="en-US" dirty="0"/>
          </a:p>
        </p:txBody>
      </p:sp>
      <p:pic>
        <p:nvPicPr>
          <p:cNvPr id="8" name="Picture 7">
            <a:extLst>
              <a:ext uri="{FF2B5EF4-FFF2-40B4-BE49-F238E27FC236}">
                <a16:creationId xmlns:a16="http://schemas.microsoft.com/office/drawing/2014/main" id="{B0781E00-2489-48B5-AA6A-596DF0364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3877141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4CF-8744-4742-A287-D7A0D38737BA}"/>
              </a:ext>
            </a:extLst>
          </p:cNvPr>
          <p:cNvSpPr>
            <a:spLocks noGrp="1"/>
          </p:cNvSpPr>
          <p:nvPr>
            <p:ph type="title"/>
          </p:nvPr>
        </p:nvSpPr>
        <p:spPr/>
        <p:txBody>
          <a:bodyPr>
            <a:normAutofit fontScale="90000"/>
          </a:bodyPr>
          <a:lstStyle/>
          <a:p>
            <a:r>
              <a:rPr lang="en-US" sz="3200" b="1" dirty="0">
                <a:solidFill>
                  <a:prstClr val="black"/>
                </a:solidFill>
              </a:rPr>
              <a:t>Association of Regional Center Agencies:</a:t>
            </a:r>
            <a:br>
              <a:rPr lang="en-US" sz="3200" b="1" dirty="0">
                <a:solidFill>
                  <a:prstClr val="black"/>
                </a:solidFill>
              </a:rPr>
            </a:br>
            <a:r>
              <a:rPr lang="en-US" sz="3200" b="1" dirty="0"/>
              <a:t>DDS Headquarters Enhancements: </a:t>
            </a:r>
            <a:br>
              <a:rPr lang="en-US" sz="3200" b="1" dirty="0"/>
            </a:br>
            <a:r>
              <a:rPr lang="en-US" sz="3200" i="1" u="sng" dirty="0"/>
              <a:t>Replacement of Federal Billing System</a:t>
            </a:r>
          </a:p>
        </p:txBody>
      </p:sp>
      <p:sp>
        <p:nvSpPr>
          <p:cNvPr id="7" name="Content Placeholder 6">
            <a:extLst>
              <a:ext uri="{FF2B5EF4-FFF2-40B4-BE49-F238E27FC236}">
                <a16:creationId xmlns:a16="http://schemas.microsoft.com/office/drawing/2014/main" id="{95E7BE26-FECB-4BD5-98EA-9788463207D1}"/>
              </a:ext>
            </a:extLst>
          </p:cNvPr>
          <p:cNvSpPr>
            <a:spLocks noGrp="1"/>
          </p:cNvSpPr>
          <p:nvPr>
            <p:ph idx="1"/>
          </p:nvPr>
        </p:nvSpPr>
        <p:spPr>
          <a:xfrm>
            <a:off x="457200" y="1685266"/>
            <a:ext cx="7887629" cy="4525963"/>
          </a:xfrm>
        </p:spPr>
        <p:txBody>
          <a:bodyPr>
            <a:noAutofit/>
          </a:bodyPr>
          <a:lstStyle/>
          <a:p>
            <a:r>
              <a:rPr lang="en-US" sz="2000" dirty="0"/>
              <a:t>California’s system of service delivery to people with developmental disabilities relies on nearly $3 billion in federal funding, most of which must be billed for discreet services provided to specific individuals. </a:t>
            </a:r>
          </a:p>
          <a:p>
            <a:endParaRPr lang="en-US" sz="2000" dirty="0"/>
          </a:p>
          <a:p>
            <a:r>
              <a:rPr lang="en-US" sz="2000" dirty="0"/>
              <a:t>Given the age of DDS’s electronic federal billing system and the potential interruption in funding if it fails, </a:t>
            </a:r>
            <a:r>
              <a:rPr lang="en-US" sz="2000" b="1" i="1" dirty="0"/>
              <a:t>ARCA supports the proposal to work towards eventually replacing this legacy accounting system. </a:t>
            </a:r>
          </a:p>
        </p:txBody>
      </p:sp>
      <p:sp>
        <p:nvSpPr>
          <p:cNvPr id="4" name="Slide Number Placeholder 3">
            <a:extLst>
              <a:ext uri="{FF2B5EF4-FFF2-40B4-BE49-F238E27FC236}">
                <a16:creationId xmlns:a16="http://schemas.microsoft.com/office/drawing/2014/main" id="{3DF28573-6281-4A03-8BAA-63F6E8EFEF03}"/>
              </a:ext>
            </a:extLst>
          </p:cNvPr>
          <p:cNvSpPr>
            <a:spLocks noGrp="1"/>
          </p:cNvSpPr>
          <p:nvPr>
            <p:ph type="sldNum" sz="quarter" idx="12"/>
          </p:nvPr>
        </p:nvSpPr>
        <p:spPr/>
        <p:txBody>
          <a:bodyPr/>
          <a:lstStyle/>
          <a:p>
            <a:fld id="{670CF6D8-4708-874F-92EA-154F2A7A303D}" type="slidenum">
              <a:rPr lang="en-US" smtClean="0"/>
              <a:pPr/>
              <a:t>64</a:t>
            </a:fld>
            <a:endParaRPr lang="en-US" dirty="0"/>
          </a:p>
        </p:txBody>
      </p:sp>
      <p:pic>
        <p:nvPicPr>
          <p:cNvPr id="8" name="Picture 7">
            <a:extLst>
              <a:ext uri="{FF2B5EF4-FFF2-40B4-BE49-F238E27FC236}">
                <a16:creationId xmlns:a16="http://schemas.microsoft.com/office/drawing/2014/main" id="{AC5D27DE-2399-440F-B73C-CE07004B2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762949"/>
            <a:ext cx="1305640" cy="726431"/>
          </a:xfrm>
          <a:prstGeom prst="rect">
            <a:avLst/>
          </a:prstGeom>
        </p:spPr>
      </p:pic>
    </p:spTree>
    <p:extLst>
      <p:ext uri="{BB962C8B-B14F-4D97-AF65-F5344CB8AC3E}">
        <p14:creationId xmlns:p14="http://schemas.microsoft.com/office/powerpoint/2010/main" val="2374200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EF8E2-3AD0-44F8-9E1A-35DD03B1E751}"/>
              </a:ext>
            </a:extLst>
          </p:cNvPr>
          <p:cNvSpPr>
            <a:spLocks noGrp="1"/>
          </p:cNvSpPr>
          <p:nvPr>
            <p:ph type="title"/>
          </p:nvPr>
        </p:nvSpPr>
        <p:spPr>
          <a:xfrm>
            <a:off x="625088" y="2857500"/>
            <a:ext cx="7893824" cy="1143000"/>
          </a:xfrm>
        </p:spPr>
        <p:txBody>
          <a:bodyPr>
            <a:normAutofit/>
          </a:bodyPr>
          <a:lstStyle/>
          <a:p>
            <a:r>
              <a:rPr lang="en-US" sz="4800" dirty="0"/>
              <a:t>Thank You!</a:t>
            </a:r>
          </a:p>
        </p:txBody>
      </p:sp>
      <p:sp>
        <p:nvSpPr>
          <p:cNvPr id="4" name="Slide Number Placeholder 3">
            <a:extLst>
              <a:ext uri="{FF2B5EF4-FFF2-40B4-BE49-F238E27FC236}">
                <a16:creationId xmlns:a16="http://schemas.microsoft.com/office/drawing/2014/main" id="{C8455549-6151-4E96-A792-1236CBC68A4C}"/>
              </a:ext>
            </a:extLst>
          </p:cNvPr>
          <p:cNvSpPr>
            <a:spLocks noGrp="1"/>
          </p:cNvSpPr>
          <p:nvPr>
            <p:ph type="sldNum" sz="quarter" idx="12"/>
          </p:nvPr>
        </p:nvSpPr>
        <p:spPr/>
        <p:txBody>
          <a:bodyPr/>
          <a:lstStyle/>
          <a:p>
            <a:fld id="{670CF6D8-4708-874F-92EA-154F2A7A303D}" type="slidenum">
              <a:rPr lang="en-US" smtClean="0"/>
              <a:pPr/>
              <a:t>65</a:t>
            </a:fld>
            <a:endParaRPr lang="en-US" dirty="0"/>
          </a:p>
        </p:txBody>
      </p:sp>
    </p:spTree>
    <p:extLst>
      <p:ext uri="{BB962C8B-B14F-4D97-AF65-F5344CB8AC3E}">
        <p14:creationId xmlns:p14="http://schemas.microsoft.com/office/powerpoint/2010/main" val="14440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Key Economic Factors </a:t>
            </a:r>
          </a:p>
        </p:txBody>
      </p:sp>
      <p:sp>
        <p:nvSpPr>
          <p:cNvPr id="4" name="Slide Number Placeholder 3"/>
          <p:cNvSpPr>
            <a:spLocks noGrp="1"/>
          </p:cNvSpPr>
          <p:nvPr>
            <p:ph type="sldNum" sz="quarter" idx="12"/>
          </p:nvPr>
        </p:nvSpPr>
        <p:spPr/>
        <p:txBody>
          <a:bodyPr/>
          <a:lstStyle/>
          <a:p>
            <a:fld id="{670CF6D8-4708-874F-92EA-154F2A7A303D}" type="slidenum">
              <a:rPr lang="en-US" smtClean="0"/>
              <a:pPr/>
              <a:t>7</a:t>
            </a:fld>
            <a:endParaRPr lang="en-US" dirty="0"/>
          </a:p>
        </p:txBody>
      </p:sp>
      <p:pic>
        <p:nvPicPr>
          <p:cNvPr id="6" name="Picture 5" descr="Figure 1 - Projections of Key Economic Variables"/>
          <p:cNvPicPr/>
          <p:nvPr/>
        </p:nvPicPr>
        <p:blipFill rotWithShape="1">
          <a:blip r:embed="rId3">
            <a:extLst>
              <a:ext uri="{28A0092B-C50C-407E-A947-70E740481C1C}">
                <a14:useLocalDpi xmlns:a14="http://schemas.microsoft.com/office/drawing/2010/main" val="0"/>
              </a:ext>
            </a:extLst>
          </a:blip>
          <a:srcRect l="1935" t="5295" r="1125" b="3228"/>
          <a:stretch/>
        </p:blipFill>
        <p:spPr bwMode="auto">
          <a:xfrm>
            <a:off x="1228292" y="1573160"/>
            <a:ext cx="6351639" cy="5088859"/>
          </a:xfrm>
          <a:prstGeom prst="rect">
            <a:avLst/>
          </a:prstGeom>
          <a:noFill/>
          <a:ln>
            <a:noFill/>
          </a:ln>
        </p:spPr>
      </p:pic>
    </p:spTree>
    <p:extLst>
      <p:ext uri="{BB962C8B-B14F-4D97-AF65-F5344CB8AC3E}">
        <p14:creationId xmlns:p14="http://schemas.microsoft.com/office/powerpoint/2010/main" val="320492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2019-2020</a:t>
            </a:r>
            <a:br>
              <a:rPr lang="en-US" sz="3200" b="1" dirty="0"/>
            </a:br>
            <a:r>
              <a:rPr lang="en-US" sz="3200" b="1" dirty="0"/>
              <a:t>California Has Record Budget Surplus </a:t>
            </a:r>
          </a:p>
        </p:txBody>
      </p:sp>
      <p:sp>
        <p:nvSpPr>
          <p:cNvPr id="7" name="Content Placeholder 6"/>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8</a:t>
            </a:fld>
            <a:endParaRPr lang="en-US" dirty="0"/>
          </a:p>
        </p:txBody>
      </p:sp>
      <p:sp>
        <p:nvSpPr>
          <p:cNvPr id="15" name="AutoShape 4" descr="Image result for images money screen sav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images money screen save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8" descr="Image result for images money screen saver"/>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8570"/>
            <a:ext cx="8815326" cy="4103650"/>
          </a:xfrm>
          <a:prstGeom prst="rect">
            <a:avLst/>
          </a:prstGeom>
        </p:spPr>
      </p:pic>
      <p:graphicFrame>
        <p:nvGraphicFramePr>
          <p:cNvPr id="5" name="Table 4">
            <a:extLst>
              <a:ext uri="{FF2B5EF4-FFF2-40B4-BE49-F238E27FC236}">
                <a16:creationId xmlns:a16="http://schemas.microsoft.com/office/drawing/2014/main" id="{559B6B67-85D5-4632-BD2B-BA6E3A5B675D}"/>
              </a:ext>
            </a:extLst>
          </p:cNvPr>
          <p:cNvGraphicFramePr>
            <a:graphicFrameLocks noGrp="1"/>
          </p:cNvGraphicFramePr>
          <p:nvPr>
            <p:extLst>
              <p:ext uri="{D42A27DB-BD31-4B8C-83A1-F6EECF244321}">
                <p14:modId xmlns:p14="http://schemas.microsoft.com/office/powerpoint/2010/main" val="2237178451"/>
              </p:ext>
            </p:extLst>
          </p:nvPr>
        </p:nvGraphicFramePr>
        <p:xfrm>
          <a:off x="1353013" y="1803546"/>
          <a:ext cx="6679941" cy="792480"/>
        </p:xfrm>
        <a:graphic>
          <a:graphicData uri="http://schemas.openxmlformats.org/drawingml/2006/table">
            <a:tbl>
              <a:tblPr firstRow="1" bandRow="1">
                <a:tableStyleId>{2D5ABB26-0587-4C30-8999-92F81FD0307C}</a:tableStyleId>
              </a:tblPr>
              <a:tblGrid>
                <a:gridCol w="4076814">
                  <a:extLst>
                    <a:ext uri="{9D8B030D-6E8A-4147-A177-3AD203B41FA5}">
                      <a16:colId xmlns:a16="http://schemas.microsoft.com/office/drawing/2014/main" val="3686864959"/>
                    </a:ext>
                  </a:extLst>
                </a:gridCol>
                <a:gridCol w="2603127">
                  <a:extLst>
                    <a:ext uri="{9D8B030D-6E8A-4147-A177-3AD203B41FA5}">
                      <a16:colId xmlns:a16="http://schemas.microsoft.com/office/drawing/2014/main" val="4137510268"/>
                    </a:ext>
                  </a:extLst>
                </a:gridCol>
              </a:tblGrid>
              <a:tr h="370840">
                <a:tc>
                  <a:txBody>
                    <a:bodyPr/>
                    <a:lstStyle/>
                    <a:p>
                      <a:r>
                        <a:rPr lang="en-US" sz="2000" dirty="0"/>
                        <a:t>Governor Newsome estimates :</a:t>
                      </a:r>
                      <a:endParaRPr lang="en-US" sz="1800" b="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dirty="0"/>
                        <a:t>$21.4 Billion</a:t>
                      </a:r>
                      <a:endParaRPr lang="en-US" sz="1800" b="0" dirty="0"/>
                    </a:p>
                  </a:txBody>
                  <a:tcPr/>
                </a:tc>
                <a:extLst>
                  <a:ext uri="{0D108BD9-81ED-4DB2-BD59-A6C34878D82A}">
                    <a16:rowId xmlns:a16="http://schemas.microsoft.com/office/drawing/2014/main" val="2810979743"/>
                  </a:ext>
                </a:extLst>
              </a:tr>
              <a:tr h="370840">
                <a:tc>
                  <a:txBody>
                    <a:bodyPr/>
                    <a:lstStyle/>
                    <a:p>
                      <a:r>
                        <a:rPr lang="en-US" sz="2000" dirty="0"/>
                        <a:t>Legislative Analyst Office estimates :</a:t>
                      </a:r>
                      <a:endParaRPr lang="en-US" sz="1800" b="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dirty="0"/>
                        <a:t>$14.5 Billion</a:t>
                      </a:r>
                      <a:endParaRPr lang="en-US" sz="2000" b="0" dirty="0"/>
                    </a:p>
                  </a:txBody>
                  <a:tcPr/>
                </a:tc>
                <a:extLst>
                  <a:ext uri="{0D108BD9-81ED-4DB2-BD59-A6C34878D82A}">
                    <a16:rowId xmlns:a16="http://schemas.microsoft.com/office/drawing/2014/main" val="314360234"/>
                  </a:ext>
                </a:extLst>
              </a:tr>
            </a:tbl>
          </a:graphicData>
        </a:graphic>
      </p:graphicFrame>
    </p:spTree>
    <p:extLst>
      <p:ext uri="{BB962C8B-B14F-4D97-AF65-F5344CB8AC3E}">
        <p14:creationId xmlns:p14="http://schemas.microsoft.com/office/powerpoint/2010/main" val="219496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a:t>Is a Recession Hiding Around the Corner?</a:t>
            </a:r>
          </a:p>
        </p:txBody>
      </p:sp>
      <p:sp>
        <p:nvSpPr>
          <p:cNvPr id="4" name="Slide Number Placeholder 3"/>
          <p:cNvSpPr>
            <a:spLocks noGrp="1"/>
          </p:cNvSpPr>
          <p:nvPr>
            <p:ph type="sldNum" sz="quarter" idx="12"/>
          </p:nvPr>
        </p:nvSpPr>
        <p:spPr/>
        <p:txBody>
          <a:bodyPr/>
          <a:lstStyle/>
          <a:p>
            <a:fld id="{670CF6D8-4708-874F-92EA-154F2A7A303D}" type="slidenum">
              <a:rPr lang="en-US" smtClean="0"/>
              <a:pPr/>
              <a:t>9</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88" y="1538427"/>
            <a:ext cx="7504044" cy="4412891"/>
          </a:xfrm>
          <a:prstGeom prst="rect">
            <a:avLst/>
          </a:prstGeom>
        </p:spPr>
      </p:pic>
    </p:spTree>
    <p:extLst>
      <p:ext uri="{BB962C8B-B14F-4D97-AF65-F5344CB8AC3E}">
        <p14:creationId xmlns:p14="http://schemas.microsoft.com/office/powerpoint/2010/main" val="1648034857"/>
      </p:ext>
    </p:extLst>
  </p:cSld>
  <p:clrMapOvr>
    <a:masterClrMapping/>
  </p:clrMapOvr>
</p:sld>
</file>

<file path=ppt/theme/theme1.xml><?xml version="1.0" encoding="utf-8"?>
<a:theme xmlns:a="http://schemas.openxmlformats.org/drawingml/2006/main" name="K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B72BF105-F4FE-4C96-9D3D-59E9E4ECEF0A}" vid="{94C5C658-5D6A-4129-9FD2-9160537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KWS</Template>
  <TotalTime>4422</TotalTime>
  <Words>8093</Words>
  <Application>Microsoft Office PowerPoint</Application>
  <PresentationFormat>On-screen Show (4:3)</PresentationFormat>
  <Paragraphs>640</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Courier New</vt:lpstr>
      <vt:lpstr>Wingdings</vt:lpstr>
      <vt:lpstr>KW_template</vt:lpstr>
      <vt:lpstr>2019-20 California Budget Overview </vt:lpstr>
      <vt:lpstr>Topics of Discussion</vt:lpstr>
      <vt:lpstr>Legislative Committee Members</vt:lpstr>
      <vt:lpstr>Topics of Discussion</vt:lpstr>
      <vt:lpstr>Budget Revenues</vt:lpstr>
      <vt:lpstr>Budget Allocation</vt:lpstr>
      <vt:lpstr>Key Economic Factors </vt:lpstr>
      <vt:lpstr>2019-2020 California Has Record Budget Surplus </vt:lpstr>
      <vt:lpstr>Is a Recession Hiding Around the Corner?</vt:lpstr>
      <vt:lpstr>Potential Budgetary Impact During Recession</vt:lpstr>
      <vt:lpstr>Is California Prepared?</vt:lpstr>
      <vt:lpstr>Topics of Discussion</vt:lpstr>
      <vt:lpstr>PowerPoint Presentation</vt:lpstr>
      <vt:lpstr>Governor Newsome’s Budget Plan “California For All” </vt:lpstr>
      <vt:lpstr>Investments in Building Budget Resiliency</vt:lpstr>
      <vt:lpstr>Investments in Building Budget Resiliency</vt:lpstr>
      <vt:lpstr>Investment in Emergency Response, Recovery,  &amp; Preparedness ( relief for communities)</vt:lpstr>
      <vt:lpstr>Investment in Emergency Response, Recovery,&amp; Preparedness  (Prevention/Public Safety)</vt:lpstr>
      <vt:lpstr>Investments in Advancing a Prosperous &amp; Inclusive Economy</vt:lpstr>
      <vt:lpstr>Investments in Advancing a Prosperous &amp; Inclusive Economy</vt:lpstr>
      <vt:lpstr>Investments in Modernizing State Government to Meet Current Market Challenges</vt:lpstr>
      <vt:lpstr>Investments in Modernizing State Government to Meet Current Market Challenges</vt:lpstr>
      <vt:lpstr>Investment in Educating and Training California’s Current &amp; Future Workforce </vt:lpstr>
      <vt:lpstr>Investment in Early Childhood  Development</vt:lpstr>
      <vt:lpstr>Investments in Higher Learning</vt:lpstr>
      <vt:lpstr>Investments in Job Training, Apprenticeship</vt:lpstr>
      <vt:lpstr>Topics of Discussion</vt:lpstr>
      <vt:lpstr>Proposals Impacting Individuals with Developmental Disabilities </vt:lpstr>
      <vt:lpstr>Housing Reality of California</vt:lpstr>
      <vt:lpstr>The Cost of Housing has Outpaced Household Income</vt:lpstr>
      <vt:lpstr>Budget Proposals for Affordable Housing</vt:lpstr>
      <vt:lpstr>PowerPoint Presentation</vt:lpstr>
      <vt:lpstr>PowerPoint Presentation</vt:lpstr>
      <vt:lpstr>Budget Proposals Increases  Special Education Funding</vt:lpstr>
      <vt:lpstr>Budget Proposals for Health and Human Services</vt:lpstr>
      <vt:lpstr>Budget Proposals for Health Care Funding</vt:lpstr>
      <vt:lpstr>Budget Proposals for Health Care Funding (Cont’d)</vt:lpstr>
      <vt:lpstr>Budget Proposals for Mental Health Services</vt:lpstr>
      <vt:lpstr>Varied Budget Proposals Impacting IDD Community &amp; Stakeholders</vt:lpstr>
      <vt:lpstr>Topics of Discussion</vt:lpstr>
      <vt:lpstr>DDS funding is part of the overall budget for Human and Health Services. In addition to the community regional center system, there are two other parts of the DDS budget categories:</vt:lpstr>
      <vt:lpstr>Headquarter’s Budget Year</vt:lpstr>
      <vt:lpstr>Developmental Centers  Current Year and Budget Year</vt:lpstr>
      <vt:lpstr>Community Regional Center System Current Year and Budget Year</vt:lpstr>
      <vt:lpstr>Projected Caseload Growth Early Strat </vt:lpstr>
      <vt:lpstr>Projected Caseload Growth Age 3 &amp; Older</vt:lpstr>
      <vt:lpstr>Projected Caseload Over 3 &amp; Early Start  </vt:lpstr>
      <vt:lpstr>DDS Policies that Impact Regional Center  OPS Budget FY19/20</vt:lpstr>
      <vt:lpstr>DDS Policies that Impact Regional Center  POS Budget FY19/20</vt:lpstr>
      <vt:lpstr>Topics of Discussion</vt:lpstr>
      <vt:lpstr>Association of Regional Center Agencies </vt:lpstr>
      <vt:lpstr>Association of Regional Center Agencies </vt:lpstr>
      <vt:lpstr>Association of Regional Center Agencies: Rate Study Implementation</vt:lpstr>
      <vt:lpstr>Association of Regional Center Agencies: Rate of Day program Closures </vt:lpstr>
      <vt:lpstr>Association of Regional Center Agencies: Regional Center Operations</vt:lpstr>
      <vt:lpstr>Association of Regional Center Agencies: FY 2018-19 – Purchase of Service</vt:lpstr>
      <vt:lpstr>Association of Regional Center Agencies: Rate of Day program Closures </vt:lpstr>
      <vt:lpstr>Association of Regional Center Agencies: Safety Net Proposals</vt:lpstr>
      <vt:lpstr>Association of Regional Center Agencies: Uniform Holiday Schedule</vt:lpstr>
      <vt:lpstr>Association of Regional Center Agencies: Home and Community-Based Services Assessments</vt:lpstr>
      <vt:lpstr>Association of Regional Center Agencies: FY 2019-20 – Regional Center Quality Assurance and Service Coordination - Specialized Home Monitoring</vt:lpstr>
      <vt:lpstr>Association of Regional Center Agencies: FY 2019-20 – Regional Center Quality Assurance and Service Coordination - Specialized Caseload Ratio</vt:lpstr>
      <vt:lpstr>Association of Regional Center Agencies: DDS Headquarters Enhancements:  Headquarters Restructure and Reorganization</vt:lpstr>
      <vt:lpstr>Association of Regional Center Agencies: DDS Headquarters Enhancements:  Replacement of Federal Billing System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hill</dc:creator>
  <cp:lastModifiedBy>Tony Anderson</cp:lastModifiedBy>
  <cp:revision>223</cp:revision>
  <cp:lastPrinted>2019-03-28T02:54:41Z</cp:lastPrinted>
  <dcterms:created xsi:type="dcterms:W3CDTF">2017-10-26T18:10:16Z</dcterms:created>
  <dcterms:modified xsi:type="dcterms:W3CDTF">2019-03-28T03:08:25Z</dcterms:modified>
</cp:coreProperties>
</file>