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0"/>
  </p:handoutMasterIdLst>
  <p:sldIdLst>
    <p:sldId id="256" r:id="rId2"/>
    <p:sldId id="265" r:id="rId3"/>
    <p:sldId id="257" r:id="rId4"/>
    <p:sldId id="338" r:id="rId5"/>
    <p:sldId id="352" r:id="rId6"/>
    <p:sldId id="275" r:id="rId7"/>
    <p:sldId id="339" r:id="rId8"/>
    <p:sldId id="340" r:id="rId9"/>
    <p:sldId id="341" r:id="rId10"/>
    <p:sldId id="272" r:id="rId11"/>
    <p:sldId id="347" r:id="rId12"/>
    <p:sldId id="264" r:id="rId13"/>
    <p:sldId id="297" r:id="rId14"/>
    <p:sldId id="349" r:id="rId15"/>
    <p:sldId id="350" r:id="rId16"/>
    <p:sldId id="354" r:id="rId17"/>
    <p:sldId id="355" r:id="rId18"/>
    <p:sldId id="271" r:id="rId19"/>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snapToGrid="0">
      <p:cViewPr varScale="1">
        <p:scale>
          <a:sx n="98" d="100"/>
          <a:sy n="98" d="100"/>
        </p:scale>
        <p:origin x="144" y="13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7072"/>
          </a:xfrm>
          <a:prstGeom prst="rect">
            <a:avLst/>
          </a:prstGeom>
        </p:spPr>
        <p:txBody>
          <a:bodyPr vert="horz" lIns="92909" tIns="46456" rIns="92909" bIns="46456" rtlCol="0"/>
          <a:lstStyle>
            <a:lvl1pPr algn="l">
              <a:defRPr sz="1200"/>
            </a:lvl1pPr>
          </a:lstStyle>
          <a:p>
            <a:endParaRPr lang="en-US"/>
          </a:p>
        </p:txBody>
      </p:sp>
      <p:sp>
        <p:nvSpPr>
          <p:cNvPr id="3" name="Date Placeholder 2"/>
          <p:cNvSpPr>
            <a:spLocks noGrp="1"/>
          </p:cNvSpPr>
          <p:nvPr>
            <p:ph type="dt" sz="quarter" idx="1"/>
          </p:nvPr>
        </p:nvSpPr>
        <p:spPr>
          <a:xfrm>
            <a:off x="3978133" y="0"/>
            <a:ext cx="3043343" cy="467072"/>
          </a:xfrm>
          <a:prstGeom prst="rect">
            <a:avLst/>
          </a:prstGeom>
        </p:spPr>
        <p:txBody>
          <a:bodyPr vert="horz" lIns="92909" tIns="46456" rIns="92909" bIns="46456" rtlCol="0"/>
          <a:lstStyle>
            <a:lvl1pPr algn="r">
              <a:defRPr sz="1200"/>
            </a:lvl1pPr>
          </a:lstStyle>
          <a:p>
            <a:fld id="{83999796-4ED9-45FF-88B3-4B80178B14C0}" type="datetimeFigureOut">
              <a:rPr lang="en-US" smtClean="0"/>
              <a:t>10/7/2018</a:t>
            </a:fld>
            <a:endParaRPr lang="en-US"/>
          </a:p>
        </p:txBody>
      </p:sp>
      <p:sp>
        <p:nvSpPr>
          <p:cNvPr id="4" name="Footer Placeholder 3"/>
          <p:cNvSpPr>
            <a:spLocks noGrp="1"/>
          </p:cNvSpPr>
          <p:nvPr>
            <p:ph type="ftr" sz="quarter" idx="2"/>
          </p:nvPr>
        </p:nvSpPr>
        <p:spPr>
          <a:xfrm>
            <a:off x="1" y="8842031"/>
            <a:ext cx="3043343" cy="467071"/>
          </a:xfrm>
          <a:prstGeom prst="rect">
            <a:avLst/>
          </a:prstGeom>
        </p:spPr>
        <p:txBody>
          <a:bodyPr vert="horz" lIns="92909" tIns="46456" rIns="92909" bIns="46456" rtlCol="0" anchor="b"/>
          <a:lstStyle>
            <a:lvl1pPr algn="l">
              <a:defRPr sz="1200"/>
            </a:lvl1pPr>
          </a:lstStyle>
          <a:p>
            <a:endParaRPr lang="en-US"/>
          </a:p>
        </p:txBody>
      </p:sp>
      <p:sp>
        <p:nvSpPr>
          <p:cNvPr id="5" name="Slide Number Placeholder 4"/>
          <p:cNvSpPr>
            <a:spLocks noGrp="1"/>
          </p:cNvSpPr>
          <p:nvPr>
            <p:ph type="sldNum" sz="quarter" idx="3"/>
          </p:nvPr>
        </p:nvSpPr>
        <p:spPr>
          <a:xfrm>
            <a:off x="3978133" y="8842031"/>
            <a:ext cx="3043343" cy="467071"/>
          </a:xfrm>
          <a:prstGeom prst="rect">
            <a:avLst/>
          </a:prstGeom>
        </p:spPr>
        <p:txBody>
          <a:bodyPr vert="horz" lIns="92909" tIns="46456" rIns="92909" bIns="46456" rtlCol="0" anchor="b"/>
          <a:lstStyle>
            <a:lvl1pPr algn="r">
              <a:defRPr sz="1200"/>
            </a:lvl1pPr>
          </a:lstStyle>
          <a:p>
            <a:fld id="{2387C2CB-88A3-49D8-8F0C-AABC22EA121D}" type="slidenum">
              <a:rPr lang="en-US" smtClean="0"/>
              <a:t>‹#›</a:t>
            </a:fld>
            <a:endParaRPr lang="en-US"/>
          </a:p>
        </p:txBody>
      </p:sp>
    </p:spTree>
    <p:extLst>
      <p:ext uri="{BB962C8B-B14F-4D97-AF65-F5344CB8AC3E}">
        <p14:creationId xmlns:p14="http://schemas.microsoft.com/office/powerpoint/2010/main" val="303775332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C0BE9890-7C90-47CE-9979-61643E5B736E}" type="datetimeFigureOut">
              <a:rPr lang="en-US" smtClean="0"/>
              <a:t>10/7/2018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3BAFD8-6EB9-4734-8128-498A68CEDF75}"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3215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BE9890-7C90-47CE-9979-61643E5B736E}" type="datetimeFigureOut">
              <a:rPr lang="en-US" smtClean="0"/>
              <a:t>10/7/2018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3BAFD8-6EB9-4734-8128-498A68CEDF75}" type="slidenum">
              <a:rPr lang="en-US" smtClean="0"/>
              <a:t>‹#›</a:t>
            </a:fld>
            <a:endParaRPr lang="en-US"/>
          </a:p>
        </p:txBody>
      </p:sp>
    </p:spTree>
    <p:extLst>
      <p:ext uri="{BB962C8B-B14F-4D97-AF65-F5344CB8AC3E}">
        <p14:creationId xmlns:p14="http://schemas.microsoft.com/office/powerpoint/2010/main" val="1314541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BE9890-7C90-47CE-9979-61643E5B736E}" type="datetimeFigureOut">
              <a:rPr lang="en-US" smtClean="0"/>
              <a:t>10/7/2018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3BAFD8-6EB9-4734-8128-498A68CEDF75}"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4739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BE9890-7C90-47CE-9979-61643E5B736E}" type="datetimeFigureOut">
              <a:rPr lang="en-US" smtClean="0"/>
              <a:t>10/7/2018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3BAFD8-6EB9-4734-8128-498A68CEDF75}" type="slidenum">
              <a:rPr lang="en-US" smtClean="0"/>
              <a:t>‹#›</a:t>
            </a:fld>
            <a:endParaRPr lang="en-US"/>
          </a:p>
        </p:txBody>
      </p:sp>
    </p:spTree>
    <p:extLst>
      <p:ext uri="{BB962C8B-B14F-4D97-AF65-F5344CB8AC3E}">
        <p14:creationId xmlns:p14="http://schemas.microsoft.com/office/powerpoint/2010/main" val="662151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BE9890-7C90-47CE-9979-61643E5B736E}" type="datetimeFigureOut">
              <a:rPr lang="en-US" smtClean="0"/>
              <a:t>10/7/2018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3BAFD8-6EB9-4734-8128-498A68CEDF75}"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2737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0BE9890-7C90-47CE-9979-61643E5B736E}" type="datetimeFigureOut">
              <a:rPr lang="en-US" smtClean="0"/>
              <a:t>10/7/2018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3BAFD8-6EB9-4734-8128-498A68CEDF75}" type="slidenum">
              <a:rPr lang="en-US" smtClean="0"/>
              <a:t>‹#›</a:t>
            </a:fld>
            <a:endParaRPr lang="en-US"/>
          </a:p>
        </p:txBody>
      </p:sp>
    </p:spTree>
    <p:extLst>
      <p:ext uri="{BB962C8B-B14F-4D97-AF65-F5344CB8AC3E}">
        <p14:creationId xmlns:p14="http://schemas.microsoft.com/office/powerpoint/2010/main" val="1879033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0BE9890-7C90-47CE-9979-61643E5B736E}" type="datetimeFigureOut">
              <a:rPr lang="en-US" smtClean="0"/>
              <a:t>10/7/2018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3BAFD8-6EB9-4734-8128-498A68CEDF75}" type="slidenum">
              <a:rPr lang="en-US" smtClean="0"/>
              <a:t>‹#›</a:t>
            </a:fld>
            <a:endParaRPr lang="en-US"/>
          </a:p>
        </p:txBody>
      </p:sp>
    </p:spTree>
    <p:extLst>
      <p:ext uri="{BB962C8B-B14F-4D97-AF65-F5344CB8AC3E}">
        <p14:creationId xmlns:p14="http://schemas.microsoft.com/office/powerpoint/2010/main" val="2508289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0BE9890-7C90-47CE-9979-61643E5B736E}" type="datetimeFigureOut">
              <a:rPr lang="en-US" smtClean="0"/>
              <a:t>10/7/2018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3BAFD8-6EB9-4734-8128-498A68CEDF75}" type="slidenum">
              <a:rPr lang="en-US" smtClean="0"/>
              <a:t>‹#›</a:t>
            </a:fld>
            <a:endParaRPr lang="en-US"/>
          </a:p>
        </p:txBody>
      </p:sp>
    </p:spTree>
    <p:extLst>
      <p:ext uri="{BB962C8B-B14F-4D97-AF65-F5344CB8AC3E}">
        <p14:creationId xmlns:p14="http://schemas.microsoft.com/office/powerpoint/2010/main" val="2519893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BE9890-7C90-47CE-9979-61643E5B736E}" type="datetimeFigureOut">
              <a:rPr lang="en-US" smtClean="0"/>
              <a:t>10/7/2018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3BAFD8-6EB9-4734-8128-498A68CEDF75}" type="slidenum">
              <a:rPr lang="en-US" smtClean="0"/>
              <a:t>‹#›</a:t>
            </a:fld>
            <a:endParaRPr lang="en-US"/>
          </a:p>
        </p:txBody>
      </p:sp>
    </p:spTree>
    <p:extLst>
      <p:ext uri="{BB962C8B-B14F-4D97-AF65-F5344CB8AC3E}">
        <p14:creationId xmlns:p14="http://schemas.microsoft.com/office/powerpoint/2010/main" val="2422547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BE9890-7C90-47CE-9979-61643E5B736E}" type="datetimeFigureOut">
              <a:rPr lang="en-US" smtClean="0"/>
              <a:t>10/7/2018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3BAFD8-6EB9-4734-8128-498A68CEDF75}" type="slidenum">
              <a:rPr lang="en-US" smtClean="0"/>
              <a:t>‹#›</a:t>
            </a:fld>
            <a:endParaRPr lang="en-US"/>
          </a:p>
        </p:txBody>
      </p:sp>
    </p:spTree>
    <p:extLst>
      <p:ext uri="{BB962C8B-B14F-4D97-AF65-F5344CB8AC3E}">
        <p14:creationId xmlns:p14="http://schemas.microsoft.com/office/powerpoint/2010/main" val="1675321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BE9890-7C90-47CE-9979-61643E5B736E}" type="datetimeFigureOut">
              <a:rPr lang="en-US" smtClean="0"/>
              <a:t>10/7/2018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3BAFD8-6EB9-4734-8128-498A68CEDF75}"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9534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0BE9890-7C90-47CE-9979-61643E5B736E}" type="datetimeFigureOut">
              <a:rPr lang="en-US" smtClean="0"/>
              <a:t>10/7/2018</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63BAFD8-6EB9-4734-8128-498A68CEDF75}"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8501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746" y="4943661"/>
            <a:ext cx="7772400" cy="1463040"/>
          </a:xfrm>
        </p:spPr>
        <p:txBody>
          <a:bodyPr>
            <a:normAutofit fontScale="90000"/>
          </a:bodyPr>
          <a:lstStyle/>
          <a:p>
            <a:r>
              <a:rPr lang="en-US" dirty="0" smtClean="0"/>
              <a:t>Executive Directors Report</a:t>
            </a:r>
            <a:br>
              <a:rPr lang="en-US" dirty="0" smtClean="0"/>
            </a:br>
            <a:r>
              <a:rPr lang="en-US" sz="3100" b="1" dirty="0" smtClean="0"/>
              <a:t>Tony Anderson</a:t>
            </a:r>
            <a:br>
              <a:rPr lang="en-US" sz="3100" b="1" dirty="0" smtClean="0"/>
            </a:br>
            <a:r>
              <a:rPr lang="en-US" sz="3100" b="1" dirty="0" smtClean="0"/>
              <a:t>Executive Director </a:t>
            </a:r>
            <a:br>
              <a:rPr lang="en-US" sz="3100" b="1" dirty="0" smtClean="0"/>
            </a:br>
            <a:r>
              <a:rPr lang="en-US" sz="3100" b="1" dirty="0" smtClean="0"/>
              <a:t>Valley Mountain Regional Center</a:t>
            </a:r>
            <a:br>
              <a:rPr lang="en-US" sz="3100" b="1" dirty="0" smtClean="0"/>
            </a:br>
            <a:r>
              <a:rPr lang="en-US" sz="3100" b="1" dirty="0" smtClean="0"/>
              <a:t>October</a:t>
            </a:r>
            <a:r>
              <a:rPr lang="en-US" sz="3100" b="1" dirty="0" smtClean="0"/>
              <a:t> </a:t>
            </a:r>
            <a:r>
              <a:rPr lang="en-US" sz="3100" b="1" dirty="0" smtClean="0"/>
              <a:t>2018</a:t>
            </a:r>
            <a:endParaRPr lang="en-US" sz="3100" b="1" dirty="0"/>
          </a:p>
        </p:txBody>
      </p:sp>
      <p:sp>
        <p:nvSpPr>
          <p:cNvPr id="3" name="Subtitle 2"/>
          <p:cNvSpPr>
            <a:spLocks noGrp="1"/>
          </p:cNvSpPr>
          <p:nvPr>
            <p:ph type="subTitle" idx="1"/>
          </p:nvPr>
        </p:nvSpPr>
        <p:spPr>
          <a:xfrm>
            <a:off x="8507425" y="4847300"/>
            <a:ext cx="3468130" cy="1655762"/>
          </a:xfrm>
        </p:spPr>
        <p:txBody>
          <a:bodyPr/>
          <a:lstStyle/>
          <a:p>
            <a:pPr marL="342900" indent="-342900" algn="l">
              <a:buFont typeface="Arial" panose="020B0604020202020204" pitchFamily="34" charset="0"/>
              <a:buChar char="•"/>
            </a:pPr>
            <a:r>
              <a:rPr lang="en-US" dirty="0" smtClean="0"/>
              <a:t>Director’s Activities Highlights</a:t>
            </a:r>
          </a:p>
          <a:p>
            <a:pPr marL="342900" indent="-342900" algn="l">
              <a:buFont typeface="Arial" panose="020B0604020202020204" pitchFamily="34" charset="0"/>
              <a:buChar char="•"/>
            </a:pPr>
            <a:r>
              <a:rPr lang="en-US" dirty="0" smtClean="0"/>
              <a:t>Department </a:t>
            </a:r>
            <a:r>
              <a:rPr lang="en-US" dirty="0" smtClean="0"/>
              <a:t>Directives</a:t>
            </a:r>
            <a:endParaRPr lang="en-US" dirty="0" smtClean="0"/>
          </a:p>
        </p:txBody>
      </p:sp>
    </p:spTree>
    <p:extLst>
      <p:ext uri="{BB962C8B-B14F-4D97-AF65-F5344CB8AC3E}">
        <p14:creationId xmlns:p14="http://schemas.microsoft.com/office/powerpoint/2010/main" val="34712673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Board development</a:t>
            </a:r>
            <a:endParaRPr lang="en-US" dirty="0"/>
          </a:p>
        </p:txBody>
      </p:sp>
      <p:pic>
        <p:nvPicPr>
          <p:cNvPr id="4" name="Picture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44150" y="5030100"/>
            <a:ext cx="1847850" cy="1724025"/>
          </a:xfrm>
          <a:prstGeom prst="rect">
            <a:avLst/>
          </a:prstGeom>
        </p:spPr>
      </p:pic>
      <p:sp>
        <p:nvSpPr>
          <p:cNvPr id="5" name="Rectangle 4"/>
          <p:cNvSpPr/>
          <p:nvPr/>
        </p:nvSpPr>
        <p:spPr>
          <a:xfrm>
            <a:off x="802105" y="2084831"/>
            <a:ext cx="11020927" cy="984885"/>
          </a:xfrm>
          <a:prstGeom prst="rect">
            <a:avLst/>
          </a:prstGeom>
        </p:spPr>
        <p:txBody>
          <a:bodyPr wrap="square">
            <a:spAutoFit/>
          </a:bodyPr>
          <a:lstStyle/>
          <a:p>
            <a:endParaRPr lang="en-US" sz="2000" dirty="0" smtClean="0"/>
          </a:p>
          <a:p>
            <a:endParaRPr lang="en-US" sz="2000" dirty="0"/>
          </a:p>
          <a:p>
            <a:endParaRPr lang="en-US" dirty="0">
              <a:effectLst/>
            </a:endParaRPr>
          </a:p>
        </p:txBody>
      </p:sp>
      <p:sp>
        <p:nvSpPr>
          <p:cNvPr id="6" name="Rectangle 5"/>
          <p:cNvSpPr/>
          <p:nvPr/>
        </p:nvSpPr>
        <p:spPr>
          <a:xfrm>
            <a:off x="642027" y="2084831"/>
            <a:ext cx="10894636" cy="3345531"/>
          </a:xfrm>
          <a:prstGeom prst="rect">
            <a:avLst/>
          </a:prstGeom>
        </p:spPr>
        <p:txBody>
          <a:bodyPr wrap="square">
            <a:spAutoFit/>
          </a:bodyPr>
          <a:lstStyle/>
          <a:p>
            <a:pPr marL="91440" indent="-91440">
              <a:lnSpc>
                <a:spcPct val="90000"/>
              </a:lnSpc>
              <a:spcBef>
                <a:spcPts val="1200"/>
              </a:spcBef>
              <a:spcAft>
                <a:spcPts val="200"/>
              </a:spcAft>
              <a:buClr>
                <a:schemeClr val="accent1"/>
              </a:buClr>
              <a:buSzPct val="100000"/>
              <a:buFont typeface="Wingdings" panose="05000000000000000000" pitchFamily="2" charset="2"/>
              <a:buChar char="q"/>
            </a:pPr>
            <a:r>
              <a:rPr lang="en-US" sz="2200" dirty="0" smtClean="0"/>
              <a:t>Our Special Events Committee, chaired by Kori </a:t>
            </a:r>
            <a:r>
              <a:rPr lang="en-US" sz="2200" dirty="0" err="1" smtClean="0"/>
              <a:t>Huevel</a:t>
            </a:r>
            <a:r>
              <a:rPr lang="en-US" sz="2200" dirty="0"/>
              <a:t>,</a:t>
            </a:r>
            <a:r>
              <a:rPr lang="en-US" sz="2200" dirty="0" smtClean="0"/>
              <a:t> held their kick off meeting at VMRC.  We identified additional members needed and agreed to an event format (to be reported on during the board meeting).</a:t>
            </a:r>
          </a:p>
          <a:p>
            <a:pPr marL="91440" indent="-91440">
              <a:lnSpc>
                <a:spcPct val="90000"/>
              </a:lnSpc>
              <a:spcBef>
                <a:spcPts val="1200"/>
              </a:spcBef>
              <a:spcAft>
                <a:spcPts val="200"/>
              </a:spcAft>
              <a:buClr>
                <a:schemeClr val="accent1"/>
              </a:buClr>
              <a:buSzPct val="100000"/>
              <a:buFont typeface="Wingdings" panose="05000000000000000000" pitchFamily="2" charset="2"/>
              <a:buChar char="q"/>
            </a:pPr>
            <a:r>
              <a:rPr lang="en-US" sz="2200" dirty="0" smtClean="0"/>
              <a:t>Bylaws committee met again and made great progress on updating the articles of incorporation and the bylaws documents. The committee will bring it forward to the board in October for a December vote.</a:t>
            </a:r>
          </a:p>
          <a:p>
            <a:pPr marL="91440" indent="-91440">
              <a:lnSpc>
                <a:spcPct val="90000"/>
              </a:lnSpc>
              <a:spcBef>
                <a:spcPts val="1200"/>
              </a:spcBef>
              <a:spcAft>
                <a:spcPts val="200"/>
              </a:spcAft>
              <a:buClr>
                <a:schemeClr val="accent1"/>
              </a:buClr>
              <a:buSzPct val="100000"/>
              <a:buFont typeface="Wingdings" panose="05000000000000000000" pitchFamily="2" charset="2"/>
              <a:buChar char="q"/>
            </a:pPr>
            <a:r>
              <a:rPr lang="en-US" sz="2200" dirty="0" smtClean="0"/>
              <a:t>Worked on completing the technology survey with one of our board members and discussed a variety technology issues </a:t>
            </a:r>
          </a:p>
          <a:p>
            <a:endParaRPr lang="en-U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33335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Communication/Outreach </a:t>
            </a:r>
          </a:p>
        </p:txBody>
      </p:sp>
      <p:sp>
        <p:nvSpPr>
          <p:cNvPr id="3" name="Content Placeholder 2"/>
          <p:cNvSpPr>
            <a:spLocks noGrp="1"/>
          </p:cNvSpPr>
          <p:nvPr>
            <p:ph idx="1"/>
          </p:nvPr>
        </p:nvSpPr>
        <p:spPr>
          <a:xfrm>
            <a:off x="730441" y="1741550"/>
            <a:ext cx="6567402" cy="4880355"/>
          </a:xfrm>
        </p:spPr>
        <p:txBody>
          <a:bodyPr>
            <a:normAutofit/>
          </a:bodyPr>
          <a:lstStyle/>
          <a:p>
            <a:endParaRPr lang="en-US" dirty="0" smtClean="0"/>
          </a:p>
          <a:p>
            <a:endParaRPr lang="en-US" dirty="0"/>
          </a:p>
          <a:p>
            <a:endParaRPr lang="en-US" dirty="0"/>
          </a:p>
        </p:txBody>
      </p:sp>
      <p:pic>
        <p:nvPicPr>
          <p:cNvPr id="4" name="Picture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44150" y="5030100"/>
            <a:ext cx="1847850" cy="1724025"/>
          </a:xfrm>
          <a:prstGeom prst="rect">
            <a:avLst/>
          </a:prstGeom>
        </p:spPr>
      </p:pic>
      <p:sp>
        <p:nvSpPr>
          <p:cNvPr id="5" name="Rectangle 4"/>
          <p:cNvSpPr/>
          <p:nvPr/>
        </p:nvSpPr>
        <p:spPr>
          <a:xfrm>
            <a:off x="802105" y="1841242"/>
            <a:ext cx="11020927" cy="5287601"/>
          </a:xfrm>
          <a:prstGeom prst="rect">
            <a:avLst/>
          </a:prstGeom>
        </p:spPr>
        <p:txBody>
          <a:bodyPr wrap="square">
            <a:spAutoFit/>
          </a:bodyPr>
          <a:lstStyle/>
          <a:p>
            <a:pPr marL="91440" indent="-91440">
              <a:lnSpc>
                <a:spcPct val="90000"/>
              </a:lnSpc>
              <a:spcBef>
                <a:spcPts val="1200"/>
              </a:spcBef>
              <a:spcAft>
                <a:spcPts val="200"/>
              </a:spcAft>
              <a:buClr>
                <a:schemeClr val="accent1"/>
              </a:buClr>
              <a:buSzPct val="100000"/>
              <a:buFont typeface="Wingdings" panose="05000000000000000000" pitchFamily="2" charset="2"/>
              <a:buChar char="q"/>
            </a:pPr>
            <a:r>
              <a:rPr lang="en-US" sz="2200" dirty="0"/>
              <a:t>Continued work with our Social Media Team and our website teams and Jan and I attended a two day weekend training on WordPress, the software that we use to manage our website</a:t>
            </a:r>
            <a:r>
              <a:rPr lang="en-US" sz="2200" dirty="0"/>
              <a:t>.</a:t>
            </a:r>
          </a:p>
          <a:p>
            <a:pPr marL="91440" indent="-91440">
              <a:lnSpc>
                <a:spcPct val="90000"/>
              </a:lnSpc>
              <a:spcBef>
                <a:spcPts val="1200"/>
              </a:spcBef>
              <a:spcAft>
                <a:spcPts val="200"/>
              </a:spcAft>
              <a:buClr>
                <a:schemeClr val="accent1"/>
              </a:buClr>
              <a:buSzPct val="100000"/>
              <a:buFont typeface="Wingdings" panose="05000000000000000000" pitchFamily="2" charset="2"/>
              <a:buChar char="q"/>
            </a:pPr>
            <a:r>
              <a:rPr lang="en-US" sz="2200" dirty="0"/>
              <a:t>We created an appreciation email campaign in recognition of the national direct support professionals week and included several inspirational articles and resources for the profession</a:t>
            </a:r>
            <a:r>
              <a:rPr lang="en-US" sz="2200" dirty="0" smtClean="0"/>
              <a:t>.</a:t>
            </a:r>
          </a:p>
          <a:p>
            <a:pPr marL="91440" indent="-91440">
              <a:lnSpc>
                <a:spcPct val="90000"/>
              </a:lnSpc>
              <a:spcBef>
                <a:spcPts val="1200"/>
              </a:spcBef>
              <a:spcAft>
                <a:spcPts val="200"/>
              </a:spcAft>
              <a:buClr>
                <a:schemeClr val="accent1"/>
              </a:buClr>
              <a:buSzPct val="100000"/>
              <a:buFont typeface="Wingdings" panose="05000000000000000000" pitchFamily="2" charset="2"/>
              <a:buChar char="q"/>
            </a:pPr>
            <a:r>
              <a:rPr lang="en-US" sz="2200" dirty="0" smtClean="0"/>
              <a:t>Starting after this October 2018 Board meeting I will be sending board members a short email on the “Director’s Travels” to communicate a short look at where the leadership is focusing it’s time and why and or what we’re trying to accomplish.</a:t>
            </a:r>
          </a:p>
          <a:p>
            <a:pPr marL="91440" indent="-91440">
              <a:lnSpc>
                <a:spcPct val="90000"/>
              </a:lnSpc>
              <a:spcBef>
                <a:spcPts val="1200"/>
              </a:spcBef>
              <a:spcAft>
                <a:spcPts val="200"/>
              </a:spcAft>
              <a:buClr>
                <a:schemeClr val="accent1"/>
              </a:buClr>
              <a:buSzPct val="100000"/>
              <a:buFont typeface="Wingdings" panose="05000000000000000000" pitchFamily="2" charset="2"/>
              <a:buChar char="q"/>
            </a:pPr>
            <a:r>
              <a:rPr lang="en-US" sz="2200" dirty="0" smtClean="0"/>
              <a:t>The “Director’s Travels” will also be posted on our VMRC </a:t>
            </a:r>
            <a:r>
              <a:rPr lang="en-US" sz="2200" dirty="0" err="1" smtClean="0"/>
              <a:t>InsidExchange</a:t>
            </a:r>
            <a:r>
              <a:rPr lang="en-US" sz="2200" dirty="0" smtClean="0"/>
              <a:t> to better inform the employees about progress and status on advancing our goals.</a:t>
            </a:r>
          </a:p>
          <a:p>
            <a:pPr marL="91440" indent="-91440">
              <a:lnSpc>
                <a:spcPct val="90000"/>
              </a:lnSpc>
              <a:spcBef>
                <a:spcPts val="1200"/>
              </a:spcBef>
              <a:spcAft>
                <a:spcPts val="200"/>
              </a:spcAft>
              <a:buClr>
                <a:schemeClr val="accent1"/>
              </a:buClr>
              <a:buSzPct val="100000"/>
              <a:buFont typeface="Wingdings" panose="05000000000000000000" pitchFamily="2" charset="2"/>
              <a:buChar char="q"/>
            </a:pPr>
            <a:r>
              <a:rPr lang="en-US" sz="2200" dirty="0" smtClean="0"/>
              <a:t>Finally, we’ll be regularly sending out short blog linked stories/reports to our email list to increase our community engagement.</a:t>
            </a:r>
          </a:p>
          <a:p>
            <a:pPr marL="91440" indent="-91440">
              <a:lnSpc>
                <a:spcPct val="90000"/>
              </a:lnSpc>
              <a:spcBef>
                <a:spcPts val="1200"/>
              </a:spcBef>
              <a:spcAft>
                <a:spcPts val="200"/>
              </a:spcAft>
              <a:buClr>
                <a:schemeClr val="accent1"/>
              </a:buClr>
              <a:buSzPct val="100000"/>
              <a:buFont typeface="Wingdings" panose="05000000000000000000" pitchFamily="2" charset="2"/>
              <a:buChar char="q"/>
            </a:pPr>
            <a:endParaRPr lang="en-US" sz="2200" dirty="0"/>
          </a:p>
          <a:p>
            <a:pPr>
              <a:buFont typeface="Wingdings" panose="05000000000000000000" pitchFamily="2" charset="2"/>
              <a:buChar char="q"/>
            </a:pPr>
            <a:endParaRPr lang="en-US" sz="2000" dirty="0"/>
          </a:p>
          <a:p>
            <a:pPr marL="342900" indent="-342900">
              <a:buFont typeface="Arial" panose="020B0604020202020204" pitchFamily="34" charset="0"/>
              <a:buChar char="•"/>
            </a:pPr>
            <a:endParaRPr lang="en-US" sz="2000" dirty="0"/>
          </a:p>
        </p:txBody>
      </p:sp>
    </p:spTree>
    <p:extLst>
      <p:ext uri="{BB962C8B-B14F-4D97-AF65-F5344CB8AC3E}">
        <p14:creationId xmlns:p14="http://schemas.microsoft.com/office/powerpoint/2010/main" val="14353107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Department correspondence</a:t>
            </a:r>
            <a:endParaRPr lang="en-US" dirty="0"/>
          </a:p>
        </p:txBody>
      </p:sp>
      <p:sp>
        <p:nvSpPr>
          <p:cNvPr id="3" name="Subtitle 2"/>
          <p:cNvSpPr>
            <a:spLocks noGrp="1"/>
          </p:cNvSpPr>
          <p:nvPr>
            <p:ph type="subTitle" idx="1"/>
          </p:nvPr>
        </p:nvSpPr>
        <p:spPr>
          <a:xfrm>
            <a:off x="8346990" y="5160592"/>
            <a:ext cx="2658761" cy="1463040"/>
          </a:xfrm>
        </p:spPr>
        <p:txBody>
          <a:bodyPr>
            <a:normAutofit/>
          </a:bodyPr>
          <a:lstStyle/>
          <a:p>
            <a:pPr algn="l"/>
            <a:endParaRPr lang="en-US" dirty="0" smtClean="0"/>
          </a:p>
          <a:p>
            <a:endParaRPr lang="en-US" dirty="0"/>
          </a:p>
        </p:txBody>
      </p:sp>
      <p:pic>
        <p:nvPicPr>
          <p:cNvPr id="4" name="Picture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44150" y="5030100"/>
            <a:ext cx="1847850" cy="1724025"/>
          </a:xfrm>
          <a:prstGeom prst="rect">
            <a:avLst/>
          </a:prstGeom>
        </p:spPr>
      </p:pic>
    </p:spTree>
    <p:extLst>
      <p:ext uri="{BB962C8B-B14F-4D97-AF65-F5344CB8AC3E}">
        <p14:creationId xmlns:p14="http://schemas.microsoft.com/office/powerpoint/2010/main" val="2694599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0508" y="558208"/>
            <a:ext cx="10301598" cy="1083164"/>
          </a:xfrm>
        </p:spPr>
        <p:txBody>
          <a:bodyPr>
            <a:normAutofit fontScale="90000"/>
          </a:bodyPr>
          <a:lstStyle/>
          <a:p>
            <a:r>
              <a:rPr lang="en-US" dirty="0"/>
              <a:t/>
            </a:r>
            <a:br>
              <a:rPr lang="en-US" dirty="0"/>
            </a:br>
            <a:r>
              <a:rPr lang="en-US" dirty="0"/>
              <a:t>2018 STATE CAPITOL 87TH ANNUAL TREE LIGHTING CEREMONY</a:t>
            </a:r>
            <a:endParaRPr lang="en-US" dirty="0"/>
          </a:p>
        </p:txBody>
      </p:sp>
      <p:sp>
        <p:nvSpPr>
          <p:cNvPr id="3" name="Content Placeholder 2"/>
          <p:cNvSpPr>
            <a:spLocks noGrp="1"/>
          </p:cNvSpPr>
          <p:nvPr>
            <p:ph idx="1"/>
          </p:nvPr>
        </p:nvSpPr>
        <p:spPr>
          <a:xfrm>
            <a:off x="735196" y="2103060"/>
            <a:ext cx="9970088" cy="4531834"/>
          </a:xfrm>
        </p:spPr>
        <p:txBody>
          <a:bodyPr>
            <a:normAutofit/>
          </a:bodyPr>
          <a:lstStyle/>
          <a:p>
            <a:pPr>
              <a:buFont typeface="Arial" panose="020B0604020202020204" pitchFamily="34" charset="0"/>
              <a:buChar char="•"/>
            </a:pPr>
            <a:r>
              <a:rPr lang="en-US" sz="2800" dirty="0"/>
              <a:t>The Department of Developmental Services, (DDS) has been asked once again to participate in the official State Capitol Tree Lighting Ceremony.  </a:t>
            </a:r>
            <a:endParaRPr lang="en-US" sz="2800" dirty="0" smtClean="0"/>
          </a:p>
          <a:p>
            <a:pPr>
              <a:buFont typeface="Arial" panose="020B0604020202020204" pitchFamily="34" charset="0"/>
              <a:buChar char="•"/>
            </a:pPr>
            <a:r>
              <a:rPr lang="en-US" sz="2800" dirty="0" smtClean="0"/>
              <a:t>We </a:t>
            </a:r>
            <a:r>
              <a:rPr lang="en-US" sz="2800" dirty="0"/>
              <a:t>are sending out requests for ornaments to all regional centers, developmental centers, and community art programs. </a:t>
            </a:r>
            <a:endParaRPr lang="en-US" sz="2800" dirty="0" smtClean="0"/>
          </a:p>
          <a:p>
            <a:pPr>
              <a:buFont typeface="Arial" panose="020B0604020202020204" pitchFamily="34" charset="0"/>
              <a:buChar char="•"/>
            </a:pPr>
            <a:r>
              <a:rPr lang="en-US" sz="2800" dirty="0"/>
              <a:t>To be included on the tree, all ornaments must be received at DDS headquarters by Friday, November 9. </a:t>
            </a:r>
            <a:endParaRPr lang="en-US" sz="2800" dirty="0"/>
          </a:p>
        </p:txBody>
      </p:sp>
      <p:pic>
        <p:nvPicPr>
          <p:cNvPr id="6" name="Picture 5"/>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44150" y="5030100"/>
            <a:ext cx="1847850" cy="1724025"/>
          </a:xfrm>
          <a:prstGeom prst="rect">
            <a:avLst/>
          </a:prstGeom>
        </p:spPr>
      </p:pic>
    </p:spTree>
    <p:extLst>
      <p:ext uri="{BB962C8B-B14F-4D97-AF65-F5344CB8AC3E}">
        <p14:creationId xmlns:p14="http://schemas.microsoft.com/office/powerpoint/2010/main" val="35524083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6477" y="721403"/>
            <a:ext cx="10301598" cy="1083164"/>
          </a:xfrm>
        </p:spPr>
        <p:txBody>
          <a:bodyPr>
            <a:normAutofit fontScale="90000"/>
          </a:bodyPr>
          <a:lstStyle/>
          <a:p>
            <a:r>
              <a:rPr lang="en-US" sz="4800" dirty="0"/>
              <a:t>INSTRUCTIONS FOR REQUESTING HEALTH AND SAFETY </a:t>
            </a:r>
            <a:r>
              <a:rPr lang="en-US" sz="4800" dirty="0" smtClean="0"/>
              <a:t>WAIVER EXEMPTIONS </a:t>
            </a:r>
            <a:r>
              <a:rPr lang="en-US" sz="4800" dirty="0"/>
              <a:t>AS A RESULT OF LOCAL MINIMUM WAGE</a:t>
            </a:r>
            <a:endParaRPr lang="en-US" dirty="0"/>
          </a:p>
        </p:txBody>
      </p:sp>
      <p:sp>
        <p:nvSpPr>
          <p:cNvPr id="3" name="Content Placeholder 2"/>
          <p:cNvSpPr>
            <a:spLocks noGrp="1"/>
          </p:cNvSpPr>
          <p:nvPr>
            <p:ph idx="1"/>
          </p:nvPr>
        </p:nvSpPr>
        <p:spPr>
          <a:xfrm>
            <a:off x="735196" y="2103060"/>
            <a:ext cx="9970088" cy="4531834"/>
          </a:xfrm>
        </p:spPr>
        <p:txBody>
          <a:bodyPr>
            <a:normAutofit/>
          </a:bodyPr>
          <a:lstStyle/>
          <a:p>
            <a:r>
              <a:rPr lang="en-US" sz="2800" dirty="0"/>
              <a:t>The purpose of this correspondence is to provide a detailed description of the information the Department must receive to consider an exemption request in the timeliest manner possible.  The following documentation must be submitted to the Department when requesting an exemption due to a LMW ordinance: </a:t>
            </a:r>
            <a:endParaRPr lang="en-US" sz="2800" dirty="0" smtClean="0"/>
          </a:p>
          <a:p>
            <a:r>
              <a:rPr lang="en-US" sz="2800" dirty="0" smtClean="0"/>
              <a:t>(see the attached </a:t>
            </a:r>
            <a:r>
              <a:rPr lang="en-US" sz="2800" i="1" dirty="0"/>
              <a:t>DDS Correspondence October 2018 Board </a:t>
            </a:r>
            <a:r>
              <a:rPr lang="en-US" sz="2800" i="1" dirty="0" smtClean="0"/>
              <a:t>Meeting</a:t>
            </a:r>
            <a:r>
              <a:rPr lang="en-US" sz="2800" dirty="0" smtClean="0"/>
              <a:t>)</a:t>
            </a:r>
            <a:endParaRPr lang="en-US" sz="2800" dirty="0"/>
          </a:p>
        </p:txBody>
      </p:sp>
      <p:pic>
        <p:nvPicPr>
          <p:cNvPr id="6" name="Picture 5"/>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44150" y="5030100"/>
            <a:ext cx="1847850" cy="1724025"/>
          </a:xfrm>
          <a:prstGeom prst="rect">
            <a:avLst/>
          </a:prstGeom>
        </p:spPr>
      </p:pic>
    </p:spTree>
    <p:extLst>
      <p:ext uri="{BB962C8B-B14F-4D97-AF65-F5344CB8AC3E}">
        <p14:creationId xmlns:p14="http://schemas.microsoft.com/office/powerpoint/2010/main" val="625441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10301598" cy="1083164"/>
          </a:xfrm>
        </p:spPr>
        <p:txBody>
          <a:bodyPr>
            <a:normAutofit/>
          </a:bodyPr>
          <a:lstStyle/>
          <a:p>
            <a:r>
              <a:rPr lang="en-US" sz="4800" dirty="0"/>
              <a:t>REVISED E-1 ALLOCATION FOR FISCAL YEAR 2018-19</a:t>
            </a:r>
            <a:endParaRPr lang="en-US" dirty="0"/>
          </a:p>
        </p:txBody>
      </p:sp>
      <p:sp>
        <p:nvSpPr>
          <p:cNvPr id="3" name="Content Placeholder 2"/>
          <p:cNvSpPr>
            <a:spLocks noGrp="1"/>
          </p:cNvSpPr>
          <p:nvPr>
            <p:ph idx="1"/>
          </p:nvPr>
        </p:nvSpPr>
        <p:spPr>
          <a:xfrm>
            <a:off x="735196" y="2103060"/>
            <a:ext cx="9970088" cy="4531834"/>
          </a:xfrm>
        </p:spPr>
        <p:txBody>
          <a:bodyPr>
            <a:normAutofit/>
          </a:bodyPr>
          <a:lstStyle/>
          <a:p>
            <a:r>
              <a:rPr lang="en-US" sz="2800" dirty="0"/>
              <a:t>Attached are worksheets displaying revised and corrected allocation amounts to be included in the 2018-19 E-1 Contract Amendment that your regional center will receive within the next few weeks. The revision includes a net $3,627,000 reduction in Core Staffing and Operating Expenses as compared to the original E-1 Intent Letter dated 08/15/2018. This resulted from a correction to the number of intakes and assessments upon which Intake Worker, Supervising Intake Counselor, and Secretary I positions are based. The Department worked with ARCA and reached agreement on the revised allocation.</a:t>
            </a:r>
            <a:endParaRPr lang="en-US" sz="2800" dirty="0"/>
          </a:p>
        </p:txBody>
      </p:sp>
      <p:pic>
        <p:nvPicPr>
          <p:cNvPr id="6" name="Picture 5"/>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44150" y="5030100"/>
            <a:ext cx="1847850" cy="1724025"/>
          </a:xfrm>
          <a:prstGeom prst="rect">
            <a:avLst/>
          </a:prstGeom>
        </p:spPr>
      </p:pic>
    </p:spTree>
    <p:extLst>
      <p:ext uri="{BB962C8B-B14F-4D97-AF65-F5344CB8AC3E}">
        <p14:creationId xmlns:p14="http://schemas.microsoft.com/office/powerpoint/2010/main" val="28539855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6477" y="649504"/>
            <a:ext cx="10301598" cy="1083164"/>
          </a:xfrm>
        </p:spPr>
        <p:txBody>
          <a:bodyPr>
            <a:normAutofit/>
          </a:bodyPr>
          <a:lstStyle/>
          <a:p>
            <a:r>
              <a:rPr lang="en-US" sz="4400" dirty="0"/>
              <a:t>MEDI-CAL RATE INCREASE FOR HOME HEALTH SERVICES</a:t>
            </a:r>
            <a:endParaRPr lang="en-US" dirty="0"/>
          </a:p>
        </p:txBody>
      </p:sp>
      <p:sp>
        <p:nvSpPr>
          <p:cNvPr id="3" name="Content Placeholder 2"/>
          <p:cNvSpPr>
            <a:spLocks noGrp="1"/>
          </p:cNvSpPr>
          <p:nvPr>
            <p:ph idx="1"/>
          </p:nvPr>
        </p:nvSpPr>
        <p:spPr>
          <a:xfrm>
            <a:off x="642026" y="1732669"/>
            <a:ext cx="10145948" cy="5021455"/>
          </a:xfrm>
        </p:spPr>
        <p:txBody>
          <a:bodyPr>
            <a:noAutofit/>
          </a:bodyPr>
          <a:lstStyle/>
          <a:p>
            <a:r>
              <a:rPr lang="en-US" sz="2800" dirty="0"/>
              <a:t>On September 17, 2018, the Centers for Medicare &amp; Medicaid Services (CMS) approved California’s State Plan Amendment (SPA), authorizing increases in </a:t>
            </a:r>
            <a:r>
              <a:rPr lang="en-US" sz="2800" dirty="0" err="1"/>
              <a:t>Medi</a:t>
            </a:r>
            <a:r>
              <a:rPr lang="en-US" sz="2800" dirty="0"/>
              <a:t>-Cal rates effective July 1, 2018 for some services, including rates for Home Health Agency and nursing services.  As a result, this increases the maximum rates for regional center funded services established using the “Schedule of Maximum Allowances”, as referenced in Title 17, California Code of Regulations, Section 57322.  For applicable services and providers, regional centers should process rate adjustments with an effective date of July 1, 2018.</a:t>
            </a:r>
          </a:p>
        </p:txBody>
      </p:sp>
      <p:pic>
        <p:nvPicPr>
          <p:cNvPr id="6" name="Picture 5"/>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44150" y="5030100"/>
            <a:ext cx="1847850" cy="1724025"/>
          </a:xfrm>
          <a:prstGeom prst="rect">
            <a:avLst/>
          </a:prstGeom>
        </p:spPr>
      </p:pic>
    </p:spTree>
    <p:extLst>
      <p:ext uri="{BB962C8B-B14F-4D97-AF65-F5344CB8AC3E}">
        <p14:creationId xmlns:p14="http://schemas.microsoft.com/office/powerpoint/2010/main" val="33772308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10301598" cy="1083164"/>
          </a:xfrm>
        </p:spPr>
        <p:txBody>
          <a:bodyPr>
            <a:normAutofit fontScale="90000"/>
          </a:bodyPr>
          <a:lstStyle/>
          <a:p>
            <a:r>
              <a:rPr lang="en-US" sz="4400" dirty="0" smtClean="0"/>
              <a:t>Letter from Marie </a:t>
            </a:r>
            <a:r>
              <a:rPr lang="en-US" sz="4400" dirty="0" err="1" smtClean="0"/>
              <a:t>kanne</a:t>
            </a:r>
            <a:r>
              <a:rPr lang="en-US" sz="4400" dirty="0" smtClean="0"/>
              <a:t> </a:t>
            </a:r>
            <a:r>
              <a:rPr lang="en-US" sz="4400" dirty="0" err="1" smtClean="0"/>
              <a:t>poulsen</a:t>
            </a:r>
            <a:r>
              <a:rPr lang="en-US" sz="4400" dirty="0" smtClean="0"/>
              <a:t>, </a:t>
            </a:r>
            <a:r>
              <a:rPr lang="en-US" sz="4400" dirty="0" err="1" smtClean="0"/>
              <a:t>ph.d</a:t>
            </a:r>
            <a:r>
              <a:rPr lang="en-US" sz="4400" dirty="0" smtClean="0"/>
              <a:t> chair of the interagency coordinating council to director mac </a:t>
            </a:r>
            <a:r>
              <a:rPr lang="en-US" sz="4400" dirty="0" err="1" smtClean="0"/>
              <a:t>taylor</a:t>
            </a:r>
            <a:r>
              <a:rPr lang="en-US" sz="4400" dirty="0" smtClean="0"/>
              <a:t> the legislative analyst office</a:t>
            </a:r>
            <a:endParaRPr lang="en-US" dirty="0"/>
          </a:p>
        </p:txBody>
      </p:sp>
      <p:pic>
        <p:nvPicPr>
          <p:cNvPr id="6" name="Picture 5"/>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44150" y="5030100"/>
            <a:ext cx="1847850" cy="1724025"/>
          </a:xfrm>
          <a:prstGeom prst="rect">
            <a:avLst/>
          </a:prstGeom>
        </p:spPr>
      </p:pic>
      <p:pic>
        <p:nvPicPr>
          <p:cNvPr id="4" name="Picture 3"/>
          <p:cNvPicPr>
            <a:picLocks noChangeAspect="1"/>
          </p:cNvPicPr>
          <p:nvPr/>
        </p:nvPicPr>
        <p:blipFill>
          <a:blip r:embed="rId3"/>
          <a:stretch>
            <a:fillRect/>
          </a:stretch>
        </p:blipFill>
        <p:spPr>
          <a:xfrm>
            <a:off x="1024128" y="2617190"/>
            <a:ext cx="9852091" cy="2662080"/>
          </a:xfrm>
          <a:prstGeom prst="rect">
            <a:avLst/>
          </a:prstGeom>
        </p:spPr>
      </p:pic>
    </p:spTree>
    <p:extLst>
      <p:ext uri="{BB962C8B-B14F-4D97-AF65-F5344CB8AC3E}">
        <p14:creationId xmlns:p14="http://schemas.microsoft.com/office/powerpoint/2010/main" val="17338822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pic>
        <p:nvPicPr>
          <p:cNvPr id="4" name="Picture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44150" y="5030100"/>
            <a:ext cx="1847850" cy="1724025"/>
          </a:xfrm>
          <a:prstGeom prst="rect">
            <a:avLst/>
          </a:prstGeom>
        </p:spPr>
      </p:pic>
    </p:spTree>
    <p:extLst>
      <p:ext uri="{BB962C8B-B14F-4D97-AF65-F5344CB8AC3E}">
        <p14:creationId xmlns:p14="http://schemas.microsoft.com/office/powerpoint/2010/main" val="23561538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Directors Activities Highlights</a:t>
            </a:r>
            <a:endParaRPr lang="en-US" dirty="0"/>
          </a:p>
        </p:txBody>
      </p:sp>
      <p:sp>
        <p:nvSpPr>
          <p:cNvPr id="3" name="Subtitle 2"/>
          <p:cNvSpPr>
            <a:spLocks noGrp="1"/>
          </p:cNvSpPr>
          <p:nvPr>
            <p:ph type="subTitle" idx="1"/>
          </p:nvPr>
        </p:nvSpPr>
        <p:spPr>
          <a:xfrm>
            <a:off x="8470557" y="5059832"/>
            <a:ext cx="2891987" cy="1463040"/>
          </a:xfrm>
        </p:spPr>
        <p:txBody>
          <a:bodyPr>
            <a:normAutofit lnSpcReduction="10000"/>
          </a:bodyPr>
          <a:lstStyle/>
          <a:p>
            <a:pPr marL="285750" indent="-285750">
              <a:buFont typeface="Arial" panose="020B0604020202020204" pitchFamily="34" charset="0"/>
              <a:buChar char="•"/>
            </a:pPr>
            <a:r>
              <a:rPr lang="en-US" dirty="0"/>
              <a:t>Organizational </a:t>
            </a:r>
            <a:r>
              <a:rPr lang="en-US" dirty="0" smtClean="0"/>
              <a:t>Activities</a:t>
            </a:r>
          </a:p>
          <a:p>
            <a:pPr marL="285750" indent="-285750">
              <a:buFont typeface="Arial" panose="020B0604020202020204" pitchFamily="34" charset="0"/>
              <a:buChar char="•"/>
            </a:pPr>
            <a:r>
              <a:rPr lang="en-US" dirty="0"/>
              <a:t>Activities with Community Partners</a:t>
            </a:r>
          </a:p>
          <a:p>
            <a:pPr marL="285750" indent="-285750">
              <a:buFont typeface="Arial" panose="020B0604020202020204" pitchFamily="34" charset="0"/>
              <a:buChar char="•"/>
            </a:pPr>
            <a:r>
              <a:rPr lang="en-US" dirty="0" smtClean="0"/>
              <a:t>Board Development</a:t>
            </a:r>
          </a:p>
          <a:p>
            <a:pPr marL="285750" indent="-285750">
              <a:buFont typeface="Arial" panose="020B0604020202020204" pitchFamily="34" charset="0"/>
              <a:buChar char="•"/>
            </a:pPr>
            <a:r>
              <a:rPr lang="en-US" dirty="0" smtClean="0"/>
              <a:t>Communications</a:t>
            </a:r>
          </a:p>
          <a:p>
            <a:endParaRPr lang="en-US" dirty="0"/>
          </a:p>
        </p:txBody>
      </p:sp>
      <p:pic>
        <p:nvPicPr>
          <p:cNvPr id="4" name="Picture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44150" y="5030100"/>
            <a:ext cx="1847850" cy="1724025"/>
          </a:xfrm>
          <a:prstGeom prst="rect">
            <a:avLst/>
          </a:prstGeom>
        </p:spPr>
      </p:pic>
    </p:spTree>
    <p:extLst>
      <p:ext uri="{BB962C8B-B14F-4D97-AF65-F5344CB8AC3E}">
        <p14:creationId xmlns:p14="http://schemas.microsoft.com/office/powerpoint/2010/main" val="28760530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Organizational &amp; Professional Development (page 1)</a:t>
            </a:r>
            <a:endParaRPr lang="en-US" dirty="0"/>
          </a:p>
        </p:txBody>
      </p:sp>
      <p:sp>
        <p:nvSpPr>
          <p:cNvPr id="3" name="Content Placeholder 2"/>
          <p:cNvSpPr>
            <a:spLocks noGrp="1"/>
          </p:cNvSpPr>
          <p:nvPr>
            <p:ph idx="1"/>
          </p:nvPr>
        </p:nvSpPr>
        <p:spPr>
          <a:xfrm>
            <a:off x="758651" y="1542850"/>
            <a:ext cx="10369897" cy="5045905"/>
          </a:xfrm>
        </p:spPr>
        <p:txBody>
          <a:bodyPr>
            <a:normAutofit/>
          </a:bodyPr>
          <a:lstStyle/>
          <a:p>
            <a:endParaRPr lang="en-US" dirty="0" smtClean="0"/>
          </a:p>
          <a:p>
            <a:pPr>
              <a:buFont typeface="Wingdings" panose="05000000000000000000" pitchFamily="2" charset="2"/>
              <a:buChar char="q"/>
            </a:pPr>
            <a:r>
              <a:rPr lang="en-US" dirty="0" smtClean="0"/>
              <a:t>Senior </a:t>
            </a:r>
            <a:r>
              <a:rPr lang="en-US" dirty="0"/>
              <a:t>leadership has started to review the policies and procedures that have been amended by our training and development workgroups and have approved four policies</a:t>
            </a:r>
            <a:r>
              <a:rPr lang="en-US" dirty="0" smtClean="0"/>
              <a:t>.</a:t>
            </a:r>
          </a:p>
          <a:p>
            <a:pPr>
              <a:buFont typeface="Wingdings" panose="05000000000000000000" pitchFamily="2" charset="2"/>
              <a:buChar char="q"/>
            </a:pPr>
            <a:r>
              <a:rPr lang="en-US" dirty="0"/>
              <a:t>The training and development Workgroup and all the sub-workgroups continue to meet and make progress on updating policies and procedures, auditing the LMS courses, and developing trainings.</a:t>
            </a:r>
          </a:p>
          <a:p>
            <a:pPr>
              <a:buFont typeface="Wingdings" panose="05000000000000000000" pitchFamily="2" charset="2"/>
              <a:buChar char="q"/>
            </a:pPr>
            <a:r>
              <a:rPr lang="en-US" dirty="0"/>
              <a:t>We hosted a training for staff on End of Life Issues featuring speakers from the Coalition for Compassionate Care of California</a:t>
            </a:r>
            <a:r>
              <a:rPr lang="en-US" dirty="0" smtClean="0"/>
              <a:t>.</a:t>
            </a:r>
          </a:p>
          <a:p>
            <a:pPr>
              <a:buFont typeface="Wingdings" panose="05000000000000000000" pitchFamily="2" charset="2"/>
              <a:buChar char="q"/>
            </a:pPr>
            <a:r>
              <a:rPr lang="en-US" dirty="0" smtClean="0"/>
              <a:t>Our Abilities Expo committee continues to meet to organize an adaptive equipment event at VMRC.</a:t>
            </a:r>
          </a:p>
          <a:p>
            <a:endParaRPr lang="en-US" dirty="0" smtClean="0"/>
          </a:p>
          <a:p>
            <a:pPr marL="0" indent="0">
              <a:buNone/>
            </a:pPr>
            <a:endParaRPr lang="en-US" dirty="0"/>
          </a:p>
          <a:p>
            <a:pPr marL="0" indent="0">
              <a:buNone/>
            </a:pPr>
            <a:endParaRPr lang="en-US" dirty="0" smtClean="0"/>
          </a:p>
          <a:p>
            <a:endParaRPr lang="en-US" dirty="0" smtClean="0"/>
          </a:p>
          <a:p>
            <a:endParaRPr lang="en-US" dirty="0"/>
          </a:p>
          <a:p>
            <a:endParaRPr lang="en-US" dirty="0" smtClean="0">
              <a:effectLst/>
            </a:endParaRPr>
          </a:p>
          <a:p>
            <a:endParaRPr lang="en-US" dirty="0" smtClean="0"/>
          </a:p>
          <a:p>
            <a:endParaRPr lang="en-US" dirty="0" smtClean="0"/>
          </a:p>
          <a:p>
            <a:endParaRPr lang="en-US" dirty="0" smtClean="0">
              <a:effectLst/>
            </a:endParaRPr>
          </a:p>
          <a:p>
            <a:endParaRPr lang="en-US" dirty="0" smtClean="0">
              <a:effectLst/>
            </a:endParaRPr>
          </a:p>
          <a:p>
            <a:endParaRPr lang="en-US" dirty="0" smtClean="0">
              <a:effectLst/>
            </a:endParaRPr>
          </a:p>
          <a:p>
            <a:endParaRPr lang="en-US" dirty="0" smtClean="0"/>
          </a:p>
          <a:p>
            <a:endParaRPr lang="en-US" dirty="0"/>
          </a:p>
        </p:txBody>
      </p:sp>
      <p:pic>
        <p:nvPicPr>
          <p:cNvPr id="4" name="Picture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44150" y="5030100"/>
            <a:ext cx="1847850" cy="1724025"/>
          </a:xfrm>
          <a:prstGeom prst="rect">
            <a:avLst/>
          </a:prstGeom>
        </p:spPr>
      </p:pic>
      <p:sp>
        <p:nvSpPr>
          <p:cNvPr id="5" name="Rectangle 4"/>
          <p:cNvSpPr/>
          <p:nvPr/>
        </p:nvSpPr>
        <p:spPr>
          <a:xfrm>
            <a:off x="758651" y="1834821"/>
            <a:ext cx="11080423" cy="1508105"/>
          </a:xfrm>
          <a:prstGeom prst="rect">
            <a:avLst/>
          </a:prstGeom>
        </p:spPr>
        <p:txBody>
          <a:bodyPr wrap="square">
            <a:spAutoFit/>
          </a:bodyPr>
          <a:lstStyle/>
          <a:p>
            <a:endParaRPr lang="en-US" sz="2800" dirty="0" smtClean="0"/>
          </a:p>
          <a:p>
            <a:endParaRPr lang="en-US" sz="2800" dirty="0"/>
          </a:p>
          <a:p>
            <a:endParaRPr lang="en-US" dirty="0"/>
          </a:p>
          <a:p>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758651" y="2177321"/>
            <a:ext cx="9296001" cy="400110"/>
          </a:xfrm>
          <a:prstGeom prst="rect">
            <a:avLst/>
          </a:prstGeom>
        </p:spPr>
        <p:txBody>
          <a:bodyPr wrap="square">
            <a:spAutoFit/>
          </a:bodyPr>
          <a:lstStyle/>
          <a:p>
            <a:r>
              <a:rPr lang="en-US" sz="2000" dirty="0"/>
              <a:t> </a:t>
            </a:r>
          </a:p>
        </p:txBody>
      </p:sp>
    </p:spTree>
    <p:extLst>
      <p:ext uri="{BB962C8B-B14F-4D97-AF65-F5344CB8AC3E}">
        <p14:creationId xmlns:p14="http://schemas.microsoft.com/office/powerpoint/2010/main" val="2278310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Organizational &amp; Professional Development (page 2)</a:t>
            </a:r>
            <a:endParaRPr lang="en-US" dirty="0"/>
          </a:p>
        </p:txBody>
      </p:sp>
      <p:sp>
        <p:nvSpPr>
          <p:cNvPr id="3" name="Content Placeholder 2"/>
          <p:cNvSpPr>
            <a:spLocks noGrp="1"/>
          </p:cNvSpPr>
          <p:nvPr>
            <p:ph idx="1"/>
          </p:nvPr>
        </p:nvSpPr>
        <p:spPr>
          <a:xfrm>
            <a:off x="758651" y="1708220"/>
            <a:ext cx="10369897" cy="5045905"/>
          </a:xfrm>
        </p:spPr>
        <p:txBody>
          <a:bodyPr>
            <a:normAutofit/>
          </a:bodyPr>
          <a:lstStyle/>
          <a:p>
            <a:endParaRPr lang="en-US" dirty="0" smtClean="0"/>
          </a:p>
          <a:p>
            <a:pPr>
              <a:buFont typeface="Wingdings" panose="05000000000000000000" pitchFamily="2" charset="2"/>
              <a:buChar char="q"/>
            </a:pPr>
            <a:r>
              <a:rPr lang="en-US" dirty="0" smtClean="0"/>
              <a:t>We </a:t>
            </a:r>
            <a:r>
              <a:rPr lang="en-US" dirty="0"/>
              <a:t>turned in our caseload ratios report which included two public hearing forums</a:t>
            </a:r>
            <a:r>
              <a:rPr lang="en-US" dirty="0"/>
              <a:t>.</a:t>
            </a:r>
          </a:p>
          <a:p>
            <a:pPr>
              <a:buFont typeface="Wingdings" panose="05000000000000000000" pitchFamily="2" charset="2"/>
              <a:buChar char="q"/>
            </a:pPr>
            <a:r>
              <a:rPr lang="en-US" dirty="0" smtClean="0"/>
              <a:t>We held our </a:t>
            </a:r>
            <a:r>
              <a:rPr lang="en-US" dirty="0"/>
              <a:t>performance contract public hearing </a:t>
            </a:r>
            <a:r>
              <a:rPr lang="en-US" dirty="0" smtClean="0"/>
              <a:t>and will bring it back to the board for final approval.</a:t>
            </a:r>
          </a:p>
          <a:p>
            <a:pPr>
              <a:buFont typeface="Wingdings" panose="05000000000000000000" pitchFamily="2" charset="2"/>
              <a:buChar char="q"/>
            </a:pPr>
            <a:r>
              <a:rPr lang="en-US" dirty="0" smtClean="0"/>
              <a:t>Our Human Resources department contracted with a quality online training provider and our management completed their bi-annual sexual harassment prevention training.</a:t>
            </a:r>
          </a:p>
          <a:p>
            <a:pPr>
              <a:buFont typeface="Wingdings" panose="05000000000000000000" pitchFamily="2" charset="2"/>
              <a:buChar char="q"/>
            </a:pPr>
            <a:r>
              <a:rPr lang="en-US" dirty="0" smtClean="0"/>
              <a:t>Our representatives for management Bud Mullanix and Cindy Mix continued their diligent collaborative work with our union representatives to negotiate the new labor agreement and it was approved last week.  </a:t>
            </a:r>
          </a:p>
          <a:p>
            <a:pPr>
              <a:buFont typeface="Wingdings" panose="05000000000000000000" pitchFamily="2" charset="2"/>
              <a:buChar char="q"/>
            </a:pPr>
            <a:endParaRPr lang="en-US" dirty="0" smtClean="0"/>
          </a:p>
          <a:p>
            <a:pPr>
              <a:buFont typeface="Wingdings" panose="05000000000000000000" pitchFamily="2" charset="2"/>
              <a:buChar char="q"/>
            </a:pPr>
            <a:endParaRPr lang="en-US" dirty="0" smtClean="0"/>
          </a:p>
          <a:p>
            <a:pPr>
              <a:buFont typeface="Wingdings" panose="05000000000000000000" pitchFamily="2" charset="2"/>
              <a:buChar char="q"/>
            </a:pPr>
            <a:endParaRPr lang="en-US" dirty="0"/>
          </a:p>
          <a:p>
            <a:pPr>
              <a:buFont typeface="Wingdings" panose="05000000000000000000" pitchFamily="2" charset="2"/>
              <a:buChar char="q"/>
            </a:pPr>
            <a:endParaRPr lang="en-US" dirty="0"/>
          </a:p>
          <a:p>
            <a:endParaRPr lang="en-US" dirty="0" smtClean="0"/>
          </a:p>
          <a:p>
            <a:pPr marL="0" indent="0">
              <a:buNone/>
            </a:pPr>
            <a:endParaRPr lang="en-US" dirty="0"/>
          </a:p>
          <a:p>
            <a:pPr marL="0" indent="0">
              <a:buNone/>
            </a:pPr>
            <a:endParaRPr lang="en-US" dirty="0" smtClean="0"/>
          </a:p>
          <a:p>
            <a:endParaRPr lang="en-US" dirty="0" smtClean="0"/>
          </a:p>
          <a:p>
            <a:endParaRPr lang="en-US" dirty="0"/>
          </a:p>
          <a:p>
            <a:endParaRPr lang="en-US" dirty="0" smtClean="0">
              <a:effectLst/>
            </a:endParaRPr>
          </a:p>
          <a:p>
            <a:endParaRPr lang="en-US" dirty="0" smtClean="0"/>
          </a:p>
          <a:p>
            <a:endParaRPr lang="en-US" dirty="0" smtClean="0"/>
          </a:p>
          <a:p>
            <a:endParaRPr lang="en-US" dirty="0" smtClean="0">
              <a:effectLst/>
            </a:endParaRPr>
          </a:p>
          <a:p>
            <a:endParaRPr lang="en-US" dirty="0" smtClean="0">
              <a:effectLst/>
            </a:endParaRPr>
          </a:p>
          <a:p>
            <a:endParaRPr lang="en-US" dirty="0" smtClean="0">
              <a:effectLst/>
            </a:endParaRPr>
          </a:p>
          <a:p>
            <a:endParaRPr lang="en-US" dirty="0" smtClean="0"/>
          </a:p>
          <a:p>
            <a:endParaRPr lang="en-US" dirty="0"/>
          </a:p>
        </p:txBody>
      </p:sp>
      <p:pic>
        <p:nvPicPr>
          <p:cNvPr id="4" name="Picture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44150" y="5030100"/>
            <a:ext cx="1847850" cy="1724025"/>
          </a:xfrm>
          <a:prstGeom prst="rect">
            <a:avLst/>
          </a:prstGeom>
        </p:spPr>
      </p:pic>
      <p:sp>
        <p:nvSpPr>
          <p:cNvPr id="5" name="Rectangle 4"/>
          <p:cNvSpPr/>
          <p:nvPr/>
        </p:nvSpPr>
        <p:spPr>
          <a:xfrm>
            <a:off x="758651" y="1834821"/>
            <a:ext cx="11080423" cy="1508105"/>
          </a:xfrm>
          <a:prstGeom prst="rect">
            <a:avLst/>
          </a:prstGeom>
        </p:spPr>
        <p:txBody>
          <a:bodyPr wrap="square">
            <a:spAutoFit/>
          </a:bodyPr>
          <a:lstStyle/>
          <a:p>
            <a:endParaRPr lang="en-US" sz="2800" dirty="0" smtClean="0"/>
          </a:p>
          <a:p>
            <a:endParaRPr lang="en-US" sz="2800" dirty="0"/>
          </a:p>
          <a:p>
            <a:endParaRPr lang="en-US" dirty="0"/>
          </a:p>
          <a:p>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683127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Organizational &amp; Professional Development (page 3)</a:t>
            </a:r>
            <a:endParaRPr lang="en-US" dirty="0"/>
          </a:p>
        </p:txBody>
      </p:sp>
      <p:sp>
        <p:nvSpPr>
          <p:cNvPr id="3" name="Content Placeholder 2"/>
          <p:cNvSpPr>
            <a:spLocks noGrp="1"/>
          </p:cNvSpPr>
          <p:nvPr>
            <p:ph idx="1"/>
          </p:nvPr>
        </p:nvSpPr>
        <p:spPr>
          <a:xfrm>
            <a:off x="758651" y="1708220"/>
            <a:ext cx="10369897" cy="5045905"/>
          </a:xfrm>
        </p:spPr>
        <p:txBody>
          <a:bodyPr>
            <a:normAutofit/>
          </a:bodyPr>
          <a:lstStyle/>
          <a:p>
            <a:endParaRPr lang="en-US" dirty="0" smtClean="0"/>
          </a:p>
          <a:p>
            <a:pPr>
              <a:buFont typeface="Wingdings" panose="05000000000000000000" pitchFamily="2" charset="2"/>
              <a:buChar char="q"/>
            </a:pPr>
            <a:r>
              <a:rPr lang="en-US" dirty="0"/>
              <a:t>Attended an all day meeting on Person Centered Thinking with our VMRC PCT Coaches who have dedicated several hours of training to help lead our person centered transformation in VMRC and our community</a:t>
            </a:r>
            <a:r>
              <a:rPr lang="en-US" dirty="0"/>
              <a:t>.</a:t>
            </a:r>
          </a:p>
          <a:p>
            <a:pPr>
              <a:buFont typeface="Wingdings" panose="05000000000000000000" pitchFamily="2" charset="2"/>
              <a:buChar char="q"/>
            </a:pPr>
            <a:r>
              <a:rPr lang="en-US" dirty="0"/>
              <a:t>Our Senior Leadership has approved four Administrative Policies updates, in process and discussion of approving 3 others, and has a current list 10 more recommended AP </a:t>
            </a:r>
            <a:r>
              <a:rPr lang="en-US" dirty="0"/>
              <a:t>updates and rewrites to </a:t>
            </a:r>
            <a:r>
              <a:rPr lang="en-US" dirty="0"/>
              <a:t>approve. These updates have been written by the Training and Development Workgroups. </a:t>
            </a:r>
          </a:p>
          <a:p>
            <a:pPr>
              <a:buFont typeface="Wingdings" panose="05000000000000000000" pitchFamily="2" charset="2"/>
              <a:buChar char="q"/>
            </a:pPr>
            <a:endParaRPr lang="en-US" dirty="0"/>
          </a:p>
          <a:p>
            <a:pPr marL="0" indent="0">
              <a:buNone/>
            </a:pPr>
            <a:endParaRPr lang="en-US" dirty="0" smtClean="0"/>
          </a:p>
          <a:p>
            <a:endParaRPr lang="en-US" dirty="0" smtClean="0"/>
          </a:p>
          <a:p>
            <a:endParaRPr lang="en-US" dirty="0"/>
          </a:p>
          <a:p>
            <a:endParaRPr lang="en-US" dirty="0" smtClean="0">
              <a:effectLst/>
            </a:endParaRPr>
          </a:p>
          <a:p>
            <a:endParaRPr lang="en-US" dirty="0" smtClean="0"/>
          </a:p>
          <a:p>
            <a:endParaRPr lang="en-US" dirty="0" smtClean="0"/>
          </a:p>
          <a:p>
            <a:endParaRPr lang="en-US" dirty="0" smtClean="0">
              <a:effectLst/>
            </a:endParaRPr>
          </a:p>
          <a:p>
            <a:endParaRPr lang="en-US" dirty="0" smtClean="0">
              <a:effectLst/>
            </a:endParaRPr>
          </a:p>
          <a:p>
            <a:endParaRPr lang="en-US" dirty="0" smtClean="0">
              <a:effectLst/>
            </a:endParaRPr>
          </a:p>
          <a:p>
            <a:endParaRPr lang="en-US" dirty="0" smtClean="0"/>
          </a:p>
          <a:p>
            <a:endParaRPr lang="en-US" dirty="0"/>
          </a:p>
        </p:txBody>
      </p:sp>
      <p:pic>
        <p:nvPicPr>
          <p:cNvPr id="4" name="Picture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44150" y="5030100"/>
            <a:ext cx="1847850" cy="1724025"/>
          </a:xfrm>
          <a:prstGeom prst="rect">
            <a:avLst/>
          </a:prstGeom>
        </p:spPr>
      </p:pic>
      <p:sp>
        <p:nvSpPr>
          <p:cNvPr id="5" name="Rectangle 4"/>
          <p:cNvSpPr/>
          <p:nvPr/>
        </p:nvSpPr>
        <p:spPr>
          <a:xfrm>
            <a:off x="758651" y="1834821"/>
            <a:ext cx="11080423" cy="1508105"/>
          </a:xfrm>
          <a:prstGeom prst="rect">
            <a:avLst/>
          </a:prstGeom>
        </p:spPr>
        <p:txBody>
          <a:bodyPr wrap="square">
            <a:spAutoFit/>
          </a:bodyPr>
          <a:lstStyle/>
          <a:p>
            <a:endParaRPr lang="en-US" sz="2800" dirty="0" smtClean="0"/>
          </a:p>
          <a:p>
            <a:endParaRPr lang="en-US" sz="2800" dirty="0"/>
          </a:p>
          <a:p>
            <a:endParaRPr lang="en-US" dirty="0"/>
          </a:p>
          <a:p>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515269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033" y="566478"/>
            <a:ext cx="9720072" cy="1499616"/>
          </a:xfrm>
        </p:spPr>
        <p:txBody>
          <a:bodyPr/>
          <a:lstStyle/>
          <a:p>
            <a:r>
              <a:rPr lang="en-US" dirty="0" smtClean="0"/>
              <a:t>Activities with community </a:t>
            </a:r>
            <a:r>
              <a:rPr lang="en-US" dirty="0"/>
              <a:t>partners (page 1)</a:t>
            </a:r>
          </a:p>
        </p:txBody>
      </p:sp>
      <p:sp>
        <p:nvSpPr>
          <p:cNvPr id="3" name="Content Placeholder 2"/>
          <p:cNvSpPr>
            <a:spLocks noGrp="1"/>
          </p:cNvSpPr>
          <p:nvPr>
            <p:ph idx="1"/>
          </p:nvPr>
        </p:nvSpPr>
        <p:spPr>
          <a:xfrm>
            <a:off x="719848" y="1873769"/>
            <a:ext cx="10252952" cy="4880355"/>
          </a:xfrm>
        </p:spPr>
        <p:txBody>
          <a:bodyPr>
            <a:normAutofit/>
          </a:bodyPr>
          <a:lstStyle/>
          <a:p>
            <a:endParaRPr lang="en-US" dirty="0" smtClean="0"/>
          </a:p>
          <a:p>
            <a:endParaRPr lang="en-US" dirty="0"/>
          </a:p>
        </p:txBody>
      </p:sp>
      <p:pic>
        <p:nvPicPr>
          <p:cNvPr id="4" name="Picture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44150" y="5030100"/>
            <a:ext cx="1847850" cy="1724025"/>
          </a:xfrm>
          <a:prstGeom prst="rect">
            <a:avLst/>
          </a:prstGeom>
        </p:spPr>
      </p:pic>
      <p:sp>
        <p:nvSpPr>
          <p:cNvPr id="5" name="Rectangle 4"/>
          <p:cNvSpPr/>
          <p:nvPr/>
        </p:nvSpPr>
        <p:spPr>
          <a:xfrm>
            <a:off x="788033" y="2062346"/>
            <a:ext cx="10894636" cy="3829766"/>
          </a:xfrm>
          <a:prstGeom prst="rect">
            <a:avLst/>
          </a:prstGeom>
        </p:spPr>
        <p:txBody>
          <a:bodyPr wrap="square">
            <a:spAutoFit/>
          </a:bodyPr>
          <a:lstStyle/>
          <a:p>
            <a:pPr marL="91440" indent="-91440">
              <a:lnSpc>
                <a:spcPct val="90000"/>
              </a:lnSpc>
              <a:spcBef>
                <a:spcPts val="1200"/>
              </a:spcBef>
              <a:spcAft>
                <a:spcPts val="200"/>
              </a:spcAft>
              <a:buClr>
                <a:schemeClr val="accent1"/>
              </a:buClr>
              <a:buSzPct val="100000"/>
              <a:buFont typeface="Wingdings" panose="05000000000000000000" pitchFamily="2" charset="2"/>
              <a:buChar char="q"/>
            </a:pPr>
            <a:r>
              <a:rPr lang="en-US" sz="2200" dirty="0"/>
              <a:t>Met with the DDS Director and discussed a variety of administrative issues important to our regional center.</a:t>
            </a:r>
          </a:p>
          <a:p>
            <a:pPr marL="91440" indent="-91440">
              <a:lnSpc>
                <a:spcPct val="90000"/>
              </a:lnSpc>
              <a:spcBef>
                <a:spcPts val="1200"/>
              </a:spcBef>
              <a:spcAft>
                <a:spcPts val="200"/>
              </a:spcAft>
              <a:buClr>
                <a:schemeClr val="accent1"/>
              </a:buClr>
              <a:buSzPct val="100000"/>
              <a:buFont typeface="Wingdings" panose="05000000000000000000" pitchFamily="2" charset="2"/>
              <a:buChar char="q"/>
            </a:pPr>
            <a:r>
              <a:rPr lang="en-US" sz="2200" dirty="0"/>
              <a:t>Attended the fund raiser for VCDI one of our providers in Stanislaus County. </a:t>
            </a:r>
          </a:p>
          <a:p>
            <a:pPr marL="91440" indent="-91440">
              <a:lnSpc>
                <a:spcPct val="90000"/>
              </a:lnSpc>
              <a:spcBef>
                <a:spcPts val="1200"/>
              </a:spcBef>
              <a:spcAft>
                <a:spcPts val="200"/>
              </a:spcAft>
              <a:buClr>
                <a:schemeClr val="accent1"/>
              </a:buClr>
              <a:buSzPct val="100000"/>
              <a:buFont typeface="Wingdings" panose="05000000000000000000" pitchFamily="2" charset="2"/>
              <a:buChar char="q"/>
            </a:pPr>
            <a:r>
              <a:rPr lang="en-US" sz="2200" dirty="0"/>
              <a:t>DDS sent a team to meet with us to discuss our risk management processes.  They are traveling across the state to visit with regional centers to explore our SIR reporting and how we interface with various community partners. </a:t>
            </a:r>
          </a:p>
          <a:p>
            <a:pPr marL="91440" indent="-91440">
              <a:lnSpc>
                <a:spcPct val="90000"/>
              </a:lnSpc>
              <a:spcBef>
                <a:spcPts val="1200"/>
              </a:spcBef>
              <a:spcAft>
                <a:spcPts val="200"/>
              </a:spcAft>
              <a:buClr>
                <a:schemeClr val="accent1"/>
              </a:buClr>
              <a:buSzPct val="100000"/>
              <a:buFont typeface="Wingdings" panose="05000000000000000000" pitchFamily="2" charset="2"/>
              <a:buChar char="q"/>
            </a:pPr>
            <a:r>
              <a:rPr lang="en-US" sz="2200" dirty="0"/>
              <a:t> </a:t>
            </a:r>
            <a:r>
              <a:rPr lang="en-US" sz="2200" dirty="0" smtClean="0"/>
              <a:t>I was the Master of Ceremonies for the last day of the Supported Life Conference and facilitated a breakout for the conference on our people with disabilities, families, providers and regional center employees can talk to their legislators and advocate for their own needs.</a:t>
            </a:r>
            <a:endParaRPr lang="en-US" sz="2200" dirty="0"/>
          </a:p>
          <a:p>
            <a:endParaRPr lang="en-U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65087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033" y="566478"/>
            <a:ext cx="9720072" cy="1499616"/>
          </a:xfrm>
        </p:spPr>
        <p:txBody>
          <a:bodyPr/>
          <a:lstStyle/>
          <a:p>
            <a:r>
              <a:rPr lang="en-US" dirty="0" smtClean="0"/>
              <a:t>Activities with community </a:t>
            </a:r>
            <a:r>
              <a:rPr lang="en-US" dirty="0"/>
              <a:t>partners (page </a:t>
            </a:r>
            <a:r>
              <a:rPr lang="en-US" dirty="0" smtClean="0"/>
              <a:t>2)</a:t>
            </a:r>
            <a:endParaRPr lang="en-US" dirty="0"/>
          </a:p>
        </p:txBody>
      </p:sp>
      <p:sp>
        <p:nvSpPr>
          <p:cNvPr id="3" name="Content Placeholder 2"/>
          <p:cNvSpPr>
            <a:spLocks noGrp="1"/>
          </p:cNvSpPr>
          <p:nvPr>
            <p:ph idx="1"/>
          </p:nvPr>
        </p:nvSpPr>
        <p:spPr>
          <a:xfrm>
            <a:off x="719848" y="1873769"/>
            <a:ext cx="10252952" cy="4880355"/>
          </a:xfrm>
        </p:spPr>
        <p:txBody>
          <a:bodyPr>
            <a:normAutofit/>
          </a:bodyPr>
          <a:lstStyle/>
          <a:p>
            <a:endParaRPr lang="en-US" dirty="0" smtClean="0"/>
          </a:p>
          <a:p>
            <a:endParaRPr lang="en-US" dirty="0"/>
          </a:p>
        </p:txBody>
      </p:sp>
      <p:pic>
        <p:nvPicPr>
          <p:cNvPr id="4" name="Picture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44150" y="5030100"/>
            <a:ext cx="1847850" cy="1724025"/>
          </a:xfrm>
          <a:prstGeom prst="rect">
            <a:avLst/>
          </a:prstGeom>
        </p:spPr>
      </p:pic>
      <p:sp>
        <p:nvSpPr>
          <p:cNvPr id="5" name="Rectangle 4"/>
          <p:cNvSpPr/>
          <p:nvPr/>
        </p:nvSpPr>
        <p:spPr>
          <a:xfrm>
            <a:off x="719848" y="1682456"/>
            <a:ext cx="10894636" cy="5421997"/>
          </a:xfrm>
          <a:prstGeom prst="rect">
            <a:avLst/>
          </a:prstGeom>
        </p:spPr>
        <p:txBody>
          <a:bodyPr wrap="square">
            <a:spAutoFit/>
          </a:bodyPr>
          <a:lstStyle/>
          <a:p>
            <a:pPr marL="91440" indent="-91440">
              <a:lnSpc>
                <a:spcPct val="90000"/>
              </a:lnSpc>
              <a:spcBef>
                <a:spcPts val="1200"/>
              </a:spcBef>
              <a:spcAft>
                <a:spcPts val="200"/>
              </a:spcAft>
              <a:buClr>
                <a:schemeClr val="accent1"/>
              </a:buClr>
              <a:buSzPct val="100000"/>
              <a:buFont typeface="Wingdings" panose="05000000000000000000" pitchFamily="2" charset="2"/>
              <a:buChar char="q"/>
            </a:pPr>
            <a:r>
              <a:rPr lang="en-US" sz="2200" dirty="0"/>
              <a:t>We facilitated a focus group that began to work on the problem of Patch services. Providers have stopped accepting people needing patch services. On Monday September 17th several of us attended the memorial service for our consumer Andre.</a:t>
            </a:r>
          </a:p>
          <a:p>
            <a:pPr marL="91440" indent="-91440">
              <a:lnSpc>
                <a:spcPct val="90000"/>
              </a:lnSpc>
              <a:spcBef>
                <a:spcPts val="1200"/>
              </a:spcBef>
              <a:spcAft>
                <a:spcPts val="200"/>
              </a:spcAft>
              <a:buClr>
                <a:schemeClr val="accent1"/>
              </a:buClr>
              <a:buSzPct val="100000"/>
              <a:buFont typeface="Wingdings" panose="05000000000000000000" pitchFamily="2" charset="2"/>
              <a:buChar char="q"/>
            </a:pPr>
            <a:r>
              <a:rPr lang="en-US" sz="2200" dirty="0"/>
              <a:t>Cindy Mix and attended the community memorial project services in Stockton and Manteca</a:t>
            </a:r>
          </a:p>
          <a:p>
            <a:pPr marL="91440" indent="-91440">
              <a:lnSpc>
                <a:spcPct val="90000"/>
              </a:lnSpc>
              <a:spcBef>
                <a:spcPts val="1200"/>
              </a:spcBef>
              <a:spcAft>
                <a:spcPts val="200"/>
              </a:spcAft>
              <a:buClr>
                <a:schemeClr val="accent1"/>
              </a:buClr>
              <a:buSzPct val="100000"/>
              <a:buFont typeface="Wingdings" panose="05000000000000000000" pitchFamily="2" charset="2"/>
              <a:buChar char="q"/>
            </a:pPr>
            <a:r>
              <a:rPr lang="en-US" sz="2200" dirty="0"/>
              <a:t>Attended the State Council's Advisory Committee in Stockton and gave updates on the projects of the regional center.</a:t>
            </a:r>
          </a:p>
          <a:p>
            <a:pPr marL="91440" indent="-91440">
              <a:lnSpc>
                <a:spcPct val="90000"/>
              </a:lnSpc>
              <a:spcBef>
                <a:spcPts val="1200"/>
              </a:spcBef>
              <a:spcAft>
                <a:spcPts val="200"/>
              </a:spcAft>
              <a:buClr>
                <a:schemeClr val="accent1"/>
              </a:buClr>
              <a:buSzPct val="100000"/>
              <a:buFont typeface="Wingdings" panose="05000000000000000000" pitchFamily="2" charset="2"/>
              <a:buChar char="q"/>
            </a:pPr>
            <a:r>
              <a:rPr lang="en-US" sz="2200" dirty="0"/>
              <a:t>I spoke at the University of the Pacific School of Dentistry day long symposium on the campus in Stockton. </a:t>
            </a:r>
            <a:r>
              <a:rPr lang="en-US" sz="2200" dirty="0"/>
              <a:t>I provided an overview of the regional centers and Mary Sheehan organized the guest speakers for the event</a:t>
            </a:r>
            <a:r>
              <a:rPr lang="en-US" sz="2200" dirty="0" smtClean="0"/>
              <a:t>.</a:t>
            </a:r>
          </a:p>
          <a:p>
            <a:pPr marL="91440" indent="-91440">
              <a:lnSpc>
                <a:spcPct val="90000"/>
              </a:lnSpc>
              <a:spcBef>
                <a:spcPts val="1200"/>
              </a:spcBef>
              <a:spcAft>
                <a:spcPts val="200"/>
              </a:spcAft>
              <a:buClr>
                <a:schemeClr val="accent1"/>
              </a:buClr>
              <a:buSzPct val="100000"/>
              <a:buFont typeface="Wingdings" panose="05000000000000000000" pitchFamily="2" charset="2"/>
              <a:buChar char="q"/>
            </a:pPr>
            <a:r>
              <a:rPr lang="en-US" sz="2200" dirty="0" smtClean="0"/>
              <a:t>I have scheduled meetings with advisory groups of providers, families, and consumers.</a:t>
            </a:r>
            <a:endParaRPr lang="en-US" sz="2200" dirty="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US" sz="2000" dirty="0"/>
          </a:p>
          <a:p>
            <a:endParaRPr lang="en-US" sz="3200" dirty="0"/>
          </a:p>
          <a:p>
            <a:endParaRPr lang="en-U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9017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033" y="566478"/>
            <a:ext cx="9720072" cy="1499616"/>
          </a:xfrm>
        </p:spPr>
        <p:txBody>
          <a:bodyPr/>
          <a:lstStyle/>
          <a:p>
            <a:r>
              <a:rPr lang="en-US" dirty="0" smtClean="0"/>
              <a:t>Activities with community </a:t>
            </a:r>
            <a:r>
              <a:rPr lang="en-US" dirty="0"/>
              <a:t>partners (page </a:t>
            </a:r>
            <a:r>
              <a:rPr lang="en-US" dirty="0" smtClean="0"/>
              <a:t>3)</a:t>
            </a:r>
            <a:endParaRPr lang="en-US" dirty="0"/>
          </a:p>
        </p:txBody>
      </p:sp>
      <p:sp>
        <p:nvSpPr>
          <p:cNvPr id="3" name="Content Placeholder 2"/>
          <p:cNvSpPr>
            <a:spLocks noGrp="1"/>
          </p:cNvSpPr>
          <p:nvPr>
            <p:ph idx="1"/>
          </p:nvPr>
        </p:nvSpPr>
        <p:spPr>
          <a:xfrm>
            <a:off x="719848" y="1873769"/>
            <a:ext cx="10252952" cy="4880355"/>
          </a:xfrm>
        </p:spPr>
        <p:txBody>
          <a:bodyPr>
            <a:normAutofit/>
          </a:bodyPr>
          <a:lstStyle/>
          <a:p>
            <a:endParaRPr lang="en-US" dirty="0" smtClean="0"/>
          </a:p>
          <a:p>
            <a:endParaRPr lang="en-US" dirty="0"/>
          </a:p>
        </p:txBody>
      </p:sp>
      <p:pic>
        <p:nvPicPr>
          <p:cNvPr id="4" name="Picture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44150" y="5030100"/>
            <a:ext cx="1847850" cy="1724025"/>
          </a:xfrm>
          <a:prstGeom prst="rect">
            <a:avLst/>
          </a:prstGeom>
        </p:spPr>
      </p:pic>
      <p:sp>
        <p:nvSpPr>
          <p:cNvPr id="5" name="Rectangle 4"/>
          <p:cNvSpPr/>
          <p:nvPr/>
        </p:nvSpPr>
        <p:spPr>
          <a:xfrm>
            <a:off x="719848" y="1682456"/>
            <a:ext cx="10894636" cy="7498463"/>
          </a:xfrm>
          <a:prstGeom prst="rect">
            <a:avLst/>
          </a:prstGeom>
        </p:spPr>
        <p:txBody>
          <a:bodyPr wrap="square">
            <a:spAutoFit/>
          </a:bodyPr>
          <a:lstStyle/>
          <a:p>
            <a:pPr marL="91440" indent="-91440">
              <a:lnSpc>
                <a:spcPct val="90000"/>
              </a:lnSpc>
              <a:spcBef>
                <a:spcPts val="1200"/>
              </a:spcBef>
              <a:spcAft>
                <a:spcPts val="200"/>
              </a:spcAft>
              <a:buClr>
                <a:schemeClr val="accent1"/>
              </a:buClr>
              <a:buSzPct val="100000"/>
              <a:buFont typeface="Wingdings" panose="05000000000000000000" pitchFamily="2" charset="2"/>
              <a:buChar char="q"/>
            </a:pPr>
            <a:r>
              <a:rPr lang="en-US" sz="2200" dirty="0"/>
              <a:t>Claire Lazaro continues to manage the Self-Determination advisory committee which is a joint committee of Valley Mountain Regional Center and the Local Office of the State Council on Developmental Disabilities and Cindy Mix will be attending the statewide advisory committee meetings with the DDS director.  </a:t>
            </a:r>
            <a:endParaRPr lang="en-US" sz="2200" dirty="0" smtClean="0"/>
          </a:p>
          <a:p>
            <a:pPr marL="91440" indent="-91440">
              <a:lnSpc>
                <a:spcPct val="90000"/>
              </a:lnSpc>
              <a:spcBef>
                <a:spcPts val="1200"/>
              </a:spcBef>
              <a:spcAft>
                <a:spcPts val="200"/>
              </a:spcAft>
              <a:buClr>
                <a:schemeClr val="accent1"/>
              </a:buClr>
              <a:buSzPct val="100000"/>
              <a:buFont typeface="Wingdings" panose="05000000000000000000" pitchFamily="2" charset="2"/>
              <a:buChar char="q"/>
            </a:pPr>
            <a:r>
              <a:rPr lang="en-US" sz="2200" dirty="0" smtClean="0"/>
              <a:t>Our </a:t>
            </a:r>
            <a:r>
              <a:rPr lang="en-US" sz="2200" dirty="0"/>
              <a:t>published </a:t>
            </a:r>
            <a:r>
              <a:rPr lang="en-US" sz="2200" dirty="0"/>
              <a:t>Self-Determination </a:t>
            </a:r>
            <a:r>
              <a:rPr lang="en-US" sz="2200" dirty="0" smtClean="0"/>
              <a:t>list </a:t>
            </a:r>
            <a:r>
              <a:rPr lang="en-US" sz="2200" dirty="0"/>
              <a:t>maximum is now 100 people, and our list of interested individuals for the program is now at 300. </a:t>
            </a:r>
            <a:r>
              <a:rPr lang="en-US" sz="2200" dirty="0"/>
              <a:t>We received our list of participants on Oct 2, 2018. </a:t>
            </a:r>
            <a:endParaRPr lang="en-US" sz="2200" dirty="0"/>
          </a:p>
          <a:p>
            <a:pPr marL="91440" indent="-91440">
              <a:lnSpc>
                <a:spcPct val="90000"/>
              </a:lnSpc>
              <a:spcBef>
                <a:spcPts val="1200"/>
              </a:spcBef>
              <a:spcAft>
                <a:spcPts val="200"/>
              </a:spcAft>
              <a:buClr>
                <a:schemeClr val="accent1"/>
              </a:buClr>
              <a:buSzPct val="100000"/>
              <a:buFont typeface="Wingdings" panose="05000000000000000000" pitchFamily="2" charset="2"/>
              <a:buChar char="q"/>
            </a:pPr>
            <a:r>
              <a:rPr lang="en-US" sz="2200" dirty="0"/>
              <a:t>Wrote a grant application to Coca-Cola company in support of our Mental Health Services Act grant </a:t>
            </a:r>
            <a:r>
              <a:rPr lang="en-US" sz="2200" dirty="0" smtClean="0"/>
              <a:t>.</a:t>
            </a:r>
          </a:p>
          <a:p>
            <a:pPr marL="91440" indent="-91440">
              <a:lnSpc>
                <a:spcPct val="90000"/>
              </a:lnSpc>
              <a:spcBef>
                <a:spcPts val="1200"/>
              </a:spcBef>
              <a:spcAft>
                <a:spcPts val="200"/>
              </a:spcAft>
              <a:buClr>
                <a:schemeClr val="accent1"/>
              </a:buClr>
              <a:buSzPct val="100000"/>
              <a:buFont typeface="Wingdings" panose="05000000000000000000" pitchFamily="2" charset="2"/>
              <a:buChar char="q"/>
            </a:pPr>
            <a:r>
              <a:rPr lang="en-US" sz="2200" dirty="0" smtClean="0"/>
              <a:t>Attended the San Joaquin Behavioral health Board meeting in Stockton. In the meeting we acknowledge Cara Dunn for her recent assistance in support one of our consumers in needing emergency mental health services.</a:t>
            </a:r>
          </a:p>
          <a:p>
            <a:pPr marL="91440" indent="-91440">
              <a:lnSpc>
                <a:spcPct val="90000"/>
              </a:lnSpc>
              <a:spcBef>
                <a:spcPts val="1200"/>
              </a:spcBef>
              <a:spcAft>
                <a:spcPts val="200"/>
              </a:spcAft>
              <a:buClr>
                <a:schemeClr val="accent1"/>
              </a:buClr>
              <a:buSzPct val="100000"/>
              <a:buFont typeface="Wingdings" panose="05000000000000000000" pitchFamily="2" charset="2"/>
              <a:buChar char="q"/>
            </a:pPr>
            <a:endParaRPr lang="en-US" sz="2200" dirty="0"/>
          </a:p>
          <a:p>
            <a:pPr marL="91440" indent="-91440">
              <a:lnSpc>
                <a:spcPct val="90000"/>
              </a:lnSpc>
              <a:spcBef>
                <a:spcPts val="1200"/>
              </a:spcBef>
              <a:spcAft>
                <a:spcPts val="200"/>
              </a:spcAft>
              <a:buClr>
                <a:schemeClr val="accent1"/>
              </a:buClr>
              <a:buSzPct val="100000"/>
              <a:buFont typeface="Wingdings" panose="05000000000000000000" pitchFamily="2" charset="2"/>
              <a:buChar char="q"/>
            </a:pPr>
            <a:endParaRPr lang="en-US" sz="2000" dirty="0" smtClean="0"/>
          </a:p>
          <a:p>
            <a:pPr marL="91440" indent="-91440">
              <a:lnSpc>
                <a:spcPct val="90000"/>
              </a:lnSpc>
              <a:spcBef>
                <a:spcPts val="1200"/>
              </a:spcBef>
              <a:spcAft>
                <a:spcPts val="200"/>
              </a:spcAft>
              <a:buClr>
                <a:schemeClr val="accent1"/>
              </a:buClr>
              <a:buSzPct val="100000"/>
              <a:buFont typeface="Wingdings" panose="05000000000000000000" pitchFamily="2" charset="2"/>
              <a:buChar char="q"/>
            </a:pPr>
            <a:endParaRPr lang="en-US" sz="2000" dirty="0"/>
          </a:p>
          <a:p>
            <a:endParaRPr lang="en-US" dirty="0"/>
          </a:p>
          <a:p>
            <a:r>
              <a:rPr lang="en-US" dirty="0"/>
              <a:t> </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US" sz="2000" dirty="0"/>
          </a:p>
          <a:p>
            <a:endParaRPr lang="en-US" sz="3200" dirty="0"/>
          </a:p>
          <a:p>
            <a:endParaRPr lang="en-U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3980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033" y="566478"/>
            <a:ext cx="9720072" cy="1499616"/>
          </a:xfrm>
        </p:spPr>
        <p:txBody>
          <a:bodyPr/>
          <a:lstStyle/>
          <a:p>
            <a:r>
              <a:rPr lang="en-US" dirty="0" smtClean="0"/>
              <a:t>Activities with community </a:t>
            </a:r>
            <a:r>
              <a:rPr lang="en-US" dirty="0"/>
              <a:t>partners (page </a:t>
            </a:r>
            <a:r>
              <a:rPr lang="en-US" dirty="0" smtClean="0"/>
              <a:t>4)</a:t>
            </a:r>
            <a:endParaRPr lang="en-US" dirty="0"/>
          </a:p>
        </p:txBody>
      </p:sp>
      <p:sp>
        <p:nvSpPr>
          <p:cNvPr id="3" name="Content Placeholder 2"/>
          <p:cNvSpPr>
            <a:spLocks noGrp="1"/>
          </p:cNvSpPr>
          <p:nvPr>
            <p:ph idx="1"/>
          </p:nvPr>
        </p:nvSpPr>
        <p:spPr>
          <a:xfrm>
            <a:off x="719848" y="1873769"/>
            <a:ext cx="10252952" cy="4880355"/>
          </a:xfrm>
        </p:spPr>
        <p:txBody>
          <a:bodyPr>
            <a:normAutofit/>
          </a:bodyPr>
          <a:lstStyle/>
          <a:p>
            <a:endParaRPr lang="en-US" dirty="0" smtClean="0"/>
          </a:p>
          <a:p>
            <a:endParaRPr lang="en-US" dirty="0"/>
          </a:p>
        </p:txBody>
      </p:sp>
      <p:pic>
        <p:nvPicPr>
          <p:cNvPr id="4" name="Picture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44150" y="5030100"/>
            <a:ext cx="1847850" cy="1724025"/>
          </a:xfrm>
          <a:prstGeom prst="rect">
            <a:avLst/>
          </a:prstGeom>
        </p:spPr>
      </p:pic>
      <p:sp>
        <p:nvSpPr>
          <p:cNvPr id="5" name="Rectangle 4"/>
          <p:cNvSpPr/>
          <p:nvPr/>
        </p:nvSpPr>
        <p:spPr>
          <a:xfrm>
            <a:off x="719848" y="1682456"/>
            <a:ext cx="10894636" cy="5851858"/>
          </a:xfrm>
          <a:prstGeom prst="rect">
            <a:avLst/>
          </a:prstGeom>
        </p:spPr>
        <p:txBody>
          <a:bodyPr wrap="square">
            <a:spAutoFit/>
          </a:bodyPr>
          <a:lstStyle/>
          <a:p>
            <a:pPr marL="91440" indent="-91440">
              <a:lnSpc>
                <a:spcPct val="90000"/>
              </a:lnSpc>
              <a:spcBef>
                <a:spcPts val="1200"/>
              </a:spcBef>
              <a:spcAft>
                <a:spcPts val="200"/>
              </a:spcAft>
              <a:buClr>
                <a:schemeClr val="accent1"/>
              </a:buClr>
              <a:buSzPct val="100000"/>
              <a:buFont typeface="Wingdings" panose="05000000000000000000" pitchFamily="2" charset="2"/>
              <a:buChar char="q"/>
            </a:pPr>
            <a:r>
              <a:rPr lang="en-US" sz="2200" dirty="0" smtClean="0"/>
              <a:t>The </a:t>
            </a:r>
            <a:r>
              <a:rPr lang="en-US" sz="2200" dirty="0"/>
              <a:t>state's HCBS Advisory Group met for the first time since March of 2017.  I am an appointed member of this Advisory committee</a:t>
            </a:r>
            <a:r>
              <a:rPr lang="en-US" sz="2200" dirty="0" smtClean="0"/>
              <a:t>.</a:t>
            </a:r>
          </a:p>
          <a:p>
            <a:pPr marL="91440" indent="-91440">
              <a:lnSpc>
                <a:spcPct val="90000"/>
              </a:lnSpc>
              <a:spcBef>
                <a:spcPts val="1200"/>
              </a:spcBef>
              <a:spcAft>
                <a:spcPts val="200"/>
              </a:spcAft>
              <a:buClr>
                <a:schemeClr val="accent1"/>
              </a:buClr>
              <a:buSzPct val="100000"/>
              <a:buFont typeface="Wingdings" panose="05000000000000000000" pitchFamily="2" charset="2"/>
              <a:buChar char="q"/>
            </a:pPr>
            <a:r>
              <a:rPr lang="en-US" sz="2200" dirty="0" smtClean="0"/>
              <a:t>Met with the San Joaquin Choral group (our employment specialist met the director at a chamber of commerce meeting) and we are working on organizing some venue for our staff and consumers and families etc. in the near future.</a:t>
            </a:r>
            <a:endParaRPr lang="en-US" sz="2200" dirty="0"/>
          </a:p>
          <a:p>
            <a:pPr marL="91440" indent="-91440">
              <a:lnSpc>
                <a:spcPct val="90000"/>
              </a:lnSpc>
              <a:spcBef>
                <a:spcPts val="1200"/>
              </a:spcBef>
              <a:spcAft>
                <a:spcPts val="200"/>
              </a:spcAft>
              <a:buClr>
                <a:schemeClr val="accent1"/>
              </a:buClr>
              <a:buSzPct val="100000"/>
              <a:buFont typeface="Wingdings" panose="05000000000000000000" pitchFamily="2" charset="2"/>
              <a:buChar char="q"/>
            </a:pPr>
            <a:r>
              <a:rPr lang="en-US" sz="2200" dirty="0" smtClean="0"/>
              <a:t>Met </a:t>
            </a:r>
            <a:r>
              <a:rPr lang="en-US" sz="2200" dirty="0"/>
              <a:t>with the school district and SELPA directors in our region.  We discussed trends in population and regional center/school collaboration,  and VMRC's efforts to improve outreach with our Spanish Speaking community</a:t>
            </a:r>
            <a:r>
              <a:rPr lang="en-US" sz="2200" dirty="0" smtClean="0"/>
              <a:t>.</a:t>
            </a:r>
          </a:p>
          <a:p>
            <a:pPr marL="91440" indent="-91440">
              <a:lnSpc>
                <a:spcPct val="90000"/>
              </a:lnSpc>
              <a:spcBef>
                <a:spcPts val="1200"/>
              </a:spcBef>
              <a:spcAft>
                <a:spcPts val="200"/>
              </a:spcAft>
              <a:buClr>
                <a:schemeClr val="accent1"/>
              </a:buClr>
              <a:buSzPct val="100000"/>
              <a:buFont typeface="Wingdings" panose="05000000000000000000" pitchFamily="2" charset="2"/>
              <a:buChar char="q"/>
            </a:pPr>
            <a:r>
              <a:rPr lang="en-US" sz="2200" dirty="0" smtClean="0"/>
              <a:t>I attended a great meeting organized by SCDD North Valley Hills office, with our provider community to discuss an initiative to create promotional materials for use in local newspapers etc. highlighting the many good works and positive stories about our community and service system. </a:t>
            </a:r>
            <a:endParaRPr lang="en-US" sz="2200" dirty="0"/>
          </a:p>
          <a:p>
            <a:endParaRPr lang="en-US" sz="2000" dirty="0"/>
          </a:p>
          <a:p>
            <a:pPr marL="342900" indent="-342900">
              <a:buFont typeface="Arial" panose="020B0604020202020204" pitchFamily="34" charset="0"/>
              <a:buChar char="•"/>
            </a:pPr>
            <a:endParaRPr lang="en-US" sz="2000" dirty="0"/>
          </a:p>
          <a:p>
            <a:endParaRPr lang="en-US" sz="3200" dirty="0"/>
          </a:p>
          <a:p>
            <a:endParaRPr lang="en-U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8047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2300</TotalTime>
  <Words>1448</Words>
  <Application>Microsoft Office PowerPoint</Application>
  <PresentationFormat>Widescreen</PresentationFormat>
  <Paragraphs>126</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Times New Roman</vt:lpstr>
      <vt:lpstr>Tw Cen MT</vt:lpstr>
      <vt:lpstr>Tw Cen MT Condensed</vt:lpstr>
      <vt:lpstr>Wingdings</vt:lpstr>
      <vt:lpstr>Wingdings 3</vt:lpstr>
      <vt:lpstr>Integral</vt:lpstr>
      <vt:lpstr>Executive Directors Report Tony Anderson Executive Director  Valley Mountain Regional Center October 2018</vt:lpstr>
      <vt:lpstr>Directors Activities Highlights</vt:lpstr>
      <vt:lpstr>Organizational &amp; Professional Development (page 1)</vt:lpstr>
      <vt:lpstr>Organizational &amp; Professional Development (page 2)</vt:lpstr>
      <vt:lpstr>Organizational &amp; Professional Development (page 3)</vt:lpstr>
      <vt:lpstr>Activities with community partners (page 1)</vt:lpstr>
      <vt:lpstr>Activities with community partners (page 2)</vt:lpstr>
      <vt:lpstr>Activities with community partners (page 3)</vt:lpstr>
      <vt:lpstr>Activities with community partners (page 4)</vt:lpstr>
      <vt:lpstr>Board development</vt:lpstr>
      <vt:lpstr>Communication/Outreach </vt:lpstr>
      <vt:lpstr>Department correspondence</vt:lpstr>
      <vt:lpstr> 2018 STATE CAPITOL 87TH ANNUAL TREE LIGHTING CEREMONY</vt:lpstr>
      <vt:lpstr>INSTRUCTIONS FOR REQUESTING HEALTH AND SAFETY WAIVER EXEMPTIONS AS A RESULT OF LOCAL MINIMUM WAGE</vt:lpstr>
      <vt:lpstr>REVISED E-1 ALLOCATION FOR FISCAL YEAR 2018-19</vt:lpstr>
      <vt:lpstr>MEDI-CAL RATE INCREASE FOR HOME HEALTH SERVICES</vt:lpstr>
      <vt:lpstr>Letter from Marie kanne poulsen, ph.d chair of the interagency coordinating council to director mac taylor the legislative analyst office</vt:lpstr>
      <vt:lpstr>Questions?</vt:lpstr>
    </vt:vector>
  </TitlesOfParts>
  <Company>Valley Mtn. Regional Ctr.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Tony Anderson</dc:creator>
  <cp:lastModifiedBy>Tony Anderson</cp:lastModifiedBy>
  <cp:revision>149</cp:revision>
  <cp:lastPrinted>2018-04-09T17:51:57Z</cp:lastPrinted>
  <dcterms:created xsi:type="dcterms:W3CDTF">2017-02-03T22:40:54Z</dcterms:created>
  <dcterms:modified xsi:type="dcterms:W3CDTF">2018-10-07T20:19:59Z</dcterms:modified>
</cp:coreProperties>
</file>