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9"/>
  </p:notesMasterIdLst>
  <p:sldIdLst>
    <p:sldId id="256" r:id="rId2"/>
    <p:sldId id="260" r:id="rId3"/>
    <p:sldId id="270" r:id="rId4"/>
    <p:sldId id="272" r:id="rId5"/>
    <p:sldId id="306" r:id="rId6"/>
    <p:sldId id="274" r:id="rId7"/>
    <p:sldId id="273" r:id="rId8"/>
    <p:sldId id="271" r:id="rId9"/>
    <p:sldId id="275" r:id="rId10"/>
    <p:sldId id="259" r:id="rId11"/>
    <p:sldId id="276" r:id="rId12"/>
    <p:sldId id="291" r:id="rId13"/>
    <p:sldId id="277" r:id="rId14"/>
    <p:sldId id="293" r:id="rId15"/>
    <p:sldId id="292" r:id="rId16"/>
    <p:sldId id="280" r:id="rId17"/>
    <p:sldId id="281" r:id="rId18"/>
    <p:sldId id="294" r:id="rId19"/>
    <p:sldId id="303" r:id="rId20"/>
    <p:sldId id="296" r:id="rId21"/>
    <p:sldId id="297" r:id="rId22"/>
    <p:sldId id="298" r:id="rId23"/>
    <p:sldId id="299" r:id="rId24"/>
    <p:sldId id="300" r:id="rId25"/>
    <p:sldId id="301" r:id="rId26"/>
    <p:sldId id="302" r:id="rId27"/>
    <p:sldId id="30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067" autoAdjust="0"/>
  </p:normalViewPr>
  <p:slideViewPr>
    <p:cSldViewPr snapToGrid="0">
      <p:cViewPr varScale="1">
        <p:scale>
          <a:sx n="75" d="100"/>
          <a:sy n="75" d="100"/>
        </p:scale>
        <p:origin x="10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ernandez\AppData\Local\Microsoft\Windows\INetCache\Content.Outlook\C1YQHL5U\Consumer%20Ethnicity%20Jan%202017%20vs%20Jan%20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hernandez\AppData\Local\Microsoft\Windows\INetCache\Content.Outlook\C1YQHL5U\Consumer%20Ethnicity%20Jan%202017%20vs%20Jan%2020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aseline="0" dirty="0">
                <a:solidFill>
                  <a:schemeClr val="bg1"/>
                </a:solidFill>
                <a:latin typeface="Arial" panose="020B0604020202020204" pitchFamily="34" charset="0"/>
                <a:cs typeface="Arial" panose="020B0604020202020204" pitchFamily="34" charset="0"/>
              </a:rPr>
              <a:t>January 2017</a:t>
            </a:r>
          </a:p>
        </c:rich>
      </c:tx>
      <c:layout>
        <c:manualLayout>
          <c:xMode val="edge"/>
          <c:yMode val="edge"/>
          <c:x val="0.3830243951886154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4-050F-42DA-9CBF-3637E195AA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0F-42DA-9CBF-3637E195AA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050F-42DA-9CBF-3637E195AA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03-46E3-B462-26594E700FC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203-46E3-B462-26594E700FC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203-46E3-B462-26594E700FC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203-46E3-B462-26594E700FC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203-46E3-B462-26594E700FC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1-050F-42DA-9CBF-3637E195AA67}"/>
              </c:ext>
            </c:extLst>
          </c:dPt>
          <c:dLbls>
            <c:dLbl>
              <c:idx val="0"/>
              <c:layout>
                <c:manualLayout>
                  <c:x val="-0.12259564574085818"/>
                  <c:y val="9.547879809042403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050F-42DA-9CBF-3637E195AA67}"/>
                </c:ext>
              </c:extLst>
            </c:dLbl>
            <c:dLbl>
              <c:idx val="1"/>
              <c:layout>
                <c:manualLayout>
                  <c:x val="-8.4548721200591856E-2"/>
                  <c:y val="-2.808199943836001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50F-42DA-9CBF-3637E195AA67}"/>
                </c:ext>
              </c:extLst>
            </c:dLbl>
            <c:dLbl>
              <c:idx val="2"/>
              <c:layout>
                <c:manualLayout>
                  <c:x val="-0.10357218347072503"/>
                  <c:y val="-0.1207525975849480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050F-42DA-9CBF-3637E195AA67}"/>
                </c:ext>
              </c:extLst>
            </c:dLbl>
            <c:dLbl>
              <c:idx val="5"/>
              <c:layout>
                <c:manualLayout>
                  <c:x val="6.3218376500502993E-2"/>
                  <c:y val="1.49504844663289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A203-46E3-B462-26594E700FC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'2017 Pivot (2)'!$A$2:$A$10</c:f>
              <c:strCache>
                <c:ptCount val="9"/>
                <c:pt idx="0">
                  <c:v>POLYNESIAN</c:v>
                </c:pt>
                <c:pt idx="1">
                  <c:v>NATIVE AMERICAN</c:v>
                </c:pt>
                <c:pt idx="2">
                  <c:v>ASIAN INDIAN</c:v>
                </c:pt>
                <c:pt idx="3">
                  <c:v>OTHER</c:v>
                </c:pt>
                <c:pt idx="4">
                  <c:v>ASIAN</c:v>
                </c:pt>
                <c:pt idx="5">
                  <c:v>AFRICAN-AMERICAN</c:v>
                </c:pt>
                <c:pt idx="6">
                  <c:v>UNKNOWN</c:v>
                </c:pt>
                <c:pt idx="7">
                  <c:v>HISPANIC</c:v>
                </c:pt>
                <c:pt idx="8">
                  <c:v>WHITE</c:v>
                </c:pt>
              </c:strCache>
            </c:strRef>
          </c:cat>
          <c:val>
            <c:numRef>
              <c:f>'2017 Pivot (2)'!$B$2:$B$10</c:f>
              <c:numCache>
                <c:formatCode>#,##0</c:formatCode>
                <c:ptCount val="9"/>
                <c:pt idx="0">
                  <c:v>31</c:v>
                </c:pt>
                <c:pt idx="1">
                  <c:v>45</c:v>
                </c:pt>
                <c:pt idx="2">
                  <c:v>205</c:v>
                </c:pt>
                <c:pt idx="3">
                  <c:v>293</c:v>
                </c:pt>
                <c:pt idx="4">
                  <c:v>829</c:v>
                </c:pt>
                <c:pt idx="5">
                  <c:v>1141</c:v>
                </c:pt>
                <c:pt idx="6">
                  <c:v>1160</c:v>
                </c:pt>
                <c:pt idx="7">
                  <c:v>4400</c:v>
                </c:pt>
                <c:pt idx="8">
                  <c:v>5094</c:v>
                </c:pt>
              </c:numCache>
            </c:numRef>
          </c:val>
          <c:extLst>
            <c:ext xmlns:c16="http://schemas.microsoft.com/office/drawing/2014/chart" uri="{C3380CC4-5D6E-409C-BE32-E72D297353CC}">
              <c16:uniqueId val="{00000000-050F-42DA-9CBF-3637E195AA67}"/>
            </c:ext>
          </c:extLst>
        </c:ser>
        <c:dLbls>
          <c:showLegendKey val="0"/>
          <c:showVal val="0"/>
          <c:showCatName val="0"/>
          <c:showSerName val="0"/>
          <c:showPercent val="0"/>
          <c:showBubbleSize val="0"/>
          <c:showLeaderLines val="0"/>
        </c:dLbls>
        <c:firstSliceAng val="31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solidFill>
                  <a:schemeClr val="bg1"/>
                </a:solidFill>
              </a:rPr>
              <a:t>January 2018</a:t>
            </a:r>
          </a:p>
        </c:rich>
      </c:tx>
      <c:layout>
        <c:manualLayout>
          <c:xMode val="edge"/>
          <c:yMode val="edge"/>
          <c:x val="0.39059810906964071"/>
          <c:y val="5.9801937865315673E-3"/>
        </c:manualLayout>
      </c:layout>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'2017 Pivot (2)'!$F$1</c:f>
              <c:strCache>
                <c:ptCount val="1"/>
                <c:pt idx="0">
                  <c:v>2018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5FF-440D-B26E-0450D624FF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5FF-440D-B26E-0450D624FF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95FF-440D-B26E-0450D624FF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48-4724-BAB1-83A1527901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E48-4724-BAB1-83A15279019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E48-4724-BAB1-83A15279019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48-4724-BAB1-83A15279019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E48-4724-BAB1-83A15279019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E48-4724-BAB1-83A152790198}"/>
              </c:ext>
            </c:extLst>
          </c:dPt>
          <c:dLbls>
            <c:dLbl>
              <c:idx val="0"/>
              <c:layout>
                <c:manualLayout>
                  <c:x val="-0.13263752989780389"/>
                  <c:y val="0.1243992083686739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95FF-440D-B26E-0450D624FF1B}"/>
                </c:ext>
              </c:extLst>
            </c:dLbl>
            <c:dLbl>
              <c:idx val="1"/>
              <c:layout>
                <c:manualLayout>
                  <c:x val="-6.5231572080887146E-2"/>
                  <c:y val="-3.958156629912355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5FF-440D-B26E-0450D624FF1B}"/>
                </c:ext>
              </c:extLst>
            </c:dLbl>
            <c:dLbl>
              <c:idx val="2"/>
              <c:layout>
                <c:manualLayout>
                  <c:x val="-9.1324200913242004E-2"/>
                  <c:y val="-0.15267175572519084"/>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5FF-440D-B26E-0450D624FF1B}"/>
                </c:ext>
              </c:extLst>
            </c:dLbl>
            <c:dLbl>
              <c:idx val="5"/>
              <c:layout>
                <c:manualLayout>
                  <c:x val="9.3676571116419402E-2"/>
                  <c:y val="2.093067825286048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4E48-4724-BAB1-83A152790198}"/>
                </c:ext>
              </c:extLst>
            </c:dLbl>
            <c:dLbl>
              <c:idx val="6"/>
              <c:layout>
                <c:manualLayout>
                  <c:x val="4.9593478826339632E-2"/>
                  <c:y val="4.186135650572094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4E48-4724-BAB1-83A15279019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'2017 Pivot (2)'!$E$2:$E$10</c:f>
              <c:strCache>
                <c:ptCount val="9"/>
                <c:pt idx="0">
                  <c:v>POLYNESIAN</c:v>
                </c:pt>
                <c:pt idx="1">
                  <c:v>NATIVE AMERICAN</c:v>
                </c:pt>
                <c:pt idx="2">
                  <c:v>ASIAN INDIAN</c:v>
                </c:pt>
                <c:pt idx="3">
                  <c:v>OTHER</c:v>
                </c:pt>
                <c:pt idx="4">
                  <c:v>ASIAN</c:v>
                </c:pt>
                <c:pt idx="5">
                  <c:v>AFRICAN-AMERICAN</c:v>
                </c:pt>
                <c:pt idx="6">
                  <c:v>UNKNOWN</c:v>
                </c:pt>
                <c:pt idx="7">
                  <c:v>HISPANIC</c:v>
                </c:pt>
                <c:pt idx="8">
                  <c:v>WHITE</c:v>
                </c:pt>
              </c:strCache>
            </c:strRef>
          </c:cat>
          <c:val>
            <c:numRef>
              <c:f>'2017 Pivot (2)'!$F$2:$F$10</c:f>
              <c:numCache>
                <c:formatCode>General</c:formatCode>
                <c:ptCount val="9"/>
                <c:pt idx="0">
                  <c:v>39</c:v>
                </c:pt>
                <c:pt idx="1">
                  <c:v>46</c:v>
                </c:pt>
                <c:pt idx="2">
                  <c:v>243</c:v>
                </c:pt>
                <c:pt idx="3">
                  <c:v>313</c:v>
                </c:pt>
                <c:pt idx="4">
                  <c:v>895</c:v>
                </c:pt>
                <c:pt idx="5">
                  <c:v>1187</c:v>
                </c:pt>
                <c:pt idx="6">
                  <c:v>1294</c:v>
                </c:pt>
                <c:pt idx="7">
                  <c:v>4946</c:v>
                </c:pt>
                <c:pt idx="8">
                  <c:v>5186</c:v>
                </c:pt>
              </c:numCache>
            </c:numRef>
          </c:val>
          <c:extLst>
            <c:ext xmlns:c16="http://schemas.microsoft.com/office/drawing/2014/chart" uri="{C3380CC4-5D6E-409C-BE32-E72D297353CC}">
              <c16:uniqueId val="{00000000-95FF-440D-B26E-0450D624FF1B}"/>
            </c:ext>
          </c:extLst>
        </c:ser>
        <c:dLbls>
          <c:showLegendKey val="0"/>
          <c:showVal val="0"/>
          <c:showCatName val="0"/>
          <c:showSerName val="0"/>
          <c:showPercent val="0"/>
          <c:showBubbleSize val="0"/>
          <c:showLeaderLines val="0"/>
        </c:dLbls>
        <c:firstSliceAng val="312"/>
      </c:pieChart>
      <c:spPr>
        <a:noFill/>
        <a:ln>
          <a:noFill/>
        </a:ln>
        <a:effectLst/>
      </c:spPr>
    </c:plotArea>
    <c:plotVisOnly val="1"/>
    <c:dispBlanksAs val="gap"/>
    <c:showDLblsOverMax val="0"/>
  </c:chart>
  <c:spPr>
    <a:noFill/>
    <a:ln>
      <a:noFill/>
    </a:ln>
    <a:effectLst/>
  </c:spPr>
  <c:txPr>
    <a:bodyPr/>
    <a:lstStyle/>
    <a:p>
      <a:pPr algn="l" rtl="0" eaLnBrk="0" fontAlgn="base" hangingPunct="0">
        <a:spcBef>
          <a:spcPct val="0"/>
        </a:spcBef>
        <a:spcAft>
          <a:spcPct val="0"/>
        </a:spcAft>
        <a:defRPr lang="en-US" kern="1200">
          <a:solidFill>
            <a:schemeClr val="tx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D7634-E809-4734-8C7F-0FC934A1B0B9}"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F74FB-9182-43E3-96CB-2869AAF1A114}" type="slidenum">
              <a:rPr lang="en-US" smtClean="0"/>
              <a:t>‹#›</a:t>
            </a:fld>
            <a:endParaRPr lang="en-US"/>
          </a:p>
        </p:txBody>
      </p:sp>
    </p:spTree>
    <p:extLst>
      <p:ext uri="{BB962C8B-B14F-4D97-AF65-F5344CB8AC3E}">
        <p14:creationId xmlns:p14="http://schemas.microsoft.com/office/powerpoint/2010/main" val="94787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87B2B8-1615-48C5-B321-3DE51C62D2C4}" type="slidenum">
              <a:rPr lang="en-US" altLang="en-US" smtClean="0"/>
              <a:pPr>
                <a:spcBef>
                  <a:spcPct val="0"/>
                </a:spcBef>
              </a:pPr>
              <a:t>4</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84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FB3ECC-0D20-403E-9E5C-6EEA1EF73429}" type="slidenum">
              <a:rPr lang="en-US" altLang="en-US" smtClean="0"/>
              <a:pPr>
                <a:spcBef>
                  <a:spcPct val="0"/>
                </a:spcBef>
              </a:pPr>
              <a:t>8</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17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4063" indent="-288925">
              <a:spcBef>
                <a:spcPct val="30000"/>
              </a:spcBef>
              <a:defRPr sz="1200">
                <a:solidFill>
                  <a:schemeClr val="tx1"/>
                </a:solidFill>
                <a:latin typeface="Times New Roman" panose="02020603050405020304" pitchFamily="18" charset="0"/>
              </a:defRPr>
            </a:lvl2pPr>
            <a:lvl3pPr marL="1160463" indent="-231775">
              <a:spcBef>
                <a:spcPct val="30000"/>
              </a:spcBef>
              <a:defRPr sz="1200">
                <a:solidFill>
                  <a:schemeClr val="tx1"/>
                </a:solidFill>
                <a:latin typeface="Times New Roman" panose="02020603050405020304" pitchFamily="18" charset="0"/>
              </a:defRPr>
            </a:lvl3pPr>
            <a:lvl4pPr marL="1624013" indent="-231775">
              <a:spcBef>
                <a:spcPct val="30000"/>
              </a:spcBef>
              <a:defRPr sz="1200">
                <a:solidFill>
                  <a:schemeClr val="tx1"/>
                </a:solidFill>
                <a:latin typeface="Times New Roman" panose="02020603050405020304" pitchFamily="18" charset="0"/>
              </a:defRPr>
            </a:lvl4pPr>
            <a:lvl5pPr marL="2089150" indent="-231775">
              <a:spcBef>
                <a:spcPct val="30000"/>
              </a:spcBef>
              <a:defRPr sz="1200">
                <a:solidFill>
                  <a:schemeClr val="tx1"/>
                </a:solidFill>
                <a:latin typeface="Times New Roman" panose="02020603050405020304" pitchFamily="18" charset="0"/>
              </a:defRPr>
            </a:lvl5pPr>
            <a:lvl6pPr marL="254635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355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075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1795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A426FA-8830-4873-9A55-5F3AB603F68F}" type="slidenum">
              <a:rPr lang="en-US" altLang="en-US" smtClean="0"/>
              <a:pPr>
                <a:spcBef>
                  <a:spcPct val="0"/>
                </a:spcBef>
              </a:pPr>
              <a:t>16</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001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Assessment—Dental Coordination at RCs Effective, but Currently Insufficient in its Use Statewide: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Require the administration to submit a plan to the Legislature to increase the number of dental coordinators at RCs statewide. The administration should consider using DDS’ existing community resource development funds to fully or partially support the plan. </a:t>
            </a:r>
          </a:p>
          <a:p>
            <a:r>
              <a:rPr lang="en-US" sz="1200" b="1" kern="1200" dirty="0" smtClean="0">
                <a:solidFill>
                  <a:schemeClr val="tx1"/>
                </a:solidFill>
                <a:effectLst/>
                <a:latin typeface="+mn-lt"/>
                <a:ea typeface="+mn-ea"/>
                <a:cs typeface="+mn-cs"/>
              </a:rPr>
              <a:t>Assessment—</a:t>
            </a:r>
            <a:r>
              <a:rPr lang="en-US" sz="1200" b="1" kern="1200" dirty="0" err="1" smtClean="0">
                <a:solidFill>
                  <a:schemeClr val="tx1"/>
                </a:solidFill>
                <a:effectLst/>
                <a:latin typeface="+mn-lt"/>
                <a:ea typeface="+mn-ea"/>
                <a:cs typeface="+mn-cs"/>
              </a:rPr>
              <a:t>Denti</a:t>
            </a:r>
            <a:r>
              <a:rPr lang="en-US" sz="1200" b="1" kern="1200" dirty="0" smtClean="0">
                <a:solidFill>
                  <a:schemeClr val="tx1"/>
                </a:solidFill>
                <a:effectLst/>
                <a:latin typeface="+mn-lt"/>
                <a:ea typeface="+mn-ea"/>
                <a:cs typeface="+mn-cs"/>
              </a:rPr>
              <a:t>-Cal Benefit and Rate Structure Limits DDS Consumers’ Access: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Authorize behavior management benefit for DDS consumers eligible for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a:t>
            </a:r>
          </a:p>
          <a:p>
            <a:r>
              <a:rPr lang="en-US" sz="1200" kern="1200" dirty="0" smtClean="0">
                <a:solidFill>
                  <a:schemeClr val="tx1"/>
                </a:solidFill>
                <a:effectLst/>
                <a:latin typeface="+mn-lt"/>
                <a:ea typeface="+mn-ea"/>
                <a:cs typeface="+mn-cs"/>
              </a:rPr>
              <a:t>• Improve access to periodontal treatment for DDS consumers eligible for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a:t>
            </a:r>
          </a:p>
          <a:p>
            <a:pPr lvl="0"/>
            <a:r>
              <a:rPr lang="en-US" sz="1200" kern="1200" dirty="0" smtClean="0">
                <a:solidFill>
                  <a:schemeClr val="tx1"/>
                </a:solidFill>
                <a:effectLst/>
                <a:latin typeface="+mn-lt"/>
                <a:ea typeface="+mn-ea"/>
                <a:cs typeface="+mn-cs"/>
              </a:rPr>
              <a:t>Modify or eliminate the current treatment authorization request requirement for scaling and root </a:t>
            </a:r>
            <a:r>
              <a:rPr lang="en-US" sz="1200" kern="1200" dirty="0" err="1" smtClean="0">
                <a:solidFill>
                  <a:schemeClr val="tx1"/>
                </a:solidFill>
                <a:effectLst/>
                <a:latin typeface="+mn-lt"/>
                <a:ea typeface="+mn-ea"/>
                <a:cs typeface="+mn-cs"/>
              </a:rPr>
              <a:t>planing</a:t>
            </a:r>
            <a:r>
              <a:rPr lang="en-US" sz="1200" kern="1200" dirty="0" smtClean="0">
                <a:solidFill>
                  <a:schemeClr val="tx1"/>
                </a:solidFill>
                <a:effectLst/>
                <a:latin typeface="+mn-lt"/>
                <a:ea typeface="+mn-ea"/>
                <a:cs typeface="+mn-cs"/>
              </a:rPr>
              <a:t> benefit for DDS consumers. </a:t>
            </a:r>
          </a:p>
          <a:p>
            <a:pPr lvl="0"/>
            <a:r>
              <a:rPr lang="en-US" sz="1200" kern="1200" dirty="0" smtClean="0">
                <a:solidFill>
                  <a:schemeClr val="tx1"/>
                </a:solidFill>
                <a:effectLst/>
                <a:latin typeface="+mn-lt"/>
                <a:ea typeface="+mn-ea"/>
                <a:cs typeface="+mn-cs"/>
              </a:rPr>
              <a:t>Modify or eliminate the limit on periodontal maintenance for DDS consumers. </a:t>
            </a:r>
          </a:p>
          <a:p>
            <a:pPr lvl="0"/>
            <a:r>
              <a:rPr lang="en-US" sz="1200" kern="1200" dirty="0" smtClean="0">
                <a:solidFill>
                  <a:schemeClr val="tx1"/>
                </a:solidFill>
                <a:effectLst/>
                <a:latin typeface="+mn-lt"/>
                <a:ea typeface="+mn-ea"/>
                <a:cs typeface="+mn-cs"/>
              </a:rPr>
              <a:t>Restore the prior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rate for periodontal maintenance. </a:t>
            </a:r>
          </a:p>
          <a:p>
            <a:r>
              <a:rPr lang="en-US" sz="1200" b="1" kern="1200" dirty="0" smtClean="0">
                <a:solidFill>
                  <a:schemeClr val="tx1"/>
                </a:solidFill>
                <a:effectLst/>
                <a:latin typeface="+mn-lt"/>
                <a:ea typeface="+mn-ea"/>
                <a:cs typeface="+mn-cs"/>
              </a:rPr>
              <a:t>Assessment—Too Few Dental Providers Willing and Able to Serve Consumers: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 authorizing a pilot program that would provide a supplemental payment to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providers who have undergone training to treat DDS consumers. </a:t>
            </a:r>
          </a:p>
          <a:p>
            <a:r>
              <a:rPr lang="en-US" sz="1200" kern="1200" dirty="0" smtClean="0">
                <a:solidFill>
                  <a:schemeClr val="tx1"/>
                </a:solidFill>
                <a:effectLst/>
                <a:latin typeface="+mn-lt"/>
                <a:ea typeface="+mn-ea"/>
                <a:cs typeface="+mn-cs"/>
              </a:rPr>
              <a:t>• Expand RDHAPs’ scope of practice. </a:t>
            </a:r>
          </a:p>
          <a:p>
            <a:r>
              <a:rPr lang="en-US" sz="1200" kern="1200" dirty="0" smtClean="0">
                <a:solidFill>
                  <a:schemeClr val="tx1"/>
                </a:solidFill>
                <a:effectLst/>
                <a:latin typeface="+mn-lt"/>
                <a:ea typeface="+mn-ea"/>
                <a:cs typeface="+mn-cs"/>
              </a:rPr>
              <a:t>• Consider requiring the administration to submit a plan targeting the use of DDS’ community resource development funds to develop additional dental resources. Potential components of the plan might include: </a:t>
            </a:r>
          </a:p>
          <a:p>
            <a:pPr lvl="0"/>
            <a:r>
              <a:rPr lang="en-US" sz="1200" kern="1200" dirty="0" smtClean="0">
                <a:solidFill>
                  <a:schemeClr val="tx1"/>
                </a:solidFill>
                <a:effectLst/>
                <a:latin typeface="+mn-lt"/>
                <a:ea typeface="+mn-ea"/>
                <a:cs typeface="+mn-cs"/>
              </a:rPr>
              <a:t>Increasing dental coordination at RCs, as noted above. </a:t>
            </a:r>
          </a:p>
          <a:p>
            <a:pPr lvl="0"/>
            <a:r>
              <a:rPr lang="en-US" sz="1200" kern="1200" dirty="0" smtClean="0">
                <a:solidFill>
                  <a:schemeClr val="tx1"/>
                </a:solidFill>
                <a:effectLst/>
                <a:latin typeface="+mn-lt"/>
                <a:ea typeface="+mn-ea"/>
                <a:cs typeface="+mn-cs"/>
              </a:rPr>
              <a:t>Increasing service provision at clinics, such as federally qualified health centers. </a:t>
            </a:r>
          </a:p>
          <a:p>
            <a:pPr lvl="0"/>
            <a:r>
              <a:rPr lang="en-US" sz="1200" kern="1200" dirty="0" smtClean="0">
                <a:solidFill>
                  <a:schemeClr val="tx1"/>
                </a:solidFill>
                <a:effectLst/>
                <a:latin typeface="+mn-lt"/>
                <a:ea typeface="+mn-ea"/>
                <a:cs typeface="+mn-cs"/>
              </a:rPr>
              <a:t>Increasing the number of VDHs. </a:t>
            </a:r>
          </a:p>
          <a:p>
            <a:r>
              <a:rPr lang="en-US" sz="1200" kern="1200" dirty="0" smtClean="0">
                <a:solidFill>
                  <a:schemeClr val="tx1"/>
                </a:solidFill>
                <a:effectLst/>
                <a:latin typeface="+mn-lt"/>
                <a:ea typeface="+mn-ea"/>
                <a:cs typeface="+mn-cs"/>
              </a:rPr>
              <a:t>• Consider providing incentives for dentists to practice house-call dentistry</a:t>
            </a:r>
          </a:p>
          <a:p>
            <a:endParaRPr lang="en-US" dirty="0"/>
          </a:p>
        </p:txBody>
      </p:sp>
      <p:sp>
        <p:nvSpPr>
          <p:cNvPr id="4" name="Slide Number Placeholder 3"/>
          <p:cNvSpPr>
            <a:spLocks noGrp="1"/>
          </p:cNvSpPr>
          <p:nvPr>
            <p:ph type="sldNum" sz="quarter" idx="10"/>
          </p:nvPr>
        </p:nvSpPr>
        <p:spPr/>
        <p:txBody>
          <a:bodyPr/>
          <a:lstStyle/>
          <a:p>
            <a:fld id="{DDFF74FB-9182-43E3-96CB-2869AAF1A114}" type="slidenum">
              <a:rPr lang="en-US" smtClean="0"/>
              <a:t>23</a:t>
            </a:fld>
            <a:endParaRPr lang="en-US"/>
          </a:p>
        </p:txBody>
      </p:sp>
    </p:spTree>
    <p:extLst>
      <p:ext uri="{BB962C8B-B14F-4D97-AF65-F5344CB8AC3E}">
        <p14:creationId xmlns:p14="http://schemas.microsoft.com/office/powerpoint/2010/main" val="398111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Assessment—Dental Coordination at RCs Effective, but Currently Insufficient in its Use Statewide: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Require the administration to submit a plan to the Legislature to increase the number of dental coordinators at RCs statewide. The administration should consider using DDS’ existing community resource development funds to fully or partially support the plan. </a:t>
            </a:r>
          </a:p>
          <a:p>
            <a:r>
              <a:rPr lang="en-US" sz="1200" b="1" kern="1200" dirty="0" smtClean="0">
                <a:solidFill>
                  <a:schemeClr val="tx1"/>
                </a:solidFill>
                <a:effectLst/>
                <a:latin typeface="+mn-lt"/>
                <a:ea typeface="+mn-ea"/>
                <a:cs typeface="+mn-cs"/>
              </a:rPr>
              <a:t>Assessment—</a:t>
            </a:r>
            <a:r>
              <a:rPr lang="en-US" sz="1200" b="1" kern="1200" dirty="0" err="1" smtClean="0">
                <a:solidFill>
                  <a:schemeClr val="tx1"/>
                </a:solidFill>
                <a:effectLst/>
                <a:latin typeface="+mn-lt"/>
                <a:ea typeface="+mn-ea"/>
                <a:cs typeface="+mn-cs"/>
              </a:rPr>
              <a:t>Denti</a:t>
            </a:r>
            <a:r>
              <a:rPr lang="en-US" sz="1200" b="1" kern="1200" dirty="0" smtClean="0">
                <a:solidFill>
                  <a:schemeClr val="tx1"/>
                </a:solidFill>
                <a:effectLst/>
                <a:latin typeface="+mn-lt"/>
                <a:ea typeface="+mn-ea"/>
                <a:cs typeface="+mn-cs"/>
              </a:rPr>
              <a:t>-Cal Benefit and Rate Structure Limits DDS Consumers’ Access: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Authorize behavior management benefit for DDS consumers eligible for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a:t>
            </a:r>
          </a:p>
          <a:p>
            <a:r>
              <a:rPr lang="en-US" sz="1200" kern="1200" dirty="0" smtClean="0">
                <a:solidFill>
                  <a:schemeClr val="tx1"/>
                </a:solidFill>
                <a:effectLst/>
                <a:latin typeface="+mn-lt"/>
                <a:ea typeface="+mn-ea"/>
                <a:cs typeface="+mn-cs"/>
              </a:rPr>
              <a:t>• Improve access to periodontal treatment for DDS consumers eligible for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a:t>
            </a:r>
          </a:p>
          <a:p>
            <a:pPr lvl="0"/>
            <a:r>
              <a:rPr lang="en-US" sz="1200" kern="1200" dirty="0" smtClean="0">
                <a:solidFill>
                  <a:schemeClr val="tx1"/>
                </a:solidFill>
                <a:effectLst/>
                <a:latin typeface="+mn-lt"/>
                <a:ea typeface="+mn-ea"/>
                <a:cs typeface="+mn-cs"/>
              </a:rPr>
              <a:t>Modify or eliminate the current treatment authorization request requirement for scaling and root </a:t>
            </a:r>
            <a:r>
              <a:rPr lang="en-US" sz="1200" kern="1200" dirty="0" err="1" smtClean="0">
                <a:solidFill>
                  <a:schemeClr val="tx1"/>
                </a:solidFill>
                <a:effectLst/>
                <a:latin typeface="+mn-lt"/>
                <a:ea typeface="+mn-ea"/>
                <a:cs typeface="+mn-cs"/>
              </a:rPr>
              <a:t>planing</a:t>
            </a:r>
            <a:r>
              <a:rPr lang="en-US" sz="1200" kern="1200" dirty="0" smtClean="0">
                <a:solidFill>
                  <a:schemeClr val="tx1"/>
                </a:solidFill>
                <a:effectLst/>
                <a:latin typeface="+mn-lt"/>
                <a:ea typeface="+mn-ea"/>
                <a:cs typeface="+mn-cs"/>
              </a:rPr>
              <a:t> benefit for DDS consumers. </a:t>
            </a:r>
          </a:p>
          <a:p>
            <a:pPr lvl="0"/>
            <a:r>
              <a:rPr lang="en-US" sz="1200" kern="1200" dirty="0" smtClean="0">
                <a:solidFill>
                  <a:schemeClr val="tx1"/>
                </a:solidFill>
                <a:effectLst/>
                <a:latin typeface="+mn-lt"/>
                <a:ea typeface="+mn-ea"/>
                <a:cs typeface="+mn-cs"/>
              </a:rPr>
              <a:t>Modify or eliminate the limit on periodontal maintenance for DDS consumers. </a:t>
            </a:r>
          </a:p>
          <a:p>
            <a:pPr lvl="0"/>
            <a:r>
              <a:rPr lang="en-US" sz="1200" kern="1200" dirty="0" smtClean="0">
                <a:solidFill>
                  <a:schemeClr val="tx1"/>
                </a:solidFill>
                <a:effectLst/>
                <a:latin typeface="+mn-lt"/>
                <a:ea typeface="+mn-ea"/>
                <a:cs typeface="+mn-cs"/>
              </a:rPr>
              <a:t>Restore the prior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rate for periodontal maintenance. </a:t>
            </a:r>
          </a:p>
          <a:p>
            <a:r>
              <a:rPr lang="en-US" sz="1200" b="1" kern="1200" dirty="0" smtClean="0">
                <a:solidFill>
                  <a:schemeClr val="tx1"/>
                </a:solidFill>
                <a:effectLst/>
                <a:latin typeface="+mn-lt"/>
                <a:ea typeface="+mn-ea"/>
                <a:cs typeface="+mn-cs"/>
              </a:rPr>
              <a:t>Assessment—Too Few Dental Providers Willing and Able to Serve Consumers: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 authorizing a pilot program that would provide a supplemental payment to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providers who have undergone training to treat DDS consumers. </a:t>
            </a:r>
          </a:p>
          <a:p>
            <a:r>
              <a:rPr lang="en-US" sz="1200" kern="1200" dirty="0" smtClean="0">
                <a:solidFill>
                  <a:schemeClr val="tx1"/>
                </a:solidFill>
                <a:effectLst/>
                <a:latin typeface="+mn-lt"/>
                <a:ea typeface="+mn-ea"/>
                <a:cs typeface="+mn-cs"/>
              </a:rPr>
              <a:t>• Expand RDHAPs’ scope of practice. </a:t>
            </a:r>
          </a:p>
          <a:p>
            <a:r>
              <a:rPr lang="en-US" sz="1200" kern="1200" dirty="0" smtClean="0">
                <a:solidFill>
                  <a:schemeClr val="tx1"/>
                </a:solidFill>
                <a:effectLst/>
                <a:latin typeface="+mn-lt"/>
                <a:ea typeface="+mn-ea"/>
                <a:cs typeface="+mn-cs"/>
              </a:rPr>
              <a:t>• Consider requiring the administration to submit a plan targeting the use of DDS’ community resource development funds to develop additional dental resources. Potential components of the plan might include: </a:t>
            </a:r>
          </a:p>
          <a:p>
            <a:pPr lvl="0"/>
            <a:r>
              <a:rPr lang="en-US" sz="1200" kern="1200" dirty="0" smtClean="0">
                <a:solidFill>
                  <a:schemeClr val="tx1"/>
                </a:solidFill>
                <a:effectLst/>
                <a:latin typeface="+mn-lt"/>
                <a:ea typeface="+mn-ea"/>
                <a:cs typeface="+mn-cs"/>
              </a:rPr>
              <a:t>Increasing dental coordination at RCs, as noted above. </a:t>
            </a:r>
          </a:p>
          <a:p>
            <a:pPr lvl="0"/>
            <a:r>
              <a:rPr lang="en-US" sz="1200" kern="1200" dirty="0" smtClean="0">
                <a:solidFill>
                  <a:schemeClr val="tx1"/>
                </a:solidFill>
                <a:effectLst/>
                <a:latin typeface="+mn-lt"/>
                <a:ea typeface="+mn-ea"/>
                <a:cs typeface="+mn-cs"/>
              </a:rPr>
              <a:t>Increasing service provision at clinics, such as federally qualified health centers. </a:t>
            </a:r>
          </a:p>
          <a:p>
            <a:pPr lvl="0"/>
            <a:r>
              <a:rPr lang="en-US" sz="1200" kern="1200" dirty="0" smtClean="0">
                <a:solidFill>
                  <a:schemeClr val="tx1"/>
                </a:solidFill>
                <a:effectLst/>
                <a:latin typeface="+mn-lt"/>
                <a:ea typeface="+mn-ea"/>
                <a:cs typeface="+mn-cs"/>
              </a:rPr>
              <a:t>Increasing the number of VDHs. </a:t>
            </a:r>
          </a:p>
          <a:p>
            <a:r>
              <a:rPr lang="en-US" sz="1200" kern="1200" dirty="0" smtClean="0">
                <a:solidFill>
                  <a:schemeClr val="tx1"/>
                </a:solidFill>
                <a:effectLst/>
                <a:latin typeface="+mn-lt"/>
                <a:ea typeface="+mn-ea"/>
                <a:cs typeface="+mn-cs"/>
              </a:rPr>
              <a:t>• Consider providing incentives for dentists to practice house-call dentistry</a:t>
            </a:r>
          </a:p>
          <a:p>
            <a:endParaRPr lang="en-US" dirty="0"/>
          </a:p>
        </p:txBody>
      </p:sp>
      <p:sp>
        <p:nvSpPr>
          <p:cNvPr id="4" name="Slide Number Placeholder 3"/>
          <p:cNvSpPr>
            <a:spLocks noGrp="1"/>
          </p:cNvSpPr>
          <p:nvPr>
            <p:ph type="sldNum" sz="quarter" idx="10"/>
          </p:nvPr>
        </p:nvSpPr>
        <p:spPr/>
        <p:txBody>
          <a:bodyPr/>
          <a:lstStyle/>
          <a:p>
            <a:fld id="{DDFF74FB-9182-43E3-96CB-2869AAF1A114}" type="slidenum">
              <a:rPr lang="en-US" smtClean="0"/>
              <a:t>24</a:t>
            </a:fld>
            <a:endParaRPr lang="en-US"/>
          </a:p>
        </p:txBody>
      </p:sp>
    </p:spTree>
    <p:extLst>
      <p:ext uri="{BB962C8B-B14F-4D97-AF65-F5344CB8AC3E}">
        <p14:creationId xmlns:p14="http://schemas.microsoft.com/office/powerpoint/2010/main" val="290605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Assessment—Dental Coordination at RCs Effective, but Currently Insufficient in its Use Statewide: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Require the administration to submit a plan to the Legislature to increase the number of dental coordinators at RCs statewide. The administration should consider using DDS’ existing community resource development funds to fully or partially support the plan. </a:t>
            </a:r>
          </a:p>
          <a:p>
            <a:r>
              <a:rPr lang="en-US" sz="1200" b="1" kern="1200" dirty="0" smtClean="0">
                <a:solidFill>
                  <a:schemeClr val="tx1"/>
                </a:solidFill>
                <a:effectLst/>
                <a:latin typeface="+mn-lt"/>
                <a:ea typeface="+mn-ea"/>
                <a:cs typeface="+mn-cs"/>
              </a:rPr>
              <a:t>Assessment—</a:t>
            </a:r>
            <a:r>
              <a:rPr lang="en-US" sz="1200" b="1" kern="1200" dirty="0" err="1" smtClean="0">
                <a:solidFill>
                  <a:schemeClr val="tx1"/>
                </a:solidFill>
                <a:effectLst/>
                <a:latin typeface="+mn-lt"/>
                <a:ea typeface="+mn-ea"/>
                <a:cs typeface="+mn-cs"/>
              </a:rPr>
              <a:t>Denti</a:t>
            </a:r>
            <a:r>
              <a:rPr lang="en-US" sz="1200" b="1" kern="1200" dirty="0" smtClean="0">
                <a:solidFill>
                  <a:schemeClr val="tx1"/>
                </a:solidFill>
                <a:effectLst/>
                <a:latin typeface="+mn-lt"/>
                <a:ea typeface="+mn-ea"/>
                <a:cs typeface="+mn-cs"/>
              </a:rPr>
              <a:t>-Cal Benefit and Rate Structure Limits DDS Consumers’ Access: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Authorize behavior management benefit for DDS consumers eligible for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a:t>
            </a:r>
          </a:p>
          <a:p>
            <a:r>
              <a:rPr lang="en-US" sz="1200" kern="1200" dirty="0" smtClean="0">
                <a:solidFill>
                  <a:schemeClr val="tx1"/>
                </a:solidFill>
                <a:effectLst/>
                <a:latin typeface="+mn-lt"/>
                <a:ea typeface="+mn-ea"/>
                <a:cs typeface="+mn-cs"/>
              </a:rPr>
              <a:t>• Improve access to periodontal treatment for DDS consumers eligible for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a:t>
            </a:r>
          </a:p>
          <a:p>
            <a:pPr lvl="0"/>
            <a:r>
              <a:rPr lang="en-US" sz="1200" kern="1200" dirty="0" smtClean="0">
                <a:solidFill>
                  <a:schemeClr val="tx1"/>
                </a:solidFill>
                <a:effectLst/>
                <a:latin typeface="+mn-lt"/>
                <a:ea typeface="+mn-ea"/>
                <a:cs typeface="+mn-cs"/>
              </a:rPr>
              <a:t>Modify or eliminate the current treatment authorization request requirement for scaling and root </a:t>
            </a:r>
            <a:r>
              <a:rPr lang="en-US" sz="1200" kern="1200" dirty="0" err="1" smtClean="0">
                <a:solidFill>
                  <a:schemeClr val="tx1"/>
                </a:solidFill>
                <a:effectLst/>
                <a:latin typeface="+mn-lt"/>
                <a:ea typeface="+mn-ea"/>
                <a:cs typeface="+mn-cs"/>
              </a:rPr>
              <a:t>planing</a:t>
            </a:r>
            <a:r>
              <a:rPr lang="en-US" sz="1200" kern="1200" dirty="0" smtClean="0">
                <a:solidFill>
                  <a:schemeClr val="tx1"/>
                </a:solidFill>
                <a:effectLst/>
                <a:latin typeface="+mn-lt"/>
                <a:ea typeface="+mn-ea"/>
                <a:cs typeface="+mn-cs"/>
              </a:rPr>
              <a:t> benefit for DDS consumers. </a:t>
            </a:r>
          </a:p>
          <a:p>
            <a:pPr lvl="0"/>
            <a:r>
              <a:rPr lang="en-US" sz="1200" kern="1200" dirty="0" smtClean="0">
                <a:solidFill>
                  <a:schemeClr val="tx1"/>
                </a:solidFill>
                <a:effectLst/>
                <a:latin typeface="+mn-lt"/>
                <a:ea typeface="+mn-ea"/>
                <a:cs typeface="+mn-cs"/>
              </a:rPr>
              <a:t>Modify or eliminate the limit on periodontal maintenance for DDS consumers. </a:t>
            </a:r>
          </a:p>
          <a:p>
            <a:pPr lvl="0"/>
            <a:r>
              <a:rPr lang="en-US" sz="1200" kern="1200" dirty="0" smtClean="0">
                <a:solidFill>
                  <a:schemeClr val="tx1"/>
                </a:solidFill>
                <a:effectLst/>
                <a:latin typeface="+mn-lt"/>
                <a:ea typeface="+mn-ea"/>
                <a:cs typeface="+mn-cs"/>
              </a:rPr>
              <a:t>Restore the prior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rate for periodontal maintenance. </a:t>
            </a:r>
          </a:p>
          <a:p>
            <a:r>
              <a:rPr lang="en-US" sz="1200" b="1" kern="1200" dirty="0" smtClean="0">
                <a:solidFill>
                  <a:schemeClr val="tx1"/>
                </a:solidFill>
                <a:effectLst/>
                <a:latin typeface="+mn-lt"/>
                <a:ea typeface="+mn-ea"/>
                <a:cs typeface="+mn-cs"/>
              </a:rPr>
              <a:t>Assessment—Too Few Dental Providers Willing and Able to Serve Consumers: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 authorizing a pilot program that would provide a supplemental payment to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providers who have undergone training to treat DDS consumers. </a:t>
            </a:r>
          </a:p>
          <a:p>
            <a:r>
              <a:rPr lang="en-US" sz="1200" kern="1200" dirty="0" smtClean="0">
                <a:solidFill>
                  <a:schemeClr val="tx1"/>
                </a:solidFill>
                <a:effectLst/>
                <a:latin typeface="+mn-lt"/>
                <a:ea typeface="+mn-ea"/>
                <a:cs typeface="+mn-cs"/>
              </a:rPr>
              <a:t>• Expand RDHAPs’ scope of practice. </a:t>
            </a:r>
          </a:p>
          <a:p>
            <a:r>
              <a:rPr lang="en-US" sz="1200" kern="1200" dirty="0" smtClean="0">
                <a:solidFill>
                  <a:schemeClr val="tx1"/>
                </a:solidFill>
                <a:effectLst/>
                <a:latin typeface="+mn-lt"/>
                <a:ea typeface="+mn-ea"/>
                <a:cs typeface="+mn-cs"/>
              </a:rPr>
              <a:t>• Consider requiring the administration to submit a plan targeting the use of DDS’ community resource development funds to develop additional dental resources. Potential components of the plan might include: </a:t>
            </a:r>
          </a:p>
          <a:p>
            <a:pPr lvl="0"/>
            <a:r>
              <a:rPr lang="en-US" sz="1200" kern="1200" dirty="0" smtClean="0">
                <a:solidFill>
                  <a:schemeClr val="tx1"/>
                </a:solidFill>
                <a:effectLst/>
                <a:latin typeface="+mn-lt"/>
                <a:ea typeface="+mn-ea"/>
                <a:cs typeface="+mn-cs"/>
              </a:rPr>
              <a:t>Increasing dental coordination at RCs, as noted above. </a:t>
            </a:r>
          </a:p>
          <a:p>
            <a:pPr lvl="0"/>
            <a:r>
              <a:rPr lang="en-US" sz="1200" kern="1200" dirty="0" smtClean="0">
                <a:solidFill>
                  <a:schemeClr val="tx1"/>
                </a:solidFill>
                <a:effectLst/>
                <a:latin typeface="+mn-lt"/>
                <a:ea typeface="+mn-ea"/>
                <a:cs typeface="+mn-cs"/>
              </a:rPr>
              <a:t>Increasing service provision at clinics, such as federally qualified health centers. </a:t>
            </a:r>
          </a:p>
          <a:p>
            <a:pPr lvl="0"/>
            <a:r>
              <a:rPr lang="en-US" sz="1200" kern="1200" dirty="0" smtClean="0">
                <a:solidFill>
                  <a:schemeClr val="tx1"/>
                </a:solidFill>
                <a:effectLst/>
                <a:latin typeface="+mn-lt"/>
                <a:ea typeface="+mn-ea"/>
                <a:cs typeface="+mn-cs"/>
              </a:rPr>
              <a:t>Increasing the number of VDHs. </a:t>
            </a:r>
          </a:p>
          <a:p>
            <a:r>
              <a:rPr lang="en-US" sz="1200" kern="1200" dirty="0" smtClean="0">
                <a:solidFill>
                  <a:schemeClr val="tx1"/>
                </a:solidFill>
                <a:effectLst/>
                <a:latin typeface="+mn-lt"/>
                <a:ea typeface="+mn-ea"/>
                <a:cs typeface="+mn-cs"/>
              </a:rPr>
              <a:t>• Consider providing incentives for dentists to practice house-call dentistry</a:t>
            </a:r>
          </a:p>
          <a:p>
            <a:endParaRPr lang="en-US" dirty="0"/>
          </a:p>
        </p:txBody>
      </p:sp>
      <p:sp>
        <p:nvSpPr>
          <p:cNvPr id="4" name="Slide Number Placeholder 3"/>
          <p:cNvSpPr>
            <a:spLocks noGrp="1"/>
          </p:cNvSpPr>
          <p:nvPr>
            <p:ph type="sldNum" sz="quarter" idx="10"/>
          </p:nvPr>
        </p:nvSpPr>
        <p:spPr/>
        <p:txBody>
          <a:bodyPr/>
          <a:lstStyle/>
          <a:p>
            <a:fld id="{DDFF74FB-9182-43E3-96CB-2869AAF1A114}" type="slidenum">
              <a:rPr lang="en-US" smtClean="0"/>
              <a:t>25</a:t>
            </a:fld>
            <a:endParaRPr lang="en-US"/>
          </a:p>
        </p:txBody>
      </p:sp>
    </p:spTree>
    <p:extLst>
      <p:ext uri="{BB962C8B-B14F-4D97-AF65-F5344CB8AC3E}">
        <p14:creationId xmlns:p14="http://schemas.microsoft.com/office/powerpoint/2010/main" val="362007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Assessment—Dental Coordination at RCs Effective, but Currently Insufficient in its Use Statewide: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Require the administration to submit a plan to the Legislature to increase the number of dental coordinators at RCs statewide. The administration should consider using DDS’ existing community resource development funds to fully or partially support the plan. </a:t>
            </a:r>
          </a:p>
          <a:p>
            <a:r>
              <a:rPr lang="en-US" sz="1200" b="1" kern="1200" dirty="0" smtClean="0">
                <a:solidFill>
                  <a:schemeClr val="tx1"/>
                </a:solidFill>
                <a:effectLst/>
                <a:latin typeface="+mn-lt"/>
                <a:ea typeface="+mn-ea"/>
                <a:cs typeface="+mn-cs"/>
              </a:rPr>
              <a:t>Assessment—</a:t>
            </a:r>
            <a:r>
              <a:rPr lang="en-US" sz="1200" b="1" kern="1200" dirty="0" err="1" smtClean="0">
                <a:solidFill>
                  <a:schemeClr val="tx1"/>
                </a:solidFill>
                <a:effectLst/>
                <a:latin typeface="+mn-lt"/>
                <a:ea typeface="+mn-ea"/>
                <a:cs typeface="+mn-cs"/>
              </a:rPr>
              <a:t>Denti</a:t>
            </a:r>
            <a:r>
              <a:rPr lang="en-US" sz="1200" b="1" kern="1200" dirty="0" smtClean="0">
                <a:solidFill>
                  <a:schemeClr val="tx1"/>
                </a:solidFill>
                <a:effectLst/>
                <a:latin typeface="+mn-lt"/>
                <a:ea typeface="+mn-ea"/>
                <a:cs typeface="+mn-cs"/>
              </a:rPr>
              <a:t>-Cal Benefit and Rate Structure Limits DDS Consumers’ Access: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Authorize behavior management benefit for DDS consumers eligible for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a:t>
            </a:r>
          </a:p>
          <a:p>
            <a:r>
              <a:rPr lang="en-US" sz="1200" kern="1200" dirty="0" smtClean="0">
                <a:solidFill>
                  <a:schemeClr val="tx1"/>
                </a:solidFill>
                <a:effectLst/>
                <a:latin typeface="+mn-lt"/>
                <a:ea typeface="+mn-ea"/>
                <a:cs typeface="+mn-cs"/>
              </a:rPr>
              <a:t>• Improve access to periodontal treatment for DDS consumers eligible for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a:t>
            </a:r>
          </a:p>
          <a:p>
            <a:pPr lvl="0"/>
            <a:r>
              <a:rPr lang="en-US" sz="1200" kern="1200" dirty="0" smtClean="0">
                <a:solidFill>
                  <a:schemeClr val="tx1"/>
                </a:solidFill>
                <a:effectLst/>
                <a:latin typeface="+mn-lt"/>
                <a:ea typeface="+mn-ea"/>
                <a:cs typeface="+mn-cs"/>
              </a:rPr>
              <a:t>Modify or eliminate the current treatment authorization request requirement for scaling and root </a:t>
            </a:r>
            <a:r>
              <a:rPr lang="en-US" sz="1200" kern="1200" dirty="0" err="1" smtClean="0">
                <a:solidFill>
                  <a:schemeClr val="tx1"/>
                </a:solidFill>
                <a:effectLst/>
                <a:latin typeface="+mn-lt"/>
                <a:ea typeface="+mn-ea"/>
                <a:cs typeface="+mn-cs"/>
              </a:rPr>
              <a:t>planing</a:t>
            </a:r>
            <a:r>
              <a:rPr lang="en-US" sz="1200" kern="1200" dirty="0" smtClean="0">
                <a:solidFill>
                  <a:schemeClr val="tx1"/>
                </a:solidFill>
                <a:effectLst/>
                <a:latin typeface="+mn-lt"/>
                <a:ea typeface="+mn-ea"/>
                <a:cs typeface="+mn-cs"/>
              </a:rPr>
              <a:t> benefit for DDS consumers. </a:t>
            </a:r>
          </a:p>
          <a:p>
            <a:pPr lvl="0"/>
            <a:r>
              <a:rPr lang="en-US" sz="1200" kern="1200" dirty="0" smtClean="0">
                <a:solidFill>
                  <a:schemeClr val="tx1"/>
                </a:solidFill>
                <a:effectLst/>
                <a:latin typeface="+mn-lt"/>
                <a:ea typeface="+mn-ea"/>
                <a:cs typeface="+mn-cs"/>
              </a:rPr>
              <a:t>Modify or eliminate the limit on periodontal maintenance for DDS consumers. </a:t>
            </a:r>
          </a:p>
          <a:p>
            <a:pPr lvl="0"/>
            <a:r>
              <a:rPr lang="en-US" sz="1200" kern="1200" dirty="0" smtClean="0">
                <a:solidFill>
                  <a:schemeClr val="tx1"/>
                </a:solidFill>
                <a:effectLst/>
                <a:latin typeface="+mn-lt"/>
                <a:ea typeface="+mn-ea"/>
                <a:cs typeface="+mn-cs"/>
              </a:rPr>
              <a:t>Restore the prior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rate for periodontal maintenance. </a:t>
            </a:r>
          </a:p>
          <a:p>
            <a:r>
              <a:rPr lang="en-US" sz="1200" b="1" kern="1200" dirty="0" smtClean="0">
                <a:solidFill>
                  <a:schemeClr val="tx1"/>
                </a:solidFill>
                <a:effectLst/>
                <a:latin typeface="+mn-lt"/>
                <a:ea typeface="+mn-ea"/>
                <a:cs typeface="+mn-cs"/>
              </a:rPr>
              <a:t>Assessment—Too Few Dental Providers Willing and Able to Serve Consumers: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 authorizing a pilot program that would provide a supplemental payment to </a:t>
            </a:r>
            <a:r>
              <a:rPr lang="en-US" sz="1200" kern="1200" dirty="0" err="1" smtClean="0">
                <a:solidFill>
                  <a:schemeClr val="tx1"/>
                </a:solidFill>
                <a:effectLst/>
                <a:latin typeface="+mn-lt"/>
                <a:ea typeface="+mn-ea"/>
                <a:cs typeface="+mn-cs"/>
              </a:rPr>
              <a:t>Denti</a:t>
            </a:r>
            <a:r>
              <a:rPr lang="en-US" sz="1200" kern="1200" dirty="0" smtClean="0">
                <a:solidFill>
                  <a:schemeClr val="tx1"/>
                </a:solidFill>
                <a:effectLst/>
                <a:latin typeface="+mn-lt"/>
                <a:ea typeface="+mn-ea"/>
                <a:cs typeface="+mn-cs"/>
              </a:rPr>
              <a:t>-Cal providers who have undergone training to treat DDS consumers. </a:t>
            </a:r>
          </a:p>
          <a:p>
            <a:r>
              <a:rPr lang="en-US" sz="1200" kern="1200" dirty="0" smtClean="0">
                <a:solidFill>
                  <a:schemeClr val="tx1"/>
                </a:solidFill>
                <a:effectLst/>
                <a:latin typeface="+mn-lt"/>
                <a:ea typeface="+mn-ea"/>
                <a:cs typeface="+mn-cs"/>
              </a:rPr>
              <a:t>• Expand RDHAPs’ scope of practice. </a:t>
            </a:r>
          </a:p>
          <a:p>
            <a:r>
              <a:rPr lang="en-US" sz="1200" kern="1200" dirty="0" smtClean="0">
                <a:solidFill>
                  <a:schemeClr val="tx1"/>
                </a:solidFill>
                <a:effectLst/>
                <a:latin typeface="+mn-lt"/>
                <a:ea typeface="+mn-ea"/>
                <a:cs typeface="+mn-cs"/>
              </a:rPr>
              <a:t>• Consider requiring the administration to submit a plan targeting the use of DDS’ community resource development funds to develop additional dental resources. Potential components of the plan might include: </a:t>
            </a:r>
          </a:p>
          <a:p>
            <a:pPr lvl="0"/>
            <a:r>
              <a:rPr lang="en-US" sz="1200" kern="1200" dirty="0" smtClean="0">
                <a:solidFill>
                  <a:schemeClr val="tx1"/>
                </a:solidFill>
                <a:effectLst/>
                <a:latin typeface="+mn-lt"/>
                <a:ea typeface="+mn-ea"/>
                <a:cs typeface="+mn-cs"/>
              </a:rPr>
              <a:t>Increasing dental coordination at RCs, as noted above. </a:t>
            </a:r>
          </a:p>
          <a:p>
            <a:pPr lvl="0"/>
            <a:r>
              <a:rPr lang="en-US" sz="1200" kern="1200" dirty="0" smtClean="0">
                <a:solidFill>
                  <a:schemeClr val="tx1"/>
                </a:solidFill>
                <a:effectLst/>
                <a:latin typeface="+mn-lt"/>
                <a:ea typeface="+mn-ea"/>
                <a:cs typeface="+mn-cs"/>
              </a:rPr>
              <a:t>Increasing service provision at clinics, such as federally qualified health centers. </a:t>
            </a:r>
          </a:p>
          <a:p>
            <a:pPr lvl="0"/>
            <a:r>
              <a:rPr lang="en-US" sz="1200" kern="1200" dirty="0" smtClean="0">
                <a:solidFill>
                  <a:schemeClr val="tx1"/>
                </a:solidFill>
                <a:effectLst/>
                <a:latin typeface="+mn-lt"/>
                <a:ea typeface="+mn-ea"/>
                <a:cs typeface="+mn-cs"/>
              </a:rPr>
              <a:t>Increasing the number of VDHs. </a:t>
            </a:r>
          </a:p>
          <a:p>
            <a:r>
              <a:rPr lang="en-US" sz="1200" kern="1200" dirty="0" smtClean="0">
                <a:solidFill>
                  <a:schemeClr val="tx1"/>
                </a:solidFill>
                <a:effectLst/>
                <a:latin typeface="+mn-lt"/>
                <a:ea typeface="+mn-ea"/>
                <a:cs typeface="+mn-cs"/>
              </a:rPr>
              <a:t>• Consider providing incentives for dentists to practice house-call dentistry</a:t>
            </a:r>
          </a:p>
          <a:p>
            <a:endParaRPr lang="en-US" dirty="0"/>
          </a:p>
        </p:txBody>
      </p:sp>
      <p:sp>
        <p:nvSpPr>
          <p:cNvPr id="4" name="Slide Number Placeholder 3"/>
          <p:cNvSpPr>
            <a:spLocks noGrp="1"/>
          </p:cNvSpPr>
          <p:nvPr>
            <p:ph type="sldNum" sz="quarter" idx="10"/>
          </p:nvPr>
        </p:nvSpPr>
        <p:spPr/>
        <p:txBody>
          <a:bodyPr/>
          <a:lstStyle/>
          <a:p>
            <a:fld id="{DDFF74FB-9182-43E3-96CB-2869AAF1A114}" type="slidenum">
              <a:rPr lang="en-US" smtClean="0"/>
              <a:t>26</a:t>
            </a:fld>
            <a:endParaRPr lang="en-US"/>
          </a:p>
        </p:txBody>
      </p:sp>
    </p:spTree>
    <p:extLst>
      <p:ext uri="{BB962C8B-B14F-4D97-AF65-F5344CB8AC3E}">
        <p14:creationId xmlns:p14="http://schemas.microsoft.com/office/powerpoint/2010/main" val="211331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764DE79-268F-4C1A-8933-263129D2AF90}" type="datetimeFigureOut">
              <a:rPr lang="en-US" smtClean="0"/>
              <a:t>9/28/2018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7743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7454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2154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800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2793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5346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003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4239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250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17090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764DE79-268F-4C1A-8933-263129D2AF90}" type="datetimeFigureOut">
              <a:rPr lang="en-US" smtClean="0"/>
              <a:t>9/28/2018</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0962935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764DE79-268F-4C1A-8933-263129D2AF90}" type="datetimeFigureOut">
              <a:rPr lang="en-US" smtClean="0"/>
              <a:t>9/28/2018</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381503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vmrctweet" TargetMode="External"/><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hyperlink" Target="https://www.linkedin.com/company/valley-mountain-regional-center/" TargetMode="External"/><Relationship Id="rId4" Type="http://schemas.openxmlformats.org/officeDocument/2006/relationships/hyperlink" Target="https://www.facebook.com/ValleyMountainRegionalCen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Introduction to the Regional Center System</a:t>
            </a:r>
          </a:p>
        </p:txBody>
      </p:sp>
      <p:sp>
        <p:nvSpPr>
          <p:cNvPr id="3" name="Subtitle 2"/>
          <p:cNvSpPr>
            <a:spLocks noGrp="1"/>
          </p:cNvSpPr>
          <p:nvPr>
            <p:ph type="subTitle" idx="1"/>
          </p:nvPr>
        </p:nvSpPr>
        <p:spPr>
          <a:xfrm>
            <a:off x="603504" y="4268788"/>
            <a:ext cx="9144000" cy="2589212"/>
          </a:xfrm>
        </p:spPr>
        <p:txBody>
          <a:bodyPr>
            <a:normAutofit fontScale="92500" lnSpcReduction="20000"/>
          </a:bodyPr>
          <a:lstStyle/>
          <a:p>
            <a:r>
              <a:rPr lang="en-US" b="1" dirty="0"/>
              <a:t>Oral Health for People with Developmental </a:t>
            </a:r>
            <a:r>
              <a:rPr lang="en-US" b="1" dirty="0" smtClean="0"/>
              <a:t>Disabilities</a:t>
            </a:r>
          </a:p>
          <a:p>
            <a:r>
              <a:rPr lang="en-US" b="1" dirty="0" smtClean="0"/>
              <a:t>September 29, 2018</a:t>
            </a:r>
          </a:p>
          <a:p>
            <a:endParaRPr lang="en-US" dirty="0" smtClean="0"/>
          </a:p>
          <a:p>
            <a:r>
              <a:rPr lang="en-US" sz="2000" dirty="0" smtClean="0"/>
              <a:t>Tony Anderson</a:t>
            </a:r>
          </a:p>
          <a:p>
            <a:r>
              <a:rPr lang="en-US" sz="2000" dirty="0"/>
              <a:t>Executive Director</a:t>
            </a:r>
          </a:p>
          <a:p>
            <a:r>
              <a:rPr lang="en-US" sz="2000" dirty="0" smtClean="0"/>
              <a:t>Valley Mountain Regional Center </a:t>
            </a:r>
          </a:p>
        </p:txBody>
      </p:sp>
    </p:spTree>
    <p:extLst>
      <p:ext uri="{BB962C8B-B14F-4D97-AF65-F5344CB8AC3E}">
        <p14:creationId xmlns:p14="http://schemas.microsoft.com/office/powerpoint/2010/main" val="43277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4" y="353482"/>
            <a:ext cx="10772775" cy="1658198"/>
          </a:xfrm>
        </p:spPr>
        <p:txBody>
          <a:bodyPr>
            <a:normAutofit/>
          </a:bodyPr>
          <a:lstStyle/>
          <a:p>
            <a:r>
              <a:rPr lang="en-US" dirty="0" smtClean="0"/>
              <a:t>Our Region</a:t>
            </a:r>
            <a:endParaRPr lang="en-US" dirty="0"/>
          </a:p>
        </p:txBody>
      </p:sp>
      <p:sp>
        <p:nvSpPr>
          <p:cNvPr id="3" name="Content Placeholder 2"/>
          <p:cNvSpPr>
            <a:spLocks noGrp="1"/>
          </p:cNvSpPr>
          <p:nvPr>
            <p:ph idx="1"/>
          </p:nvPr>
        </p:nvSpPr>
        <p:spPr>
          <a:xfrm>
            <a:off x="1162431" y="2278380"/>
            <a:ext cx="10010393" cy="3093720"/>
          </a:xfrm>
        </p:spPr>
        <p:txBody>
          <a:bodyPr>
            <a:normAutofit/>
          </a:bodyPr>
          <a:lstStyle/>
          <a:p>
            <a:pPr>
              <a:buFont typeface="Wingdings" panose="05000000000000000000" pitchFamily="2" charset="2"/>
              <a:buChar char="q"/>
              <a:defRPr/>
            </a:pPr>
            <a:r>
              <a:rPr lang="en-US" dirty="0" smtClean="0">
                <a:solidFill>
                  <a:schemeClr val="tx1">
                    <a:lumMod val="75000"/>
                    <a:lumOff val="25000"/>
                  </a:schemeClr>
                </a:solidFill>
              </a:rPr>
              <a:t>San </a:t>
            </a:r>
            <a:r>
              <a:rPr lang="en-US" dirty="0">
                <a:solidFill>
                  <a:schemeClr val="tx1">
                    <a:lumMod val="75000"/>
                    <a:lumOff val="25000"/>
                  </a:schemeClr>
                </a:solidFill>
              </a:rPr>
              <a:t>Joaquin County= 55.6%</a:t>
            </a:r>
          </a:p>
          <a:p>
            <a:pPr>
              <a:buFont typeface="Wingdings" panose="05000000000000000000" pitchFamily="2" charset="2"/>
              <a:buChar char="q"/>
              <a:defRPr/>
            </a:pPr>
            <a:r>
              <a:rPr lang="en-US" dirty="0">
                <a:solidFill>
                  <a:schemeClr val="tx1">
                    <a:lumMod val="75000"/>
                    <a:lumOff val="25000"/>
                  </a:schemeClr>
                </a:solidFill>
              </a:rPr>
              <a:t>Stanislaus County= 36.0%</a:t>
            </a:r>
          </a:p>
          <a:p>
            <a:pPr>
              <a:buFont typeface="Wingdings" panose="05000000000000000000" pitchFamily="2" charset="2"/>
              <a:buChar char="q"/>
              <a:defRPr/>
            </a:pPr>
            <a:r>
              <a:rPr lang="en-US" dirty="0">
                <a:solidFill>
                  <a:schemeClr val="tx1">
                    <a:lumMod val="75000"/>
                    <a:lumOff val="25000"/>
                  </a:schemeClr>
                </a:solidFill>
              </a:rPr>
              <a:t>Tuolumne County= 3.5%</a:t>
            </a:r>
          </a:p>
          <a:p>
            <a:pPr>
              <a:buFont typeface="Wingdings" panose="05000000000000000000" pitchFamily="2" charset="2"/>
              <a:buChar char="q"/>
              <a:defRPr/>
            </a:pPr>
            <a:r>
              <a:rPr lang="en-US" dirty="0">
                <a:solidFill>
                  <a:schemeClr val="tx1">
                    <a:lumMod val="75000"/>
                    <a:lumOff val="25000"/>
                  </a:schemeClr>
                </a:solidFill>
              </a:rPr>
              <a:t>Calaveras County= 2.4%</a:t>
            </a:r>
          </a:p>
          <a:p>
            <a:pPr>
              <a:buFont typeface="Wingdings" panose="05000000000000000000" pitchFamily="2" charset="2"/>
              <a:buChar char="q"/>
              <a:defRPr/>
            </a:pPr>
            <a:r>
              <a:rPr lang="en-US" dirty="0">
                <a:solidFill>
                  <a:schemeClr val="tx1">
                    <a:lumMod val="75000"/>
                    <a:lumOff val="25000"/>
                  </a:schemeClr>
                </a:solidFill>
              </a:rPr>
              <a:t>Amador County= 2.1%</a:t>
            </a:r>
          </a:p>
          <a:p>
            <a:pPr>
              <a:buFont typeface="Wingdings" panose="05000000000000000000" pitchFamily="2" charset="2"/>
              <a:buChar char="q"/>
              <a:defRPr/>
            </a:pPr>
            <a:r>
              <a:rPr lang="en-US" dirty="0">
                <a:solidFill>
                  <a:schemeClr val="tx1">
                    <a:lumMod val="75000"/>
                    <a:lumOff val="25000"/>
                  </a:schemeClr>
                </a:solidFill>
              </a:rPr>
              <a:t>Other= 0.3</a:t>
            </a:r>
            <a:r>
              <a:rPr lang="en-US" dirty="0" smtClean="0">
                <a:solidFill>
                  <a:schemeClr val="tx1">
                    <a:lumMod val="75000"/>
                    <a:lumOff val="25000"/>
                  </a:schemeClr>
                </a:solidFill>
              </a:rPr>
              <a:t>%</a:t>
            </a:r>
            <a:endParaRPr lang="en-US" dirty="0">
              <a:solidFill>
                <a:schemeClr val="tx1">
                  <a:lumMod val="75000"/>
                  <a:lumOff val="25000"/>
                </a:schemeClr>
              </a:solidFill>
            </a:endParaRPr>
          </a:p>
        </p:txBody>
      </p:sp>
    </p:spTree>
    <p:extLst>
      <p:ext uri="{BB962C8B-B14F-4D97-AF65-F5344CB8AC3E}">
        <p14:creationId xmlns:p14="http://schemas.microsoft.com/office/powerpoint/2010/main" val="4197064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sz="half" idx="1"/>
          </p:nvPr>
        </p:nvSpPr>
        <p:spPr>
          <a:xfrm>
            <a:off x="1285875" y="1828800"/>
            <a:ext cx="8724900" cy="4047612"/>
          </a:xfrm>
          <a:noFill/>
          <a:ln>
            <a:noFill/>
          </a:ln>
        </p:spPr>
        <p:txBody>
          <a:bodyPr rtlCol="0">
            <a:normAutofit/>
          </a:bodyPr>
          <a:lstStyle/>
          <a:p>
            <a:pPr>
              <a:buFont typeface="Wingdings" pitchFamily="2" charset="2"/>
              <a:buChar char="Ø"/>
              <a:defRPr/>
            </a:pPr>
            <a:r>
              <a:rPr lang="en-US" dirty="0" smtClean="0">
                <a:solidFill>
                  <a:schemeClr val="tx1">
                    <a:lumMod val="75000"/>
                    <a:lumOff val="25000"/>
                  </a:schemeClr>
                </a:solidFill>
              </a:rPr>
              <a:t>Social </a:t>
            </a:r>
            <a:r>
              <a:rPr lang="en-US" dirty="0">
                <a:solidFill>
                  <a:schemeClr val="tx1">
                    <a:lumMod val="75000"/>
                    <a:lumOff val="25000"/>
                  </a:schemeClr>
                </a:solidFill>
              </a:rPr>
              <a:t>W</a:t>
            </a:r>
            <a:r>
              <a:rPr lang="en-US" dirty="0" smtClean="0">
                <a:solidFill>
                  <a:schemeClr val="tx1">
                    <a:lumMod val="75000"/>
                    <a:lumOff val="25000"/>
                  </a:schemeClr>
                </a:solidFill>
              </a:rPr>
              <a:t>orkers</a:t>
            </a:r>
          </a:p>
          <a:p>
            <a:pPr>
              <a:buFont typeface="Wingdings" pitchFamily="2" charset="2"/>
              <a:buChar char="Ø"/>
              <a:defRPr/>
            </a:pPr>
            <a:r>
              <a:rPr lang="en-US" dirty="0" smtClean="0">
                <a:solidFill>
                  <a:schemeClr val="tx1">
                    <a:lumMod val="75000"/>
                    <a:lumOff val="25000"/>
                  </a:schemeClr>
                </a:solidFill>
              </a:rPr>
              <a:t>Psychologists</a:t>
            </a:r>
          </a:p>
          <a:p>
            <a:pPr>
              <a:buFont typeface="Wingdings" pitchFamily="2" charset="2"/>
              <a:buChar char="Ø"/>
              <a:defRPr/>
            </a:pPr>
            <a:r>
              <a:rPr lang="en-US" dirty="0" smtClean="0">
                <a:solidFill>
                  <a:schemeClr val="tx1">
                    <a:lumMod val="75000"/>
                    <a:lumOff val="25000"/>
                  </a:schemeClr>
                </a:solidFill>
              </a:rPr>
              <a:t>Nurses </a:t>
            </a:r>
          </a:p>
          <a:p>
            <a:pPr>
              <a:buFont typeface="Wingdings" pitchFamily="2" charset="2"/>
              <a:buChar char="Ø"/>
              <a:defRPr/>
            </a:pPr>
            <a:r>
              <a:rPr lang="en-US" dirty="0">
                <a:solidFill>
                  <a:schemeClr val="tx1">
                    <a:lumMod val="75000"/>
                    <a:lumOff val="25000"/>
                  </a:schemeClr>
                </a:solidFill>
              </a:rPr>
              <a:t>P</a:t>
            </a:r>
            <a:r>
              <a:rPr lang="en-US" dirty="0" smtClean="0">
                <a:solidFill>
                  <a:schemeClr val="tx1">
                    <a:lumMod val="75000"/>
                    <a:lumOff val="25000"/>
                  </a:schemeClr>
                </a:solidFill>
              </a:rPr>
              <a:t>hysicians </a:t>
            </a:r>
          </a:p>
          <a:p>
            <a:pPr>
              <a:buFont typeface="Wingdings" pitchFamily="2" charset="2"/>
              <a:buChar char="Ø"/>
              <a:defRPr/>
            </a:pPr>
            <a:r>
              <a:rPr lang="en-US" dirty="0" smtClean="0">
                <a:solidFill>
                  <a:schemeClr val="tx1">
                    <a:lumMod val="75000"/>
                    <a:lumOff val="25000"/>
                  </a:schemeClr>
                </a:solidFill>
              </a:rPr>
              <a:t>Behavioral Specialists</a:t>
            </a:r>
          </a:p>
          <a:p>
            <a:pPr>
              <a:buFont typeface="Wingdings" pitchFamily="2" charset="2"/>
              <a:buChar char="Ø"/>
              <a:defRPr/>
            </a:pPr>
            <a:r>
              <a:rPr lang="en-US" dirty="0" smtClean="0">
                <a:solidFill>
                  <a:schemeClr val="tx1">
                    <a:lumMod val="75000"/>
                    <a:lumOff val="25000"/>
                  </a:schemeClr>
                </a:solidFill>
              </a:rPr>
              <a:t>And a small administrative staff for accounting, technology, administrative support, etc.</a:t>
            </a:r>
          </a:p>
        </p:txBody>
      </p:sp>
      <p:sp>
        <p:nvSpPr>
          <p:cNvPr id="1946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03688D81-FF83-45EF-9137-8C4904148C72}" type="slidenum">
              <a:rPr lang="en-US" altLang="en-US" sz="1400">
                <a:solidFill>
                  <a:schemeClr val="tx1"/>
                </a:solidFill>
              </a:rPr>
              <a:pPr/>
              <a:t>11</a:t>
            </a:fld>
            <a:endParaRPr lang="en-US" altLang="en-US" sz="1400">
              <a:solidFill>
                <a:schemeClr val="tx1"/>
              </a:solidFill>
            </a:endParaRPr>
          </a:p>
        </p:txBody>
      </p:sp>
      <p:sp>
        <p:nvSpPr>
          <p:cNvPr id="6" name="Title 1"/>
          <p:cNvSpPr txBox="1">
            <a:spLocks/>
          </p:cNvSpPr>
          <p:nvPr/>
        </p:nvSpPr>
        <p:spPr>
          <a:xfrm>
            <a:off x="1219200" y="258232"/>
            <a:ext cx="10239376" cy="13133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Our 330 Staff</a:t>
            </a:r>
            <a:endParaRPr lang="en-US" dirty="0"/>
          </a:p>
        </p:txBody>
      </p:sp>
    </p:spTree>
    <p:extLst>
      <p:ext uri="{BB962C8B-B14F-4D97-AF65-F5344CB8AC3E}">
        <p14:creationId xmlns:p14="http://schemas.microsoft.com/office/powerpoint/2010/main" val="84632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1000"/>
                                        <p:tgtEl>
                                          <p:spTgt spid="808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0899">
                                            <p:txEl>
                                              <p:pRg st="1" end="1"/>
                                            </p:txEl>
                                          </p:spTgt>
                                        </p:tgtEl>
                                        <p:attrNameLst>
                                          <p:attrName>style.visibility</p:attrName>
                                        </p:attrNameLst>
                                      </p:cBhvr>
                                      <p:to>
                                        <p:strVal val="visible"/>
                                      </p:to>
                                    </p:set>
                                    <p:animEffect transition="in" filter="dissolve">
                                      <p:cBhvr>
                                        <p:cTn id="10" dur="1000"/>
                                        <p:tgtEl>
                                          <p:spTgt spid="808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Effect transition="in" filter="dissolve">
                                      <p:cBhvr>
                                        <p:cTn id="13" dur="1000"/>
                                        <p:tgtEl>
                                          <p:spTgt spid="8089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0899">
                                            <p:txEl>
                                              <p:pRg st="3" end="3"/>
                                            </p:txEl>
                                          </p:spTgt>
                                        </p:tgtEl>
                                        <p:attrNameLst>
                                          <p:attrName>style.visibility</p:attrName>
                                        </p:attrNameLst>
                                      </p:cBhvr>
                                      <p:to>
                                        <p:strVal val="visible"/>
                                      </p:to>
                                    </p:set>
                                    <p:animEffect transition="in" filter="dissolve">
                                      <p:cBhvr>
                                        <p:cTn id="16" dur="1000"/>
                                        <p:tgtEl>
                                          <p:spTgt spid="8089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Effect transition="in" filter="dissolve">
                                      <p:cBhvr>
                                        <p:cTn id="19" dur="1000"/>
                                        <p:tgtEl>
                                          <p:spTgt spid="8089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0899">
                                            <p:txEl>
                                              <p:pRg st="5" end="5"/>
                                            </p:txEl>
                                          </p:spTgt>
                                        </p:tgtEl>
                                        <p:attrNameLst>
                                          <p:attrName>style.visibility</p:attrName>
                                        </p:attrNameLst>
                                      </p:cBhvr>
                                      <p:to>
                                        <p:strVal val="visible"/>
                                      </p:to>
                                    </p:set>
                                    <p:animEffect transition="in" filter="dissolve">
                                      <p:cBhvr>
                                        <p:cTn id="22" dur="1000"/>
                                        <p:tgtEl>
                                          <p:spTgt spid="80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sz="half" idx="1"/>
          </p:nvPr>
        </p:nvSpPr>
        <p:spPr>
          <a:xfrm>
            <a:off x="1314450" y="1428749"/>
            <a:ext cx="9496425" cy="4276725"/>
          </a:xfrm>
          <a:noFill/>
          <a:ln>
            <a:noFill/>
          </a:ln>
        </p:spPr>
        <p:txBody>
          <a:bodyPr rtlCol="0">
            <a:noAutofit/>
          </a:bodyPr>
          <a:lstStyle/>
          <a:p>
            <a:pPr lvl="0">
              <a:buFont typeface="Wingdings" panose="05000000000000000000" pitchFamily="2" charset="2"/>
              <a:buChar char="q"/>
            </a:pPr>
            <a:r>
              <a:rPr lang="en-US" dirty="0" smtClean="0"/>
              <a:t>Respite</a:t>
            </a:r>
          </a:p>
          <a:p>
            <a:pPr lvl="0">
              <a:buFont typeface="Wingdings" panose="05000000000000000000" pitchFamily="2" charset="2"/>
              <a:buChar char="q"/>
            </a:pPr>
            <a:endParaRPr lang="en-US" dirty="0" smtClean="0"/>
          </a:p>
          <a:p>
            <a:pPr lvl="0">
              <a:buFont typeface="Wingdings" panose="05000000000000000000" pitchFamily="2" charset="2"/>
              <a:buChar char="q"/>
            </a:pPr>
            <a:r>
              <a:rPr lang="en-US" dirty="0" smtClean="0"/>
              <a:t>Residential</a:t>
            </a:r>
          </a:p>
          <a:p>
            <a:pPr lvl="0">
              <a:buFont typeface="Wingdings" panose="05000000000000000000" pitchFamily="2" charset="2"/>
              <a:buChar char="q"/>
            </a:pPr>
            <a:r>
              <a:rPr lang="en-US" dirty="0" smtClean="0"/>
              <a:t>Adult </a:t>
            </a:r>
            <a:r>
              <a:rPr lang="en-US" dirty="0"/>
              <a:t>Day </a:t>
            </a:r>
            <a:r>
              <a:rPr lang="en-US" dirty="0" smtClean="0"/>
              <a:t>Programs</a:t>
            </a:r>
          </a:p>
          <a:p>
            <a:pPr lvl="0">
              <a:buFont typeface="Wingdings" panose="05000000000000000000" pitchFamily="2" charset="2"/>
              <a:buChar char="q"/>
            </a:pPr>
            <a:endParaRPr lang="en-US" dirty="0"/>
          </a:p>
          <a:p>
            <a:pPr lvl="0">
              <a:buFont typeface="Wingdings" panose="05000000000000000000" pitchFamily="2" charset="2"/>
              <a:buChar char="q"/>
            </a:pPr>
            <a:r>
              <a:rPr lang="en-US" dirty="0" smtClean="0"/>
              <a:t>Transportation</a:t>
            </a:r>
          </a:p>
          <a:p>
            <a:pPr lvl="0">
              <a:buFont typeface="Wingdings" panose="05000000000000000000" pitchFamily="2" charset="2"/>
              <a:buChar char="q"/>
            </a:pPr>
            <a:r>
              <a:rPr lang="en-US" dirty="0" smtClean="0"/>
              <a:t> </a:t>
            </a:r>
            <a:r>
              <a:rPr lang="en-US" dirty="0"/>
              <a:t>Infant Development </a:t>
            </a:r>
            <a:r>
              <a:rPr lang="en-US" dirty="0" smtClean="0"/>
              <a:t>Services</a:t>
            </a:r>
          </a:p>
          <a:p>
            <a:pPr lvl="0">
              <a:buFont typeface="Wingdings" panose="05000000000000000000" pitchFamily="2" charset="2"/>
              <a:buChar char="q"/>
            </a:pPr>
            <a:endParaRPr lang="en-US" dirty="0"/>
          </a:p>
          <a:p>
            <a:pPr lvl="0">
              <a:buFont typeface="Wingdings" panose="05000000000000000000" pitchFamily="2" charset="2"/>
              <a:buChar char="q"/>
            </a:pPr>
            <a:r>
              <a:rPr lang="en-US" dirty="0"/>
              <a:t> </a:t>
            </a:r>
            <a:r>
              <a:rPr lang="en-US" dirty="0" smtClean="0"/>
              <a:t>Clinical</a:t>
            </a:r>
          </a:p>
          <a:p>
            <a:pPr lvl="0">
              <a:buFont typeface="Wingdings" panose="05000000000000000000" pitchFamily="2" charset="2"/>
              <a:buChar char="q"/>
            </a:pPr>
            <a:r>
              <a:rPr lang="en-US" dirty="0" smtClean="0"/>
              <a:t> </a:t>
            </a:r>
            <a:r>
              <a:rPr lang="en-US" dirty="0"/>
              <a:t>Diagnostic Services</a:t>
            </a:r>
            <a:endParaRPr lang="en-US" i="1" dirty="0"/>
          </a:p>
        </p:txBody>
      </p:sp>
      <p:sp>
        <p:nvSpPr>
          <p:cNvPr id="1946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03688D81-FF83-45EF-9137-8C4904148C72}" type="slidenum">
              <a:rPr lang="en-US" altLang="en-US" sz="1400">
                <a:solidFill>
                  <a:schemeClr val="tx1"/>
                </a:solidFill>
              </a:rPr>
              <a:pPr/>
              <a:t>12</a:t>
            </a:fld>
            <a:endParaRPr lang="en-US" altLang="en-US" sz="1400">
              <a:solidFill>
                <a:schemeClr val="tx1"/>
              </a:solidFill>
            </a:endParaRPr>
          </a:p>
        </p:txBody>
      </p:sp>
      <p:sp>
        <p:nvSpPr>
          <p:cNvPr id="6" name="Title 1"/>
          <p:cNvSpPr txBox="1">
            <a:spLocks/>
          </p:cNvSpPr>
          <p:nvPr/>
        </p:nvSpPr>
        <p:spPr>
          <a:xfrm>
            <a:off x="1219200" y="258232"/>
            <a:ext cx="10239376" cy="13133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Our Services</a:t>
            </a:r>
            <a:endParaRPr lang="en-US" dirty="0"/>
          </a:p>
        </p:txBody>
      </p:sp>
    </p:spTree>
    <p:extLst>
      <p:ext uri="{BB962C8B-B14F-4D97-AF65-F5344CB8AC3E}">
        <p14:creationId xmlns:p14="http://schemas.microsoft.com/office/powerpoint/2010/main" val="303130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1000"/>
                                        <p:tgtEl>
                                          <p:spTgt spid="808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0899">
                                            <p:txEl>
                                              <p:pRg st="2" end="2"/>
                                            </p:txEl>
                                          </p:spTgt>
                                        </p:tgtEl>
                                        <p:attrNameLst>
                                          <p:attrName>style.visibility</p:attrName>
                                        </p:attrNameLst>
                                      </p:cBhvr>
                                      <p:to>
                                        <p:strVal val="visible"/>
                                      </p:to>
                                    </p:set>
                                    <p:animEffect transition="in" filter="dissolve">
                                      <p:cBhvr>
                                        <p:cTn id="10" dur="1000"/>
                                        <p:tgtEl>
                                          <p:spTgt spid="80899">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animEffect transition="in" filter="dissolve">
                                      <p:cBhvr>
                                        <p:cTn id="13" dur="1000"/>
                                        <p:tgtEl>
                                          <p:spTgt spid="80899">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0899">
                                            <p:txEl>
                                              <p:pRg st="5" end="5"/>
                                            </p:txEl>
                                          </p:spTgt>
                                        </p:tgtEl>
                                        <p:attrNameLst>
                                          <p:attrName>style.visibility</p:attrName>
                                        </p:attrNameLst>
                                      </p:cBhvr>
                                      <p:to>
                                        <p:strVal val="visible"/>
                                      </p:to>
                                    </p:set>
                                    <p:animEffect transition="in" filter="dissolve">
                                      <p:cBhvr>
                                        <p:cTn id="16" dur="1000"/>
                                        <p:tgtEl>
                                          <p:spTgt spid="80899">
                                            <p:txEl>
                                              <p:pRg st="5" end="5"/>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0899">
                                            <p:txEl>
                                              <p:pRg st="6" end="6"/>
                                            </p:txEl>
                                          </p:spTgt>
                                        </p:tgtEl>
                                        <p:attrNameLst>
                                          <p:attrName>style.visibility</p:attrName>
                                        </p:attrNameLst>
                                      </p:cBhvr>
                                      <p:to>
                                        <p:strVal val="visible"/>
                                      </p:to>
                                    </p:set>
                                    <p:animEffect transition="in" filter="dissolve">
                                      <p:cBhvr>
                                        <p:cTn id="19" dur="1000"/>
                                        <p:tgtEl>
                                          <p:spTgt spid="80899">
                                            <p:txEl>
                                              <p:pRg st="6" end="6"/>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0899">
                                            <p:txEl>
                                              <p:pRg st="8" end="8"/>
                                            </p:txEl>
                                          </p:spTgt>
                                        </p:tgtEl>
                                        <p:attrNameLst>
                                          <p:attrName>style.visibility</p:attrName>
                                        </p:attrNameLst>
                                      </p:cBhvr>
                                      <p:to>
                                        <p:strVal val="visible"/>
                                      </p:to>
                                    </p:set>
                                    <p:animEffect transition="in" filter="dissolve">
                                      <p:cBhvr>
                                        <p:cTn id="22" dur="1000"/>
                                        <p:tgtEl>
                                          <p:spTgt spid="80899">
                                            <p:txEl>
                                              <p:pRg st="8" end="8"/>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0899">
                                            <p:txEl>
                                              <p:pRg st="9" end="9"/>
                                            </p:txEl>
                                          </p:spTgt>
                                        </p:tgtEl>
                                        <p:attrNameLst>
                                          <p:attrName>style.visibility</p:attrName>
                                        </p:attrNameLst>
                                      </p:cBhvr>
                                      <p:to>
                                        <p:strVal val="visible"/>
                                      </p:to>
                                    </p:set>
                                    <p:animEffect transition="in" filter="dissolve">
                                      <p:cBhvr>
                                        <p:cTn id="25" dur="1000"/>
                                        <p:tgtEl>
                                          <p:spTgt spid="808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ADF1A785-A187-4783-9170-B35A58CDE2D0}" type="slidenum">
              <a:rPr lang="en-US" altLang="en-US" sz="1400">
                <a:solidFill>
                  <a:schemeClr val="tx1"/>
                </a:solidFill>
              </a:rPr>
              <a:pPr/>
              <a:t>13</a:t>
            </a:fld>
            <a:endParaRPr lang="en-US" altLang="en-US" sz="1400">
              <a:solidFill>
                <a:schemeClr val="tx1"/>
              </a:solidFill>
            </a:endParaRPr>
          </a:p>
        </p:txBody>
      </p:sp>
      <p:sp>
        <p:nvSpPr>
          <p:cNvPr id="7" name="Content Placeholder 6"/>
          <p:cNvSpPr>
            <a:spLocks noGrp="1"/>
          </p:cNvSpPr>
          <p:nvPr>
            <p:ph idx="4294967295"/>
          </p:nvPr>
        </p:nvSpPr>
        <p:spPr>
          <a:xfrm>
            <a:off x="1028700" y="1714500"/>
            <a:ext cx="9867900" cy="4000500"/>
          </a:xfrm>
          <a:noFill/>
          <a:ln>
            <a:noFill/>
          </a:ln>
        </p:spPr>
        <p:txBody>
          <a:bodyPr rtlCol="0">
            <a:normAutofit fontScale="92500" lnSpcReduction="20000"/>
          </a:bodyPr>
          <a:lstStyle/>
          <a:p>
            <a:pPr marL="0" indent="0">
              <a:buNone/>
              <a:defRPr/>
            </a:pPr>
            <a:endParaRPr lang="en-US" u="sng" dirty="0" smtClean="0">
              <a:solidFill>
                <a:schemeClr val="tx1">
                  <a:lumMod val="75000"/>
                  <a:lumOff val="25000"/>
                </a:schemeClr>
              </a:solidFill>
            </a:endParaRPr>
          </a:p>
          <a:p>
            <a:pPr>
              <a:buFont typeface="Wingdings" pitchFamily="2" charset="2"/>
              <a:buChar char="q"/>
              <a:defRPr/>
            </a:pPr>
            <a:r>
              <a:rPr lang="en-US" sz="2600" dirty="0" smtClean="0">
                <a:solidFill>
                  <a:schemeClr val="tx1">
                    <a:lumMod val="75000"/>
                    <a:lumOff val="25000"/>
                  </a:schemeClr>
                </a:solidFill>
              </a:rPr>
              <a:t>Service Coordination      </a:t>
            </a:r>
          </a:p>
          <a:p>
            <a:pPr marL="684213" indent="-684213">
              <a:buNone/>
              <a:tabLst>
                <a:tab pos="512763" algn="l"/>
              </a:tabLst>
              <a:defRPr/>
            </a:pPr>
            <a:r>
              <a:rPr lang="en-US" sz="2600" dirty="0">
                <a:solidFill>
                  <a:schemeClr val="tx1">
                    <a:lumMod val="75000"/>
                    <a:lumOff val="25000"/>
                  </a:schemeClr>
                </a:solidFill>
              </a:rPr>
              <a:t> </a:t>
            </a:r>
            <a:r>
              <a:rPr lang="en-US" sz="2600" dirty="0" smtClean="0">
                <a:solidFill>
                  <a:schemeClr val="tx1">
                    <a:lumMod val="75000"/>
                    <a:lumOff val="25000"/>
                  </a:schemeClr>
                </a:solidFill>
              </a:rPr>
              <a:t>       	</a:t>
            </a:r>
          </a:p>
          <a:p>
            <a:pPr>
              <a:buFont typeface="Wingdings" pitchFamily="2" charset="2"/>
              <a:buChar char="q"/>
              <a:defRPr/>
            </a:pPr>
            <a:r>
              <a:rPr lang="en-US" sz="2600" dirty="0" smtClean="0">
                <a:solidFill>
                  <a:schemeClr val="tx1">
                    <a:lumMod val="75000"/>
                    <a:lumOff val="25000"/>
                  </a:schemeClr>
                </a:solidFill>
              </a:rPr>
              <a:t>Resource Development</a:t>
            </a:r>
          </a:p>
          <a:p>
            <a:pPr marL="684213" indent="-684213">
              <a:buNone/>
              <a:tabLst>
                <a:tab pos="512763" algn="l"/>
              </a:tabLst>
              <a:defRPr/>
            </a:pPr>
            <a:r>
              <a:rPr lang="en-US" sz="2600" dirty="0">
                <a:solidFill>
                  <a:schemeClr val="tx1">
                    <a:lumMod val="75000"/>
                    <a:lumOff val="25000"/>
                  </a:schemeClr>
                </a:solidFill>
              </a:rPr>
              <a:t> </a:t>
            </a:r>
            <a:r>
              <a:rPr lang="en-US" sz="2600" dirty="0" smtClean="0">
                <a:solidFill>
                  <a:schemeClr val="tx1">
                    <a:lumMod val="75000"/>
                    <a:lumOff val="25000"/>
                  </a:schemeClr>
                </a:solidFill>
              </a:rPr>
              <a:t>         </a:t>
            </a:r>
          </a:p>
          <a:p>
            <a:pPr>
              <a:buFont typeface="Wingdings" pitchFamily="2" charset="2"/>
              <a:buChar char="q"/>
              <a:defRPr/>
            </a:pPr>
            <a:r>
              <a:rPr lang="en-US" sz="2600" dirty="0" smtClean="0">
                <a:solidFill>
                  <a:schemeClr val="tx1">
                    <a:lumMod val="75000"/>
                    <a:lumOff val="25000"/>
                  </a:schemeClr>
                </a:solidFill>
              </a:rPr>
              <a:t>Special Projects</a:t>
            </a:r>
          </a:p>
          <a:p>
            <a:pPr marL="684213" indent="-684213">
              <a:buNone/>
              <a:tabLst>
                <a:tab pos="512763" algn="l"/>
              </a:tabLst>
              <a:defRPr/>
            </a:pPr>
            <a:r>
              <a:rPr lang="en-US" sz="2600" dirty="0">
                <a:solidFill>
                  <a:schemeClr val="tx1">
                    <a:lumMod val="75000"/>
                    <a:lumOff val="25000"/>
                  </a:schemeClr>
                </a:solidFill>
              </a:rPr>
              <a:t> </a:t>
            </a:r>
            <a:r>
              <a:rPr lang="en-US" sz="2600" dirty="0" smtClean="0">
                <a:solidFill>
                  <a:schemeClr val="tx1">
                    <a:lumMod val="75000"/>
                    <a:lumOff val="25000"/>
                  </a:schemeClr>
                </a:solidFill>
              </a:rPr>
              <a:t>      </a:t>
            </a:r>
          </a:p>
          <a:p>
            <a:pPr>
              <a:buFont typeface="Wingdings" pitchFamily="2" charset="2"/>
              <a:buChar char="q"/>
              <a:defRPr/>
            </a:pPr>
            <a:r>
              <a:rPr lang="en-US" sz="2600" dirty="0" smtClean="0">
                <a:solidFill>
                  <a:schemeClr val="tx1">
                    <a:lumMod val="75000"/>
                    <a:lumOff val="25000"/>
                  </a:schemeClr>
                </a:solidFill>
              </a:rPr>
              <a:t>Support Teams</a:t>
            </a:r>
          </a:p>
          <a:p>
            <a:pPr marL="684213" indent="-684213">
              <a:buNone/>
              <a:tabLst>
                <a:tab pos="512763" algn="l"/>
              </a:tabLst>
              <a:defRPr/>
            </a:pPr>
            <a:r>
              <a:rPr lang="en-US" sz="1800" dirty="0">
                <a:solidFill>
                  <a:schemeClr val="tx1">
                    <a:lumMod val="75000"/>
                    <a:lumOff val="25000"/>
                  </a:schemeClr>
                </a:solidFill>
              </a:rPr>
              <a:t>        </a:t>
            </a:r>
          </a:p>
          <a:p>
            <a:pPr marL="0" indent="0">
              <a:buNone/>
              <a:defRPr/>
            </a:pPr>
            <a:r>
              <a:rPr lang="en-US" sz="2800" dirty="0">
                <a:solidFill>
                  <a:schemeClr val="tx1">
                    <a:lumMod val="75000"/>
                    <a:lumOff val="25000"/>
                  </a:schemeClr>
                </a:solidFill>
              </a:rPr>
              <a:t>      </a:t>
            </a:r>
          </a:p>
          <a:p>
            <a:pPr marL="0" indent="0">
              <a:buNone/>
              <a:defRPr/>
            </a:pPr>
            <a:endParaRPr lang="en-US" dirty="0" smtClean="0">
              <a:solidFill>
                <a:schemeClr val="tx1">
                  <a:lumMod val="75000"/>
                  <a:lumOff val="25000"/>
                </a:schemeClr>
              </a:solidFill>
            </a:endParaRPr>
          </a:p>
          <a:p>
            <a:pPr>
              <a:defRPr/>
            </a:pPr>
            <a:endParaRPr lang="en-US" dirty="0">
              <a:solidFill>
                <a:schemeClr val="tx1">
                  <a:lumMod val="75000"/>
                  <a:lumOff val="25000"/>
                </a:schemeClr>
              </a:solidFill>
            </a:endParaRPr>
          </a:p>
        </p:txBody>
      </p:sp>
      <p:sp>
        <p:nvSpPr>
          <p:cNvPr id="9" name="Title 1"/>
          <p:cNvSpPr txBox="1">
            <a:spLocks/>
          </p:cNvSpPr>
          <p:nvPr/>
        </p:nvSpPr>
        <p:spPr>
          <a:xfrm>
            <a:off x="838200" y="278341"/>
            <a:ext cx="6772274" cy="13133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Case Management</a:t>
            </a:r>
            <a:endParaRPr lang="en-US" dirty="0"/>
          </a:p>
        </p:txBody>
      </p:sp>
    </p:spTree>
    <p:extLst>
      <p:ext uri="{BB962C8B-B14F-4D97-AF65-F5344CB8AC3E}">
        <p14:creationId xmlns:p14="http://schemas.microsoft.com/office/powerpoint/2010/main" val="198081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ADF1A785-A187-4783-9170-B35A58CDE2D0}" type="slidenum">
              <a:rPr lang="en-US" altLang="en-US" sz="1400">
                <a:solidFill>
                  <a:schemeClr val="tx1"/>
                </a:solidFill>
              </a:rPr>
              <a:pPr/>
              <a:t>14</a:t>
            </a:fld>
            <a:endParaRPr lang="en-US" altLang="en-US" sz="1400">
              <a:solidFill>
                <a:schemeClr val="tx1"/>
              </a:solidFill>
            </a:endParaRPr>
          </a:p>
        </p:txBody>
      </p:sp>
      <p:sp>
        <p:nvSpPr>
          <p:cNvPr id="8" name="Text Placeholder 7"/>
          <p:cNvSpPr>
            <a:spLocks noGrp="1"/>
          </p:cNvSpPr>
          <p:nvPr>
            <p:ph type="body" sz="half" idx="4294967295"/>
          </p:nvPr>
        </p:nvSpPr>
        <p:spPr>
          <a:xfrm>
            <a:off x="981074" y="1591734"/>
            <a:ext cx="9686925" cy="3818466"/>
          </a:xfrm>
          <a:noFill/>
          <a:ln>
            <a:noFill/>
          </a:ln>
        </p:spPr>
        <p:txBody>
          <a:bodyPr rtlCol="0">
            <a:normAutofit fontScale="85000" lnSpcReduction="20000"/>
          </a:bodyPr>
          <a:lstStyle/>
          <a:p>
            <a:pPr fontAlgn="auto">
              <a:defRPr/>
            </a:pPr>
            <a:endParaRPr lang="en-US" u="sng" dirty="0"/>
          </a:p>
          <a:p>
            <a:pPr>
              <a:buFont typeface="Wingdings" panose="05000000000000000000" pitchFamily="2" charset="2"/>
              <a:buChar char="q"/>
              <a:defRPr/>
            </a:pPr>
            <a:r>
              <a:rPr lang="en-US" sz="2600" dirty="0" smtClean="0"/>
              <a:t>Early Start</a:t>
            </a:r>
          </a:p>
          <a:p>
            <a:pPr>
              <a:buFont typeface="Wingdings" panose="05000000000000000000" pitchFamily="2" charset="2"/>
              <a:buChar char="q"/>
              <a:defRPr/>
            </a:pPr>
            <a:endParaRPr lang="en-US" sz="2600" dirty="0"/>
          </a:p>
          <a:p>
            <a:pPr>
              <a:buFont typeface="Wingdings" panose="05000000000000000000" pitchFamily="2" charset="2"/>
              <a:buChar char="q"/>
              <a:defRPr/>
            </a:pPr>
            <a:r>
              <a:rPr lang="en-US" sz="2600" dirty="0" smtClean="0"/>
              <a:t>Children</a:t>
            </a:r>
          </a:p>
          <a:p>
            <a:pPr>
              <a:buFont typeface="Wingdings" panose="05000000000000000000" pitchFamily="2" charset="2"/>
              <a:buChar char="q"/>
              <a:defRPr/>
            </a:pPr>
            <a:endParaRPr lang="en-US" sz="2600" dirty="0"/>
          </a:p>
          <a:p>
            <a:pPr>
              <a:buFont typeface="Wingdings" panose="05000000000000000000" pitchFamily="2" charset="2"/>
              <a:buChar char="q"/>
              <a:defRPr/>
            </a:pPr>
            <a:r>
              <a:rPr lang="en-US" sz="2600" dirty="0" smtClean="0"/>
              <a:t>Transition</a:t>
            </a:r>
          </a:p>
          <a:p>
            <a:pPr>
              <a:buFont typeface="Wingdings" panose="05000000000000000000" pitchFamily="2" charset="2"/>
              <a:buChar char="q"/>
              <a:defRPr/>
            </a:pPr>
            <a:endParaRPr lang="en-US" sz="2600" dirty="0"/>
          </a:p>
          <a:p>
            <a:pPr>
              <a:buFont typeface="Wingdings" panose="05000000000000000000" pitchFamily="2" charset="2"/>
              <a:buChar char="q"/>
              <a:defRPr/>
            </a:pPr>
            <a:r>
              <a:rPr lang="en-US" sz="2600" dirty="0" smtClean="0"/>
              <a:t>Adult</a:t>
            </a:r>
          </a:p>
          <a:p>
            <a:pPr>
              <a:buFont typeface="Wingdings" panose="05000000000000000000" pitchFamily="2" charset="2"/>
              <a:buChar char="q"/>
              <a:defRPr/>
            </a:pPr>
            <a:endParaRPr lang="en-US" sz="2600" dirty="0"/>
          </a:p>
          <a:p>
            <a:pPr>
              <a:buFont typeface="Wingdings" panose="05000000000000000000" pitchFamily="2" charset="2"/>
              <a:buChar char="q"/>
              <a:defRPr/>
            </a:pPr>
            <a:r>
              <a:rPr lang="en-US" sz="2600" dirty="0"/>
              <a:t>Deflection</a:t>
            </a:r>
          </a:p>
          <a:p>
            <a:pPr marL="342900" indent="-342900">
              <a:buFont typeface="Wingdings" pitchFamily="2" charset="2"/>
              <a:buChar char="§"/>
              <a:defRPr/>
            </a:pPr>
            <a:endParaRPr lang="en-US" sz="2000" dirty="0"/>
          </a:p>
        </p:txBody>
      </p:sp>
      <p:sp>
        <p:nvSpPr>
          <p:cNvPr id="9" name="Title 1"/>
          <p:cNvSpPr txBox="1">
            <a:spLocks/>
          </p:cNvSpPr>
          <p:nvPr/>
        </p:nvSpPr>
        <p:spPr>
          <a:xfrm>
            <a:off x="838200" y="278341"/>
            <a:ext cx="6772274" cy="1313393"/>
          </a:xfrm>
          <a:prstGeom prst="rect">
            <a:avLst/>
          </a:prstGeom>
        </p:spPr>
        <p:txBody>
          <a:bodyPr vert="horz" lIns="91440" tIns="45720" rIns="91440" bIns="45720" rtlCol="0" anchor="ctr">
            <a:normAutofit fontScale="92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Case Management Teams</a:t>
            </a:r>
            <a:endParaRPr lang="en-US" dirty="0"/>
          </a:p>
        </p:txBody>
      </p:sp>
    </p:spTree>
    <p:extLst>
      <p:ext uri="{BB962C8B-B14F-4D97-AF65-F5344CB8AC3E}">
        <p14:creationId xmlns:p14="http://schemas.microsoft.com/office/powerpoint/2010/main" val="1392893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ADF1A785-A187-4783-9170-B35A58CDE2D0}" type="slidenum">
              <a:rPr lang="en-US" altLang="en-US" sz="1400">
                <a:solidFill>
                  <a:schemeClr val="tx1"/>
                </a:solidFill>
              </a:rPr>
              <a:pPr/>
              <a:t>15</a:t>
            </a:fld>
            <a:endParaRPr lang="en-US" altLang="en-US" sz="1400">
              <a:solidFill>
                <a:schemeClr val="tx1"/>
              </a:solidFill>
            </a:endParaRPr>
          </a:p>
        </p:txBody>
      </p:sp>
      <p:sp>
        <p:nvSpPr>
          <p:cNvPr id="9" name="Title 1"/>
          <p:cNvSpPr txBox="1">
            <a:spLocks/>
          </p:cNvSpPr>
          <p:nvPr/>
        </p:nvSpPr>
        <p:spPr>
          <a:xfrm>
            <a:off x="838200" y="278341"/>
            <a:ext cx="6772274" cy="13133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Clinics</a:t>
            </a:r>
            <a:endParaRPr lang="en-US" dirty="0"/>
          </a:p>
        </p:txBody>
      </p:sp>
      <p:sp>
        <p:nvSpPr>
          <p:cNvPr id="11" name="Rectangle 5"/>
          <p:cNvSpPr txBox="1">
            <a:spLocks noChangeArrowheads="1"/>
          </p:cNvSpPr>
          <p:nvPr/>
        </p:nvSpPr>
        <p:spPr>
          <a:xfrm>
            <a:off x="838199" y="1876426"/>
            <a:ext cx="10410825" cy="436245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32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8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4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9pPr>
          </a:lstStyle>
          <a:p>
            <a:pPr>
              <a:lnSpc>
                <a:spcPct val="80000"/>
              </a:lnSpc>
              <a:buFont typeface="Wingdings" panose="05000000000000000000" pitchFamily="2" charset="2"/>
              <a:buChar char="q"/>
              <a:defRPr/>
            </a:pPr>
            <a:r>
              <a:rPr lang="en-US" sz="2400" b="1" dirty="0" smtClean="0">
                <a:solidFill>
                  <a:schemeClr val="tx1">
                    <a:lumMod val="75000"/>
                    <a:lumOff val="25000"/>
                  </a:schemeClr>
                </a:solidFill>
                <a:latin typeface="Calibri Light" panose="020F0302020204030204" pitchFamily="34" charset="0"/>
                <a:cs typeface="Calibri Light" panose="020F0302020204030204" pitchFamily="34" charset="0"/>
              </a:rPr>
              <a:t>Occupational Therapy Clinic- </a:t>
            </a:r>
            <a:r>
              <a:rPr lang="en-US" sz="2400" dirty="0" smtClean="0">
                <a:solidFill>
                  <a:schemeClr val="tx1">
                    <a:lumMod val="75000"/>
                    <a:lumOff val="25000"/>
                  </a:schemeClr>
                </a:solidFill>
                <a:latin typeface="Calibri Light" panose="020F0302020204030204" pitchFamily="34" charset="0"/>
                <a:cs typeface="Calibri Light" panose="020F0302020204030204" pitchFamily="34" charset="0"/>
              </a:rPr>
              <a:t>evaluates consumers for mobility devices, looks at seating and positioning</a:t>
            </a:r>
          </a:p>
          <a:p>
            <a:pPr>
              <a:lnSpc>
                <a:spcPct val="80000"/>
              </a:lnSpc>
              <a:buFont typeface="Wingdings" panose="05000000000000000000" pitchFamily="2" charset="2"/>
              <a:buChar char="q"/>
              <a:defRPr/>
            </a:pPr>
            <a:r>
              <a:rPr lang="en-US" sz="2400" b="1" dirty="0" smtClean="0">
                <a:solidFill>
                  <a:schemeClr val="tx1">
                    <a:lumMod val="75000"/>
                    <a:lumOff val="25000"/>
                  </a:schemeClr>
                </a:solidFill>
                <a:latin typeface="Calibri Light" panose="020F0302020204030204" pitchFamily="34" charset="0"/>
                <a:cs typeface="Calibri Light" panose="020F0302020204030204" pitchFamily="34" charset="0"/>
              </a:rPr>
              <a:t>Developmental Gait Clinic- </a:t>
            </a:r>
            <a:r>
              <a:rPr lang="en-US" sz="2400" dirty="0" smtClean="0">
                <a:solidFill>
                  <a:schemeClr val="tx1">
                    <a:lumMod val="75000"/>
                    <a:lumOff val="25000"/>
                  </a:schemeClr>
                </a:solidFill>
                <a:latin typeface="Calibri Light" panose="020F0302020204030204" pitchFamily="34" charset="0"/>
                <a:cs typeface="Calibri Light" panose="020F0302020204030204" pitchFamily="34" charset="0"/>
              </a:rPr>
              <a:t>primarily young consumers, goal is to make gait more normal</a:t>
            </a:r>
            <a:endParaRPr lang="en-US" sz="2400" b="1" dirty="0" smtClean="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80000"/>
              </a:lnSpc>
              <a:buFont typeface="Wingdings" panose="05000000000000000000" pitchFamily="2" charset="2"/>
              <a:buChar char="q"/>
              <a:defRPr/>
            </a:pPr>
            <a:r>
              <a:rPr lang="en-US" sz="2400" b="1" dirty="0" smtClean="0">
                <a:solidFill>
                  <a:schemeClr val="tx1">
                    <a:lumMod val="75000"/>
                    <a:lumOff val="25000"/>
                  </a:schemeClr>
                </a:solidFill>
                <a:latin typeface="Calibri Light" panose="020F0302020204030204" pitchFamily="34" charset="0"/>
                <a:cs typeface="Calibri Light" panose="020F0302020204030204" pitchFamily="34" charset="0"/>
              </a:rPr>
              <a:t>Environmental Evaluations-</a:t>
            </a:r>
            <a:r>
              <a:rPr lang="en-US" sz="2400" dirty="0" smtClean="0">
                <a:solidFill>
                  <a:schemeClr val="tx1">
                    <a:lumMod val="75000"/>
                    <a:lumOff val="25000"/>
                  </a:schemeClr>
                </a:solidFill>
                <a:latin typeface="Calibri Light" panose="020F0302020204030204" pitchFamily="34" charset="0"/>
                <a:cs typeface="Calibri Light" panose="020F0302020204030204" pitchFamily="34" charset="0"/>
              </a:rPr>
              <a:t> evaluating housing and vehicles for possible modification to enable consumer to live in a safe environment. </a:t>
            </a:r>
          </a:p>
          <a:p>
            <a:pPr>
              <a:lnSpc>
                <a:spcPct val="80000"/>
              </a:lnSpc>
              <a:buFont typeface="Wingdings" panose="05000000000000000000" pitchFamily="2" charset="2"/>
              <a:buChar char="q"/>
              <a:defRPr/>
            </a:pPr>
            <a:r>
              <a:rPr lang="en-US" sz="2400" b="1" dirty="0" smtClean="0">
                <a:solidFill>
                  <a:schemeClr val="tx1">
                    <a:lumMod val="75000"/>
                    <a:lumOff val="25000"/>
                  </a:schemeClr>
                </a:solidFill>
                <a:latin typeface="Calibri Light" panose="020F0302020204030204" pitchFamily="34" charset="0"/>
                <a:cs typeface="Calibri Light" panose="020F0302020204030204" pitchFamily="34" charset="0"/>
              </a:rPr>
              <a:t>Psychiatric </a:t>
            </a:r>
            <a:r>
              <a:rPr lang="en-US" sz="2400" b="1" dirty="0" smtClean="0">
                <a:solidFill>
                  <a:schemeClr val="tx1">
                    <a:lumMod val="75000"/>
                    <a:lumOff val="25000"/>
                  </a:schemeClr>
                </a:solidFill>
                <a:latin typeface="Calibri Light" panose="020F0302020204030204" pitchFamily="34" charset="0"/>
                <a:cs typeface="Calibri Light" panose="020F0302020204030204" pitchFamily="34" charset="0"/>
              </a:rPr>
              <a:t>Services-</a:t>
            </a:r>
            <a:r>
              <a:rPr lang="en-US" sz="2400" dirty="0" smtClean="0">
                <a:solidFill>
                  <a:schemeClr val="tx1">
                    <a:lumMod val="75000"/>
                    <a:lumOff val="25000"/>
                  </a:schemeClr>
                </a:solidFill>
                <a:latin typeface="Calibri Light" panose="020F0302020204030204" pitchFamily="34" charset="0"/>
                <a:cs typeface="Calibri Light" panose="020F0302020204030204" pitchFamily="34" charset="0"/>
              </a:rPr>
              <a:t> in person and via telemedicine </a:t>
            </a:r>
          </a:p>
        </p:txBody>
      </p:sp>
    </p:spTree>
    <p:extLst>
      <p:ext uri="{BB962C8B-B14F-4D97-AF65-F5344CB8AC3E}">
        <p14:creationId xmlns:p14="http://schemas.microsoft.com/office/powerpoint/2010/main" val="44983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6825" y="0"/>
            <a:ext cx="4679950" cy="6858000"/>
          </a:xfrm>
          <a:ln>
            <a:solidFill>
              <a:schemeClr val="accent5">
                <a:lumMod val="90000"/>
              </a:schemeClr>
            </a:solidFill>
          </a:ln>
        </p:spPr>
        <p:txBody>
          <a:bodyPr rtlCol="0">
            <a:normAutofit/>
          </a:bodyPr>
          <a:lstStyle/>
          <a:p>
            <a:pPr marL="0" indent="0" fontAlgn="auto">
              <a:buNone/>
              <a:defRPr/>
            </a:pPr>
            <a:r>
              <a:rPr lang="en-US" sz="2800" b="1" dirty="0" smtClean="0"/>
              <a:t>Infant/Toddler </a:t>
            </a:r>
            <a:r>
              <a:rPr lang="en-US" sz="2800" b="1" dirty="0"/>
              <a:t>must:</a:t>
            </a:r>
          </a:p>
          <a:p>
            <a:pPr marL="342900" indent="-342900">
              <a:buFont typeface="Wingdings" pitchFamily="2" charset="2"/>
              <a:buChar char="ü"/>
              <a:defRPr/>
            </a:pPr>
            <a:r>
              <a:rPr lang="en-US" sz="1900" dirty="0"/>
              <a:t>Be between birth and 36 months of age</a:t>
            </a:r>
          </a:p>
          <a:p>
            <a:pPr marL="342900" indent="-342900">
              <a:buFont typeface="Wingdings" pitchFamily="2" charset="2"/>
              <a:buChar char="ü"/>
              <a:defRPr/>
            </a:pPr>
            <a:r>
              <a:rPr lang="en-US" sz="1900" dirty="0"/>
              <a:t>Need early intervention services</a:t>
            </a:r>
          </a:p>
          <a:p>
            <a:pPr marL="342900" indent="-342900">
              <a:buFont typeface="Wingdings" pitchFamily="2" charset="2"/>
              <a:buChar char="ü"/>
              <a:defRPr/>
            </a:pPr>
            <a:r>
              <a:rPr lang="en-US" sz="1900" dirty="0"/>
              <a:t>Meet one of two eligibility criteria</a:t>
            </a:r>
          </a:p>
          <a:p>
            <a:pPr fontAlgn="auto">
              <a:defRPr/>
            </a:pPr>
            <a:r>
              <a:rPr lang="en-US" sz="1900" dirty="0"/>
              <a:t>        -Significant Developmental</a:t>
            </a:r>
          </a:p>
          <a:p>
            <a:pPr fontAlgn="auto">
              <a:defRPr/>
            </a:pPr>
            <a:r>
              <a:rPr lang="en-US" sz="1900" dirty="0"/>
              <a:t>            Delay</a:t>
            </a:r>
          </a:p>
          <a:p>
            <a:pPr fontAlgn="auto">
              <a:defRPr/>
            </a:pPr>
            <a:r>
              <a:rPr lang="en-US" sz="1900" dirty="0"/>
              <a:t>          -Established Risk Condition </a:t>
            </a:r>
          </a:p>
          <a:p>
            <a:pPr fontAlgn="auto">
              <a:defRPr/>
            </a:pPr>
            <a:r>
              <a:rPr lang="en-US" sz="1900" dirty="0"/>
              <a:t>           with a known probability </a:t>
            </a:r>
          </a:p>
          <a:p>
            <a:pPr fontAlgn="auto">
              <a:defRPr/>
            </a:pPr>
            <a:r>
              <a:rPr lang="en-US" sz="1900" dirty="0"/>
              <a:t>           of causing a disability   </a:t>
            </a:r>
          </a:p>
          <a:p>
            <a:pPr fontAlgn="auto">
              <a:defRPr/>
            </a:pPr>
            <a:r>
              <a:rPr lang="en-US" sz="1900" dirty="0"/>
              <a:t>           or delay, </a:t>
            </a:r>
            <a:r>
              <a:rPr lang="en-US" sz="1900" i="1" u="sng" dirty="0"/>
              <a:t>or</a:t>
            </a:r>
            <a:r>
              <a:rPr lang="en-US" sz="1900" dirty="0"/>
              <a:t> a solely low </a:t>
            </a:r>
          </a:p>
          <a:p>
            <a:pPr fontAlgn="auto">
              <a:defRPr/>
            </a:pPr>
            <a:r>
              <a:rPr lang="en-US" sz="1900" dirty="0"/>
              <a:t>           incidence </a:t>
            </a:r>
            <a:r>
              <a:rPr lang="en-US" sz="1900" dirty="0" smtClean="0"/>
              <a:t>disability</a:t>
            </a:r>
          </a:p>
          <a:p>
            <a:pPr marL="342900" indent="-342900" fontAlgn="auto">
              <a:buFont typeface="Wingdings" pitchFamily="2" charset="2"/>
              <a:buChar char="ü"/>
              <a:defRPr/>
            </a:pPr>
            <a:r>
              <a:rPr lang="en-US" sz="1900" dirty="0"/>
              <a:t>High </a:t>
            </a:r>
            <a:r>
              <a:rPr lang="en-US" sz="1900" dirty="0" smtClean="0"/>
              <a:t>Risk for developmental disabilities </a:t>
            </a:r>
            <a:endParaRPr lang="en-US" sz="1900" dirty="0"/>
          </a:p>
          <a:p>
            <a:pPr>
              <a:buFont typeface="Wingdings" pitchFamily="2" charset="2"/>
              <a:buChar char="§"/>
              <a:defRPr/>
            </a:pPr>
            <a:endParaRPr lang="en-US" sz="1800" dirty="0">
              <a:solidFill>
                <a:schemeClr val="tx1">
                  <a:lumMod val="75000"/>
                  <a:lumOff val="25000"/>
                </a:schemeClr>
              </a:solidFill>
            </a:endParaRPr>
          </a:p>
          <a:p>
            <a:pPr marL="0" indent="0">
              <a:buNone/>
              <a:defRPr/>
            </a:pPr>
            <a:endParaRPr lang="en-US" sz="2800" dirty="0">
              <a:solidFill>
                <a:schemeClr val="tx1">
                  <a:lumMod val="75000"/>
                  <a:lumOff val="25000"/>
                </a:schemeClr>
              </a:solidFill>
            </a:endParaRPr>
          </a:p>
        </p:txBody>
      </p:sp>
      <p:sp>
        <p:nvSpPr>
          <p:cNvPr id="24581" name="Slide Number Placeholder 5"/>
          <p:cNvSpPr>
            <a:spLocks noGrp="1"/>
          </p:cNvSpPr>
          <p:nvPr>
            <p:ph type="sldNum" sz="quarter" idx="12"/>
          </p:nvPr>
        </p:nvSpPr>
        <p:spPr bwMode="auto">
          <a:xfrm>
            <a:off x="8134350" y="641191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7E499179-7D29-4E28-8848-3E676D54A2F6}" type="slidenum">
              <a:rPr lang="en-US" altLang="en-US" sz="1400">
                <a:solidFill>
                  <a:schemeClr val="tx1"/>
                </a:solidFill>
              </a:rPr>
              <a:pPr/>
              <a:t>16</a:t>
            </a:fld>
            <a:endParaRPr lang="en-US" altLang="en-US" sz="1400">
              <a:solidFill>
                <a:schemeClr val="tx1"/>
              </a:solidFill>
            </a:endParaRPr>
          </a:p>
        </p:txBody>
      </p:sp>
      <p:sp>
        <p:nvSpPr>
          <p:cNvPr id="6" name="Rectangle 4"/>
          <p:cNvSpPr>
            <a:spLocks noChangeArrowheads="1"/>
          </p:cNvSpPr>
          <p:nvPr/>
        </p:nvSpPr>
        <p:spPr bwMode="auto">
          <a:xfrm>
            <a:off x="2438400" y="3810000"/>
            <a:ext cx="609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en-US" altLang="en-US" sz="3000" b="1"/>
          </a:p>
        </p:txBody>
      </p:sp>
      <p:pic>
        <p:nvPicPr>
          <p:cNvPr id="245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5150" y="4824413"/>
            <a:ext cx="1466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2438400" y="36576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eaLnBrk="1" hangingPunct="1">
              <a:spcBef>
                <a:spcPct val="20000"/>
              </a:spcBef>
            </a:pPr>
            <a:endParaRPr lang="en-US" altLang="en-US" sz="3000" b="1"/>
          </a:p>
        </p:txBody>
      </p:sp>
      <p:sp>
        <p:nvSpPr>
          <p:cNvPr id="10" name="Rectangle 4"/>
          <p:cNvSpPr txBox="1">
            <a:spLocks noChangeArrowheads="1"/>
          </p:cNvSpPr>
          <p:nvPr/>
        </p:nvSpPr>
        <p:spPr>
          <a:xfrm>
            <a:off x="752476" y="1028699"/>
            <a:ext cx="6775450" cy="5829301"/>
          </a:xfrm>
          <a:prstGeom prst="rect">
            <a:avLst/>
          </a:prstGeom>
        </p:spPr>
        <p:txBody>
          <a:bodyPr vert="horz" lIns="91440" tIns="45720" rIns="91440" bIns="45720" rtlCol="0">
            <a:normAutofit fontScale="92500" lnSpcReduction="20000"/>
          </a:bodyPr>
          <a:lstStyle>
            <a:lvl1pPr marL="91440" indent="-91440" algn="l" defTabSz="914400" rtl="0" eaLnBrk="1" latinLnBrk="0" hangingPunct="1">
              <a:lnSpc>
                <a:spcPct val="85000"/>
              </a:lnSpc>
              <a:spcBef>
                <a:spcPts val="1300"/>
              </a:spcBef>
              <a:buFont typeface="Arial" pitchFamily="34" charset="0"/>
              <a:buChar char=" "/>
              <a:defRPr sz="32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8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4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9pPr>
          </a:lstStyle>
          <a:p>
            <a:endParaRPr lang="en-US" altLang="en-US" sz="2600" dirty="0" smtClean="0"/>
          </a:p>
          <a:p>
            <a:r>
              <a:rPr lang="en-US" altLang="en-US" sz="2600" dirty="0" smtClean="0"/>
              <a:t>Serves over </a:t>
            </a:r>
            <a:r>
              <a:rPr lang="en-US" altLang="en-US" sz="2600" dirty="0" smtClean="0"/>
              <a:t>2100 </a:t>
            </a:r>
            <a:r>
              <a:rPr lang="en-US" altLang="en-US" sz="2600" dirty="0" smtClean="0"/>
              <a:t>children under the age of 3 and their families </a:t>
            </a:r>
          </a:p>
          <a:p>
            <a:endParaRPr lang="en-US" altLang="en-US" sz="1400" dirty="0" smtClean="0"/>
          </a:p>
          <a:p>
            <a:r>
              <a:rPr lang="en-US" altLang="en-US" sz="2600" dirty="0" smtClean="0"/>
              <a:t>Eligibility for Early Start is not the same as for consumers over age 3.  </a:t>
            </a:r>
          </a:p>
          <a:p>
            <a:endParaRPr lang="en-US" altLang="en-US" sz="2600" dirty="0" smtClean="0"/>
          </a:p>
          <a:p>
            <a:pPr marL="0" indent="0">
              <a:buNone/>
              <a:defRPr/>
            </a:pPr>
            <a:r>
              <a:rPr lang="en-US" sz="4000" b="1" u="sng" dirty="0">
                <a:solidFill>
                  <a:schemeClr val="tx1">
                    <a:lumMod val="75000"/>
                    <a:lumOff val="25000"/>
                  </a:schemeClr>
                </a:solidFill>
              </a:rPr>
              <a:t>Significant Developmental Delay</a:t>
            </a:r>
          </a:p>
          <a:p>
            <a:pPr marL="0" indent="0">
              <a:buNone/>
              <a:defRPr/>
            </a:pPr>
            <a:r>
              <a:rPr lang="en-US" sz="2800" i="1" dirty="0">
                <a:solidFill>
                  <a:schemeClr val="tx1">
                    <a:lumMod val="75000"/>
                    <a:lumOff val="25000"/>
                  </a:schemeClr>
                </a:solidFill>
              </a:rPr>
              <a:t>In </a:t>
            </a:r>
            <a:r>
              <a:rPr lang="en-US" sz="2800" i="1" u="sng" dirty="0">
                <a:solidFill>
                  <a:schemeClr val="tx1">
                    <a:lumMod val="75000"/>
                    <a:lumOff val="25000"/>
                  </a:schemeClr>
                </a:solidFill>
              </a:rPr>
              <a:t>one or more</a:t>
            </a:r>
            <a:r>
              <a:rPr lang="en-US" sz="2800" i="1" dirty="0">
                <a:solidFill>
                  <a:schemeClr val="tx1">
                    <a:lumMod val="75000"/>
                    <a:lumOff val="25000"/>
                  </a:schemeClr>
                </a:solidFill>
              </a:rPr>
              <a:t> of the following skill areas:</a:t>
            </a:r>
          </a:p>
          <a:p>
            <a:pPr>
              <a:buFont typeface="Wingdings" pitchFamily="2" charset="2"/>
              <a:buChar char="§"/>
              <a:defRPr/>
            </a:pPr>
            <a:r>
              <a:rPr lang="en-US" sz="2800" dirty="0">
                <a:solidFill>
                  <a:schemeClr val="tx1">
                    <a:lumMod val="75000"/>
                    <a:lumOff val="25000"/>
                  </a:schemeClr>
                </a:solidFill>
              </a:rPr>
              <a:t>Cognitive</a:t>
            </a:r>
          </a:p>
          <a:p>
            <a:pPr>
              <a:buFont typeface="Wingdings" pitchFamily="2" charset="2"/>
              <a:buChar char="§"/>
              <a:defRPr/>
            </a:pPr>
            <a:r>
              <a:rPr lang="en-US" sz="2800" dirty="0">
                <a:solidFill>
                  <a:schemeClr val="tx1">
                    <a:lumMod val="75000"/>
                    <a:lumOff val="25000"/>
                  </a:schemeClr>
                </a:solidFill>
              </a:rPr>
              <a:t>Self-Help/Adaptive</a:t>
            </a:r>
          </a:p>
          <a:p>
            <a:pPr>
              <a:buFont typeface="Wingdings" pitchFamily="2" charset="2"/>
              <a:buChar char="§"/>
              <a:defRPr/>
            </a:pPr>
            <a:r>
              <a:rPr lang="en-US" sz="2800" dirty="0">
                <a:solidFill>
                  <a:schemeClr val="tx1">
                    <a:lumMod val="75000"/>
                    <a:lumOff val="25000"/>
                  </a:schemeClr>
                </a:solidFill>
              </a:rPr>
              <a:t>Physical (fine and gross motor)</a:t>
            </a:r>
          </a:p>
          <a:p>
            <a:pPr>
              <a:buFont typeface="Wingdings" pitchFamily="2" charset="2"/>
              <a:buChar char="§"/>
              <a:defRPr/>
            </a:pPr>
            <a:r>
              <a:rPr lang="en-US" sz="2800" dirty="0">
                <a:solidFill>
                  <a:schemeClr val="tx1">
                    <a:lumMod val="75000"/>
                    <a:lumOff val="25000"/>
                  </a:schemeClr>
                </a:solidFill>
              </a:rPr>
              <a:t>Communication (receptive and expressive)</a:t>
            </a:r>
          </a:p>
          <a:p>
            <a:pPr>
              <a:buFont typeface="Wingdings" pitchFamily="2" charset="2"/>
              <a:buChar char="§"/>
              <a:defRPr/>
            </a:pPr>
            <a:r>
              <a:rPr lang="en-US" sz="2800" dirty="0">
                <a:solidFill>
                  <a:schemeClr val="tx1">
                    <a:lumMod val="75000"/>
                    <a:lumOff val="25000"/>
                  </a:schemeClr>
                </a:solidFill>
              </a:rPr>
              <a:t>Social-Emotional</a:t>
            </a:r>
          </a:p>
          <a:p>
            <a:endParaRPr lang="en-US" altLang="en-US" sz="2600" dirty="0"/>
          </a:p>
        </p:txBody>
      </p:sp>
      <p:sp>
        <p:nvSpPr>
          <p:cNvPr id="11" name="Title 1"/>
          <p:cNvSpPr txBox="1">
            <a:spLocks/>
          </p:cNvSpPr>
          <p:nvPr/>
        </p:nvSpPr>
        <p:spPr>
          <a:xfrm>
            <a:off x="838200" y="278341"/>
            <a:ext cx="6772274" cy="13133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Early Start</a:t>
            </a:r>
            <a:endParaRPr lang="en-US" dirty="0"/>
          </a:p>
        </p:txBody>
      </p:sp>
    </p:spTree>
    <p:extLst>
      <p:ext uri="{BB962C8B-B14F-4D97-AF65-F5344CB8AC3E}">
        <p14:creationId xmlns:p14="http://schemas.microsoft.com/office/powerpoint/2010/main" val="165377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FFF49FF3-902C-428A-B252-226BD8AB7C4C}" type="slidenum">
              <a:rPr lang="en-US" altLang="en-US" sz="1400">
                <a:solidFill>
                  <a:schemeClr val="tx1"/>
                </a:solidFill>
              </a:rPr>
              <a:pPr/>
              <a:t>17</a:t>
            </a:fld>
            <a:endParaRPr lang="en-US" altLang="en-US" sz="1400">
              <a:solidFill>
                <a:schemeClr val="tx1"/>
              </a:solidFill>
            </a:endParaRPr>
          </a:p>
        </p:txBody>
      </p:sp>
      <p:sp>
        <p:nvSpPr>
          <p:cNvPr id="5" name="Content Placeholder 4"/>
          <p:cNvSpPr>
            <a:spLocks noGrp="1"/>
          </p:cNvSpPr>
          <p:nvPr>
            <p:ph idx="4294967295"/>
          </p:nvPr>
        </p:nvSpPr>
        <p:spPr>
          <a:xfrm>
            <a:off x="852487" y="1489074"/>
            <a:ext cx="9910763" cy="4968875"/>
          </a:xfrm>
          <a:noFill/>
          <a:ln>
            <a:noFill/>
          </a:ln>
        </p:spPr>
        <p:txBody>
          <a:bodyPr rtlCol="0">
            <a:normAutofit fontScale="92500" lnSpcReduction="10000"/>
          </a:bodyPr>
          <a:lstStyle/>
          <a:p>
            <a:pPr marL="0" indent="0">
              <a:buNone/>
              <a:defRPr/>
            </a:pPr>
            <a:r>
              <a:rPr lang="en-US" sz="2800" u="sng" dirty="0" smtClean="0">
                <a:solidFill>
                  <a:schemeClr val="tx1">
                    <a:lumMod val="75000"/>
                    <a:lumOff val="25000"/>
                  </a:schemeClr>
                </a:solidFill>
              </a:rPr>
              <a:t>Established </a:t>
            </a:r>
            <a:r>
              <a:rPr lang="en-US" sz="2800" u="sng" dirty="0">
                <a:solidFill>
                  <a:schemeClr val="tx1">
                    <a:lumMod val="75000"/>
                    <a:lumOff val="25000"/>
                  </a:schemeClr>
                </a:solidFill>
              </a:rPr>
              <a:t>Risk Conditions:</a:t>
            </a:r>
          </a:p>
          <a:p>
            <a:pPr marL="0" indent="0">
              <a:buNone/>
              <a:defRPr/>
            </a:pPr>
            <a:endParaRPr lang="en-US" sz="2800" u="sng" dirty="0">
              <a:solidFill>
                <a:schemeClr val="tx1">
                  <a:lumMod val="75000"/>
                  <a:lumOff val="25000"/>
                </a:schemeClr>
              </a:solidFill>
            </a:endParaRPr>
          </a:p>
          <a:p>
            <a:pPr>
              <a:buFont typeface="Wingdings" panose="05000000000000000000" pitchFamily="2" charset="2"/>
              <a:buChar char="q"/>
              <a:defRPr/>
            </a:pPr>
            <a:r>
              <a:rPr lang="en-US" dirty="0" smtClean="0">
                <a:solidFill>
                  <a:schemeClr val="tx1">
                    <a:lumMod val="75000"/>
                    <a:lumOff val="25000"/>
                  </a:schemeClr>
                </a:solidFill>
              </a:rPr>
              <a:t>Certain Chromosome and Genetic Disorders</a:t>
            </a:r>
          </a:p>
          <a:p>
            <a:pPr marL="0" lvl="2" indent="0">
              <a:buNone/>
              <a:defRPr/>
            </a:pPr>
            <a:r>
              <a:rPr lang="en-US" sz="2400" dirty="0" smtClean="0">
                <a:solidFill>
                  <a:schemeClr val="tx1">
                    <a:lumMod val="75000"/>
                    <a:lumOff val="25000"/>
                  </a:schemeClr>
                </a:solidFill>
              </a:rPr>
              <a:t>	Down Syndrome</a:t>
            </a:r>
          </a:p>
          <a:p>
            <a:pPr lvl="1">
              <a:buFont typeface="Wingdings" panose="05000000000000000000" pitchFamily="2" charset="2"/>
              <a:buChar char="q"/>
              <a:defRPr/>
            </a:pPr>
            <a:endParaRPr lang="en-US" sz="1600" dirty="0">
              <a:solidFill>
                <a:schemeClr val="tx1">
                  <a:lumMod val="75000"/>
                  <a:lumOff val="25000"/>
                </a:schemeClr>
              </a:solidFill>
            </a:endParaRPr>
          </a:p>
          <a:p>
            <a:pPr>
              <a:buFont typeface="Wingdings" panose="05000000000000000000" pitchFamily="2" charset="2"/>
              <a:buChar char="q"/>
              <a:defRPr/>
            </a:pPr>
            <a:r>
              <a:rPr lang="en-US" dirty="0" smtClean="0">
                <a:solidFill>
                  <a:schemeClr val="tx1">
                    <a:lumMod val="75000"/>
                    <a:lumOff val="25000"/>
                  </a:schemeClr>
                </a:solidFill>
              </a:rPr>
              <a:t>Head or Central Nervous System Injuries</a:t>
            </a:r>
          </a:p>
          <a:p>
            <a:pPr marL="0" indent="0">
              <a:buNone/>
              <a:defRPr/>
            </a:pPr>
            <a:r>
              <a:rPr lang="en-US" dirty="0" smtClean="0">
                <a:solidFill>
                  <a:schemeClr val="tx1">
                    <a:lumMod val="75000"/>
                    <a:lumOff val="25000"/>
                  </a:schemeClr>
                </a:solidFill>
              </a:rPr>
              <a:t>	</a:t>
            </a:r>
            <a:r>
              <a:rPr lang="en-US" i="1" dirty="0" smtClean="0">
                <a:solidFill>
                  <a:schemeClr val="tx1">
                    <a:lumMod val="75000"/>
                    <a:lumOff val="25000"/>
                  </a:schemeClr>
                </a:solidFill>
              </a:rPr>
              <a:t>TBI          </a:t>
            </a:r>
            <a:endParaRPr lang="en-US" i="1" dirty="0">
              <a:solidFill>
                <a:schemeClr val="tx1">
                  <a:lumMod val="75000"/>
                  <a:lumOff val="25000"/>
                </a:schemeClr>
              </a:solidFill>
            </a:endParaRPr>
          </a:p>
          <a:p>
            <a:pPr marL="0" indent="0">
              <a:buNone/>
              <a:defRPr/>
            </a:pPr>
            <a:r>
              <a:rPr lang="en-US" i="1" dirty="0" smtClean="0">
                <a:solidFill>
                  <a:schemeClr val="tx1">
                    <a:lumMod val="75000"/>
                    <a:lumOff val="25000"/>
                  </a:schemeClr>
                </a:solidFill>
              </a:rPr>
              <a:t>	Near </a:t>
            </a:r>
            <a:r>
              <a:rPr lang="en-US" i="1" dirty="0">
                <a:solidFill>
                  <a:schemeClr val="tx1">
                    <a:lumMod val="75000"/>
                    <a:lumOff val="25000"/>
                  </a:schemeClr>
                </a:solidFill>
              </a:rPr>
              <a:t>Drowning </a:t>
            </a:r>
            <a:r>
              <a:rPr lang="en-US" i="1" dirty="0" smtClean="0">
                <a:solidFill>
                  <a:schemeClr val="tx1">
                    <a:lumMod val="75000"/>
                    <a:lumOff val="25000"/>
                  </a:schemeClr>
                </a:solidFill>
              </a:rPr>
              <a:t>Survivor</a:t>
            </a:r>
          </a:p>
          <a:p>
            <a:pPr>
              <a:buFont typeface="Wingdings" panose="05000000000000000000" pitchFamily="2" charset="2"/>
              <a:buChar char="q"/>
              <a:defRPr/>
            </a:pPr>
            <a:endParaRPr lang="en-US" sz="1600" dirty="0">
              <a:solidFill>
                <a:schemeClr val="tx1">
                  <a:lumMod val="75000"/>
                  <a:lumOff val="25000"/>
                </a:schemeClr>
              </a:solidFill>
            </a:endParaRPr>
          </a:p>
          <a:p>
            <a:pPr>
              <a:buFont typeface="Wingdings" panose="05000000000000000000" pitchFamily="2" charset="2"/>
              <a:buChar char="q"/>
              <a:defRPr/>
            </a:pPr>
            <a:r>
              <a:rPr lang="en-US" dirty="0">
                <a:solidFill>
                  <a:schemeClr val="tx1">
                    <a:lumMod val="75000"/>
                    <a:lumOff val="25000"/>
                  </a:schemeClr>
                </a:solidFill>
              </a:rPr>
              <a:t>Certain Congenital Malformations</a:t>
            </a:r>
          </a:p>
          <a:p>
            <a:pPr marL="0" indent="0">
              <a:lnSpc>
                <a:spcPct val="95000"/>
              </a:lnSpc>
              <a:buNone/>
              <a:defRPr/>
            </a:pPr>
            <a:r>
              <a:rPr lang="en-US" i="1" dirty="0" smtClean="0">
                <a:solidFill>
                  <a:schemeClr val="tx1">
                    <a:lumMod val="75000"/>
                    <a:lumOff val="25000"/>
                  </a:schemeClr>
                </a:solidFill>
              </a:rPr>
              <a:t>	Microcephaly</a:t>
            </a:r>
            <a:endParaRPr lang="en-US" i="1" dirty="0">
              <a:solidFill>
                <a:schemeClr val="tx1">
                  <a:lumMod val="75000"/>
                  <a:lumOff val="25000"/>
                </a:schemeClr>
              </a:solidFill>
            </a:endParaRPr>
          </a:p>
          <a:p>
            <a:pPr marL="0" indent="0">
              <a:buNone/>
              <a:defRPr/>
            </a:pPr>
            <a:r>
              <a:rPr lang="en-US" dirty="0" smtClean="0">
                <a:solidFill>
                  <a:schemeClr val="tx1">
                    <a:lumMod val="75000"/>
                    <a:lumOff val="25000"/>
                  </a:schemeClr>
                </a:solidFill>
              </a:rPr>
              <a:t>       </a:t>
            </a:r>
          </a:p>
          <a:p>
            <a:pPr marL="0" indent="0">
              <a:buNone/>
              <a:defRPr/>
            </a:pPr>
            <a:endParaRPr lang="en-US" dirty="0" smtClean="0">
              <a:solidFill>
                <a:schemeClr val="tx1">
                  <a:lumMod val="75000"/>
                  <a:lumOff val="25000"/>
                </a:schemeClr>
              </a:solidFill>
            </a:endParaRPr>
          </a:p>
          <a:p>
            <a:pPr>
              <a:buFont typeface="Wingdings" pitchFamily="2" charset="2"/>
              <a:buChar char="q"/>
              <a:defRPr/>
            </a:pPr>
            <a:endParaRPr lang="en-US" dirty="0" smtClean="0">
              <a:solidFill>
                <a:schemeClr val="tx1">
                  <a:lumMod val="75000"/>
                  <a:lumOff val="25000"/>
                </a:schemeClr>
              </a:solidFill>
            </a:endParaRPr>
          </a:p>
        </p:txBody>
      </p:sp>
      <p:sp>
        <p:nvSpPr>
          <p:cNvPr id="10" name="Title 1"/>
          <p:cNvSpPr txBox="1">
            <a:spLocks/>
          </p:cNvSpPr>
          <p:nvPr/>
        </p:nvSpPr>
        <p:spPr>
          <a:xfrm>
            <a:off x="619125" y="251882"/>
            <a:ext cx="6772274" cy="13133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Referrals and Intake</a:t>
            </a:r>
            <a:endParaRPr lang="en-US" dirty="0"/>
          </a:p>
        </p:txBody>
      </p:sp>
    </p:spTree>
    <p:extLst>
      <p:ext uri="{BB962C8B-B14F-4D97-AF65-F5344CB8AC3E}">
        <p14:creationId xmlns:p14="http://schemas.microsoft.com/office/powerpoint/2010/main" val="339639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FFF49FF3-902C-428A-B252-226BD8AB7C4C}" type="slidenum">
              <a:rPr lang="en-US" altLang="en-US" sz="1400">
                <a:solidFill>
                  <a:schemeClr val="tx1"/>
                </a:solidFill>
              </a:rPr>
              <a:pPr/>
              <a:t>18</a:t>
            </a:fld>
            <a:endParaRPr lang="en-US" altLang="en-US" sz="1400">
              <a:solidFill>
                <a:schemeClr val="tx1"/>
              </a:solidFill>
            </a:endParaRPr>
          </a:p>
        </p:txBody>
      </p:sp>
      <p:sp>
        <p:nvSpPr>
          <p:cNvPr id="3" name="Rectangle 2"/>
          <p:cNvSpPr/>
          <p:nvPr/>
        </p:nvSpPr>
        <p:spPr>
          <a:xfrm>
            <a:off x="619125" y="1565275"/>
            <a:ext cx="10334625" cy="4524315"/>
          </a:xfrm>
          <a:prstGeom prst="rect">
            <a:avLst/>
          </a:prstGeom>
          <a:noFill/>
          <a:ln>
            <a:noFill/>
          </a:ln>
        </p:spPr>
        <p:txBody>
          <a:bodyPr wrap="square">
            <a:spAutoFit/>
          </a:bodyPr>
          <a:lstStyle/>
          <a:p>
            <a:pPr marL="285750" indent="-285750">
              <a:buFont typeface="Wingdings" panose="05000000000000000000" pitchFamily="2" charset="2"/>
              <a:buChar char="q"/>
              <a:defRPr/>
            </a:pPr>
            <a:r>
              <a:rPr lang="en-US" sz="2400" dirty="0">
                <a:latin typeface="Arial" panose="020B0604020202020204" pitchFamily="34" charset="0"/>
              </a:rPr>
              <a:t>Early Start—45 day timeline </a:t>
            </a:r>
          </a:p>
          <a:p>
            <a:pPr marL="285750" indent="-285750">
              <a:buFont typeface="Wingdings" panose="05000000000000000000" pitchFamily="2" charset="2"/>
              <a:buChar char="q"/>
              <a:defRPr/>
            </a:pPr>
            <a:endParaRPr lang="en-US" sz="2400" dirty="0">
              <a:latin typeface="Arial" panose="020B0604020202020204" pitchFamily="34" charset="0"/>
            </a:endParaRPr>
          </a:p>
          <a:p>
            <a:pPr marL="285750" indent="-285750">
              <a:buFont typeface="Wingdings" panose="05000000000000000000" pitchFamily="2" charset="2"/>
              <a:buChar char="q"/>
              <a:defRPr/>
            </a:pPr>
            <a:r>
              <a:rPr lang="en-US" sz="2400" dirty="0">
                <a:latin typeface="Arial" panose="020B0604020202020204" pitchFamily="34" charset="0"/>
              </a:rPr>
              <a:t>Referrals received from many community sources       </a:t>
            </a:r>
            <a:endParaRPr lang="en-US" sz="2400" dirty="0" smtClean="0">
              <a:latin typeface="Arial" panose="020B0604020202020204" pitchFamily="34" charset="0"/>
            </a:endParaRPr>
          </a:p>
          <a:p>
            <a:pPr marL="285750" indent="-285750">
              <a:buFont typeface="Wingdings" panose="05000000000000000000" pitchFamily="2" charset="2"/>
              <a:buChar char="q"/>
              <a:defRPr/>
            </a:pPr>
            <a:r>
              <a:rPr lang="en-US" sz="2400" dirty="0" smtClean="0">
                <a:latin typeface="Arial" panose="020B0604020202020204" pitchFamily="34" charset="0"/>
              </a:rPr>
              <a:t>Referrals </a:t>
            </a:r>
            <a:r>
              <a:rPr lang="en-US" sz="2400" dirty="0">
                <a:latin typeface="Arial" panose="020B0604020202020204" pitchFamily="34" charset="0"/>
              </a:rPr>
              <a:t>made to VMRC directly or to SELPA’s or FRN—parents must agree</a:t>
            </a:r>
          </a:p>
          <a:p>
            <a:pPr marL="285750" indent="-285750">
              <a:buFont typeface="Wingdings" panose="05000000000000000000" pitchFamily="2" charset="2"/>
              <a:buChar char="q"/>
              <a:defRPr/>
            </a:pPr>
            <a:endParaRPr lang="en-US" sz="2400" dirty="0">
              <a:latin typeface="Arial" panose="020B0604020202020204" pitchFamily="34" charset="0"/>
            </a:endParaRPr>
          </a:p>
          <a:p>
            <a:pPr marL="285750" indent="-285750">
              <a:buFont typeface="Wingdings" panose="05000000000000000000" pitchFamily="2" charset="2"/>
              <a:buChar char="q"/>
              <a:defRPr/>
            </a:pPr>
            <a:r>
              <a:rPr lang="en-US" sz="2400" dirty="0">
                <a:latin typeface="Arial" panose="020B0604020202020204" pitchFamily="34" charset="0"/>
              </a:rPr>
              <a:t>Assessments completed </a:t>
            </a:r>
          </a:p>
          <a:p>
            <a:pPr marL="285750" indent="-285750">
              <a:buFont typeface="Wingdings" panose="05000000000000000000" pitchFamily="2" charset="2"/>
              <a:buChar char="q"/>
              <a:defRPr/>
            </a:pPr>
            <a:endParaRPr lang="en-US" sz="2400" dirty="0">
              <a:latin typeface="Arial" panose="020B0604020202020204" pitchFamily="34" charset="0"/>
            </a:endParaRPr>
          </a:p>
          <a:p>
            <a:pPr marL="285750" indent="-285750">
              <a:buFont typeface="Wingdings" panose="05000000000000000000" pitchFamily="2" charset="2"/>
              <a:buChar char="q"/>
              <a:defRPr/>
            </a:pPr>
            <a:r>
              <a:rPr lang="en-US" sz="2400" dirty="0">
                <a:latin typeface="Arial" panose="020B0604020202020204" pitchFamily="34" charset="0"/>
              </a:rPr>
              <a:t>If deemed eligible, an Individual family Service Plan is developed</a:t>
            </a:r>
          </a:p>
          <a:p>
            <a:pPr marL="285750" indent="-285750">
              <a:buFont typeface="Wingdings" panose="05000000000000000000" pitchFamily="2" charset="2"/>
              <a:buChar char="q"/>
              <a:defRPr/>
            </a:pPr>
            <a:endParaRPr lang="en-US" sz="2400" dirty="0">
              <a:latin typeface="Arial" panose="020B0604020202020204" pitchFamily="34" charset="0"/>
            </a:endParaRPr>
          </a:p>
          <a:p>
            <a:pPr marL="285750" indent="-285750">
              <a:buFont typeface="Wingdings" panose="05000000000000000000" pitchFamily="2" charset="2"/>
              <a:buChar char="q"/>
              <a:defRPr/>
            </a:pPr>
            <a:r>
              <a:rPr lang="en-US" sz="2400" dirty="0">
                <a:latin typeface="Arial" panose="020B0604020202020204" pitchFamily="34" charset="0"/>
              </a:rPr>
              <a:t>If deemed ineligible, the ES case is closed and the child may be referred to Prevention Resource &amp; </a:t>
            </a:r>
            <a:r>
              <a:rPr lang="en-US" sz="2400" dirty="0" smtClean="0">
                <a:latin typeface="Arial" panose="020B0604020202020204" pitchFamily="34" charset="0"/>
              </a:rPr>
              <a:t>Referral </a:t>
            </a:r>
            <a:r>
              <a:rPr lang="en-US" sz="2400" dirty="0">
                <a:latin typeface="Arial" panose="020B0604020202020204" pitchFamily="34" charset="0"/>
              </a:rPr>
              <a:t>Service (through FRN</a:t>
            </a:r>
            <a:r>
              <a:rPr lang="en-US" sz="2400" dirty="0" smtClean="0">
                <a:latin typeface="Arial" panose="020B0604020202020204" pitchFamily="34" charset="0"/>
              </a:rPr>
              <a:t>)</a:t>
            </a:r>
            <a:endParaRPr lang="en-US" sz="2400" dirty="0">
              <a:latin typeface="Arial" panose="020B0604020202020204" pitchFamily="34" charset="0"/>
            </a:endParaRPr>
          </a:p>
        </p:txBody>
      </p:sp>
      <p:sp>
        <p:nvSpPr>
          <p:cNvPr id="10" name="Title 1"/>
          <p:cNvSpPr txBox="1">
            <a:spLocks/>
          </p:cNvSpPr>
          <p:nvPr/>
        </p:nvSpPr>
        <p:spPr>
          <a:xfrm>
            <a:off x="619125" y="251882"/>
            <a:ext cx="6772274" cy="13133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Referrals and Intake</a:t>
            </a:r>
            <a:endParaRPr lang="en-US" dirty="0"/>
          </a:p>
        </p:txBody>
      </p:sp>
    </p:spTree>
    <p:extLst>
      <p:ext uri="{BB962C8B-B14F-4D97-AF65-F5344CB8AC3E}">
        <p14:creationId xmlns:p14="http://schemas.microsoft.com/office/powerpoint/2010/main" val="186713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FFF49FF3-902C-428A-B252-226BD8AB7C4C}" type="slidenum">
              <a:rPr lang="en-US" altLang="en-US" sz="1400">
                <a:solidFill>
                  <a:schemeClr val="tx1"/>
                </a:solidFill>
              </a:rPr>
              <a:pPr/>
              <a:t>19</a:t>
            </a:fld>
            <a:endParaRPr lang="en-US" altLang="en-US" sz="1400">
              <a:solidFill>
                <a:schemeClr val="tx1"/>
              </a:solidFill>
            </a:endParaRPr>
          </a:p>
        </p:txBody>
      </p:sp>
      <p:sp>
        <p:nvSpPr>
          <p:cNvPr id="3" name="Rectangle 2"/>
          <p:cNvSpPr/>
          <p:nvPr/>
        </p:nvSpPr>
        <p:spPr>
          <a:xfrm>
            <a:off x="619125" y="1565275"/>
            <a:ext cx="10334625" cy="3139321"/>
          </a:xfrm>
          <a:prstGeom prst="rect">
            <a:avLst/>
          </a:prstGeom>
          <a:noFill/>
          <a:ln>
            <a:noFill/>
          </a:ln>
        </p:spPr>
        <p:txBody>
          <a:bodyPr wrap="square">
            <a:spAutoFit/>
          </a:bodyPr>
          <a:lstStyle/>
          <a:p>
            <a:pPr marL="285750" indent="-285750">
              <a:buFont typeface="Wingdings" panose="05000000000000000000" pitchFamily="2" charset="2"/>
              <a:buChar char="q"/>
              <a:defRPr/>
            </a:pPr>
            <a:r>
              <a:rPr lang="en-US" sz="2400" dirty="0">
                <a:latin typeface="Arial" panose="020B0604020202020204" pitchFamily="34" charset="0"/>
              </a:rPr>
              <a:t>VMRC received a grant from the Department of Developmental Services.</a:t>
            </a:r>
          </a:p>
          <a:p>
            <a:pPr marL="285750" indent="-285750">
              <a:buFont typeface="Wingdings" panose="05000000000000000000" pitchFamily="2" charset="2"/>
              <a:buChar char="q"/>
              <a:defRPr/>
            </a:pPr>
            <a:endParaRPr lang="en-US" sz="2400" dirty="0">
              <a:latin typeface="Arial" panose="020B0604020202020204" pitchFamily="34" charset="0"/>
            </a:endParaRPr>
          </a:p>
          <a:p>
            <a:pPr marL="285750" lvl="1" indent="-285750">
              <a:spcAft>
                <a:spcPts val="1200"/>
              </a:spcAft>
              <a:buFont typeface="Wingdings" panose="05000000000000000000" pitchFamily="2" charset="2"/>
              <a:buChar char="q"/>
              <a:defRPr/>
            </a:pPr>
            <a:r>
              <a:rPr lang="en-US" sz="2400" dirty="0">
                <a:latin typeface="Arial" panose="020B0604020202020204" pitchFamily="34" charset="0"/>
              </a:rPr>
              <a:t>The program is for senior citizens 55 years or older on a limited income</a:t>
            </a:r>
          </a:p>
          <a:p>
            <a:pPr marL="285750" lvl="1" indent="-285750">
              <a:spcAft>
                <a:spcPts val="1200"/>
              </a:spcAft>
              <a:buFont typeface="Wingdings" panose="05000000000000000000" pitchFamily="2" charset="2"/>
              <a:buChar char="q"/>
              <a:defRPr/>
            </a:pPr>
            <a:r>
              <a:rPr lang="en-US" sz="2400" dirty="0">
                <a:latin typeface="Arial" panose="020B0604020202020204" pitchFamily="34" charset="0"/>
              </a:rPr>
              <a:t>The volunteers assist our consumers 1:1 as a tutor or mentor in the classroom or day program                                                               </a:t>
            </a:r>
          </a:p>
          <a:p>
            <a:pPr marL="285750" lvl="1" indent="-285750">
              <a:spcAft>
                <a:spcPts val="1200"/>
              </a:spcAft>
              <a:buFont typeface="Wingdings" panose="05000000000000000000" pitchFamily="2" charset="2"/>
              <a:buChar char="q"/>
              <a:defRPr/>
            </a:pPr>
            <a:r>
              <a:rPr lang="en-US" sz="2400" dirty="0">
                <a:latin typeface="Arial" panose="020B0604020202020204" pitchFamily="34" charset="0"/>
              </a:rPr>
              <a:t>All volunteers are fingerprinted through the FBI</a:t>
            </a:r>
          </a:p>
          <a:p>
            <a:pPr marL="285750" indent="-285750">
              <a:spcAft>
                <a:spcPts val="1800"/>
              </a:spcAft>
              <a:buFont typeface="Wingdings" panose="05000000000000000000" pitchFamily="2" charset="2"/>
              <a:buChar char="q"/>
              <a:defRPr/>
            </a:pPr>
            <a:r>
              <a:rPr lang="en-US" sz="2400" dirty="0">
                <a:latin typeface="Arial" panose="020B0604020202020204" pitchFamily="34" charset="0"/>
              </a:rPr>
              <a:t>The volunteers receive a monthly stipend </a:t>
            </a:r>
          </a:p>
        </p:txBody>
      </p:sp>
      <p:sp>
        <p:nvSpPr>
          <p:cNvPr id="10" name="Title 1"/>
          <p:cNvSpPr txBox="1">
            <a:spLocks/>
          </p:cNvSpPr>
          <p:nvPr/>
        </p:nvSpPr>
        <p:spPr>
          <a:xfrm>
            <a:off x="619124" y="251882"/>
            <a:ext cx="11070882" cy="131339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en-US" dirty="0"/>
              <a:t>Foster Grandparent and Senior Companion Programs</a:t>
            </a:r>
          </a:p>
        </p:txBody>
      </p:sp>
    </p:spTree>
    <p:extLst>
      <p:ext uri="{BB962C8B-B14F-4D97-AF65-F5344CB8AC3E}">
        <p14:creationId xmlns:p14="http://schemas.microsoft.com/office/powerpoint/2010/main" val="373196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Brief History of the Regional Centers</a:t>
            </a:r>
            <a:endParaRPr lang="en-US" dirty="0"/>
          </a:p>
        </p:txBody>
      </p:sp>
      <p:sp>
        <p:nvSpPr>
          <p:cNvPr id="3" name="Content Placeholder 2"/>
          <p:cNvSpPr>
            <a:spLocks noGrp="1"/>
          </p:cNvSpPr>
          <p:nvPr>
            <p:ph idx="1"/>
          </p:nvPr>
        </p:nvSpPr>
        <p:spPr>
          <a:xfrm>
            <a:off x="923925" y="1895475"/>
            <a:ext cx="9591675" cy="4429125"/>
          </a:xfrm>
        </p:spPr>
        <p:txBody>
          <a:bodyPr>
            <a:normAutofit fontScale="92500" lnSpcReduction="10000"/>
          </a:bodyPr>
          <a:lstStyle/>
          <a:p>
            <a:pPr>
              <a:buClr>
                <a:schemeClr val="tx1"/>
              </a:buClr>
              <a:defRPr/>
            </a:pPr>
            <a:r>
              <a:rPr lang="en-US" b="1" dirty="0"/>
              <a:t>Before </a:t>
            </a:r>
            <a:r>
              <a:rPr lang="en-US" b="1" dirty="0" smtClean="0"/>
              <a:t>mid-1960’s</a:t>
            </a:r>
          </a:p>
          <a:p>
            <a:pPr lvl="2">
              <a:buClr>
                <a:schemeClr val="tx1"/>
              </a:buClr>
              <a:buFont typeface="Wingdings" panose="05000000000000000000" pitchFamily="2" charset="2"/>
              <a:buChar char="q"/>
              <a:defRPr/>
            </a:pPr>
            <a:r>
              <a:rPr lang="en-US" dirty="0" smtClean="0"/>
              <a:t>Institutional </a:t>
            </a:r>
            <a:r>
              <a:rPr lang="en-US" dirty="0"/>
              <a:t>Care (turn away and don’t look </a:t>
            </a:r>
            <a:r>
              <a:rPr lang="en-US" dirty="0" smtClean="0"/>
              <a:t>back)</a:t>
            </a:r>
          </a:p>
          <a:p>
            <a:pPr lvl="2">
              <a:buClr>
                <a:schemeClr val="tx1"/>
              </a:buClr>
              <a:buFont typeface="Wingdings" panose="05000000000000000000" pitchFamily="2" charset="2"/>
              <a:buChar char="q"/>
              <a:defRPr/>
            </a:pPr>
            <a:r>
              <a:rPr lang="en-US" dirty="0" smtClean="0"/>
              <a:t>Few </a:t>
            </a:r>
            <a:r>
              <a:rPr lang="en-US" dirty="0"/>
              <a:t>Local </a:t>
            </a:r>
            <a:r>
              <a:rPr lang="en-US" dirty="0" smtClean="0"/>
              <a:t>Services</a:t>
            </a:r>
            <a:endParaRPr lang="en-US" dirty="0"/>
          </a:p>
          <a:p>
            <a:pPr>
              <a:buClr>
                <a:schemeClr val="tx1"/>
              </a:buClr>
              <a:defRPr/>
            </a:pPr>
            <a:r>
              <a:rPr lang="en-US" b="1" dirty="0"/>
              <a:t>Piloting of Regional </a:t>
            </a:r>
            <a:r>
              <a:rPr lang="en-US" b="1" dirty="0" smtClean="0"/>
              <a:t>Centers—1965 (</a:t>
            </a:r>
            <a:r>
              <a:rPr lang="en-US" b="1" dirty="0" err="1" smtClean="0"/>
              <a:t>Gov.Pat</a:t>
            </a:r>
            <a:r>
              <a:rPr lang="en-US" b="1" dirty="0" smtClean="0"/>
              <a:t> Brown)</a:t>
            </a:r>
            <a:endParaRPr lang="en-US" b="1" dirty="0"/>
          </a:p>
          <a:p>
            <a:pPr lvl="2">
              <a:buClr>
                <a:schemeClr val="tx1"/>
              </a:buClr>
              <a:buFont typeface="Wingdings" panose="05000000000000000000" pitchFamily="2" charset="2"/>
              <a:buChar char="q"/>
              <a:defRPr/>
            </a:pPr>
            <a:r>
              <a:rPr lang="en-US" dirty="0" err="1"/>
              <a:t>Lanterman</a:t>
            </a:r>
            <a:r>
              <a:rPr lang="en-US" dirty="0"/>
              <a:t> Regional Center </a:t>
            </a:r>
            <a:r>
              <a:rPr lang="en-US" dirty="0" smtClean="0"/>
              <a:t>(Southern California) and </a:t>
            </a:r>
            <a:endParaRPr lang="en-US" dirty="0"/>
          </a:p>
          <a:p>
            <a:pPr lvl="2">
              <a:buClr>
                <a:schemeClr val="tx1"/>
              </a:buClr>
              <a:buFont typeface="Wingdings" panose="05000000000000000000" pitchFamily="2" charset="2"/>
              <a:buChar char="q"/>
              <a:defRPr/>
            </a:pPr>
            <a:r>
              <a:rPr lang="en-US" dirty="0"/>
              <a:t>The Arc San Francisco </a:t>
            </a:r>
            <a:r>
              <a:rPr lang="en-US" dirty="0" smtClean="0"/>
              <a:t>- to become </a:t>
            </a:r>
            <a:r>
              <a:rPr lang="en-US" dirty="0"/>
              <a:t>known as Golden Gate Regional </a:t>
            </a:r>
            <a:r>
              <a:rPr lang="en-US" dirty="0" smtClean="0"/>
              <a:t>Center</a:t>
            </a:r>
            <a:endParaRPr lang="en-US" dirty="0"/>
          </a:p>
          <a:p>
            <a:pPr>
              <a:buClr>
                <a:schemeClr val="tx1"/>
              </a:buClr>
              <a:defRPr/>
            </a:pPr>
            <a:r>
              <a:rPr lang="en-US" b="1" dirty="0" err="1" smtClean="0"/>
              <a:t>Lanterman</a:t>
            </a:r>
            <a:r>
              <a:rPr lang="en-US" b="1" dirty="0" smtClean="0"/>
              <a:t> </a:t>
            </a:r>
            <a:r>
              <a:rPr lang="en-US" b="1" dirty="0"/>
              <a:t>Developmental Disabilities Act—1967, and </a:t>
            </a:r>
            <a:r>
              <a:rPr lang="en-US" b="1" dirty="0" smtClean="0"/>
              <a:t>1969 (</a:t>
            </a:r>
            <a:r>
              <a:rPr lang="en-US" b="1" dirty="0" err="1" smtClean="0"/>
              <a:t>Gov</a:t>
            </a:r>
            <a:r>
              <a:rPr lang="en-US" b="1" dirty="0" smtClean="0"/>
              <a:t> Ronald Reagan)</a:t>
            </a:r>
            <a:endParaRPr lang="en-US" b="1" dirty="0"/>
          </a:p>
          <a:p>
            <a:pPr lvl="2">
              <a:buClr>
                <a:schemeClr val="tx1"/>
              </a:buClr>
              <a:buFont typeface="Wingdings" panose="05000000000000000000" pitchFamily="2" charset="2"/>
              <a:buChar char="q"/>
              <a:tabLst>
                <a:tab pos="742950" algn="l"/>
              </a:tabLst>
              <a:defRPr/>
            </a:pPr>
            <a:r>
              <a:rPr lang="en-US" sz="2100" dirty="0"/>
              <a:t>Statewide Regional Center System Established</a:t>
            </a:r>
          </a:p>
          <a:p>
            <a:pPr lvl="2">
              <a:buClr>
                <a:schemeClr val="tx1"/>
              </a:buClr>
              <a:buFont typeface="Wingdings" panose="05000000000000000000" pitchFamily="2" charset="2"/>
              <a:buChar char="q"/>
              <a:tabLst>
                <a:tab pos="742950" algn="l"/>
              </a:tabLst>
              <a:defRPr/>
            </a:pPr>
            <a:r>
              <a:rPr lang="en-US" sz="2100" dirty="0" smtClean="0"/>
              <a:t>21 </a:t>
            </a:r>
            <a:r>
              <a:rPr lang="en-US" sz="2100" dirty="0"/>
              <a:t>Regional Centers, each one covering a different geographic region.  The centers are the first stop for persons with developmental disabilities and their families seeking help to obtain local supports and services</a:t>
            </a:r>
            <a:r>
              <a:rPr lang="en-US" sz="2100" dirty="0" smtClean="0"/>
              <a:t>.</a:t>
            </a:r>
            <a:endParaRPr lang="en-US" dirty="0" smtClean="0"/>
          </a:p>
          <a:p>
            <a:pPr>
              <a:buClr>
                <a:schemeClr val="tx1"/>
              </a:buClr>
              <a:defRPr/>
            </a:pPr>
            <a:r>
              <a:rPr lang="en-US" b="1" dirty="0" smtClean="0"/>
              <a:t>State </a:t>
            </a:r>
            <a:r>
              <a:rPr lang="en-US" b="1" dirty="0"/>
              <a:t>of </a:t>
            </a:r>
            <a:r>
              <a:rPr lang="en-US" b="1" dirty="0" smtClean="0"/>
              <a:t>California Supreme Court 1984 ARC v DDS </a:t>
            </a:r>
            <a:endParaRPr lang="en-US" b="1" dirty="0"/>
          </a:p>
          <a:p>
            <a:pPr lvl="2">
              <a:buClr>
                <a:schemeClr val="tx1"/>
              </a:buClr>
              <a:buFont typeface="Wingdings" panose="05000000000000000000" pitchFamily="2" charset="2"/>
              <a:buChar char="q"/>
              <a:tabLst>
                <a:tab pos="742950" algn="l"/>
              </a:tabLst>
              <a:defRPr/>
            </a:pPr>
            <a:r>
              <a:rPr lang="en-US" sz="2100" dirty="0"/>
              <a:t> Entitlement:  Right to Supports</a:t>
            </a:r>
          </a:p>
          <a:p>
            <a:endParaRPr lang="en-US" dirty="0"/>
          </a:p>
        </p:txBody>
      </p:sp>
    </p:spTree>
    <p:extLst>
      <p:ext uri="{BB962C8B-B14F-4D97-AF65-F5344CB8AC3E}">
        <p14:creationId xmlns:p14="http://schemas.microsoft.com/office/powerpoint/2010/main" val="390848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FFF49FF3-902C-428A-B252-226BD8AB7C4C}" type="slidenum">
              <a:rPr lang="en-US" altLang="en-US" sz="1400">
                <a:solidFill>
                  <a:schemeClr val="tx1"/>
                </a:solidFill>
              </a:rPr>
              <a:pPr/>
              <a:t>20</a:t>
            </a:fld>
            <a:endParaRPr lang="en-US" altLang="en-US" sz="1400">
              <a:solidFill>
                <a:schemeClr val="tx1"/>
              </a:solidFill>
            </a:endParaRPr>
          </a:p>
        </p:txBody>
      </p:sp>
      <p:sp>
        <p:nvSpPr>
          <p:cNvPr id="3" name="Rectangle 2"/>
          <p:cNvSpPr/>
          <p:nvPr/>
        </p:nvSpPr>
        <p:spPr>
          <a:xfrm>
            <a:off x="619125" y="1298575"/>
            <a:ext cx="11172825" cy="5724644"/>
          </a:xfrm>
          <a:prstGeom prst="rect">
            <a:avLst/>
          </a:prstGeom>
          <a:noFill/>
          <a:ln>
            <a:noFill/>
          </a:ln>
        </p:spPr>
        <p:txBody>
          <a:bodyPr wrap="square">
            <a:spAutoFit/>
          </a:bodyPr>
          <a:lstStyle/>
          <a:p>
            <a:pPr marL="342900" indent="-342900">
              <a:buFont typeface="Wingdings" panose="05000000000000000000" pitchFamily="2" charset="2"/>
              <a:buChar char="q"/>
              <a:defRPr/>
            </a:pPr>
            <a:r>
              <a:rPr lang="en-US" sz="2400" b="1" dirty="0">
                <a:solidFill>
                  <a:schemeClr val="tx1">
                    <a:lumMod val="75000"/>
                    <a:lumOff val="25000"/>
                  </a:schemeClr>
                </a:solidFill>
              </a:rPr>
              <a:t>Intellectual Disability</a:t>
            </a:r>
          </a:p>
          <a:p>
            <a:pPr marL="342900" indent="-342900">
              <a:buFont typeface="Wingdings" panose="05000000000000000000" pitchFamily="2" charset="2"/>
              <a:buChar char="q"/>
              <a:defRPr/>
            </a:pPr>
            <a:r>
              <a:rPr lang="en-US" sz="2400" b="1" dirty="0">
                <a:solidFill>
                  <a:schemeClr val="tx1">
                    <a:lumMod val="75000"/>
                    <a:lumOff val="25000"/>
                  </a:schemeClr>
                </a:solidFill>
              </a:rPr>
              <a:t>Autism</a:t>
            </a:r>
          </a:p>
          <a:p>
            <a:pPr marL="342900" indent="-342900">
              <a:buFont typeface="Wingdings" panose="05000000000000000000" pitchFamily="2" charset="2"/>
              <a:buChar char="q"/>
              <a:defRPr/>
            </a:pPr>
            <a:r>
              <a:rPr lang="en-US" sz="2400" b="1" dirty="0">
                <a:solidFill>
                  <a:schemeClr val="tx1">
                    <a:lumMod val="75000"/>
                    <a:lumOff val="25000"/>
                  </a:schemeClr>
                </a:solidFill>
              </a:rPr>
              <a:t>Cerebral Palsy</a:t>
            </a:r>
          </a:p>
          <a:p>
            <a:pPr marL="342900" indent="-342900">
              <a:buFont typeface="Wingdings" panose="05000000000000000000" pitchFamily="2" charset="2"/>
              <a:buChar char="q"/>
              <a:defRPr/>
            </a:pPr>
            <a:r>
              <a:rPr lang="en-US" sz="2400" b="1" dirty="0">
                <a:solidFill>
                  <a:schemeClr val="tx1">
                    <a:lumMod val="75000"/>
                    <a:lumOff val="25000"/>
                  </a:schemeClr>
                </a:solidFill>
              </a:rPr>
              <a:t>Epilepsy</a:t>
            </a:r>
          </a:p>
          <a:p>
            <a:pPr marL="342900" indent="-342900">
              <a:buFont typeface="Wingdings" panose="05000000000000000000" pitchFamily="2" charset="2"/>
              <a:buChar char="q"/>
              <a:defRPr/>
            </a:pPr>
            <a:r>
              <a:rPr lang="en-US" sz="2400" b="1" dirty="0">
                <a:solidFill>
                  <a:schemeClr val="tx1">
                    <a:lumMod val="75000"/>
                    <a:lumOff val="25000"/>
                  </a:schemeClr>
                </a:solidFill>
              </a:rPr>
              <a:t>Other condition requiring treatment similar to Intellectual </a:t>
            </a:r>
            <a:r>
              <a:rPr lang="en-US" sz="2400" b="1" dirty="0" smtClean="0">
                <a:solidFill>
                  <a:schemeClr val="tx1">
                    <a:lumMod val="75000"/>
                    <a:lumOff val="25000"/>
                  </a:schemeClr>
                </a:solidFill>
              </a:rPr>
              <a:t>Disability</a:t>
            </a:r>
          </a:p>
          <a:p>
            <a:pPr>
              <a:defRPr/>
            </a:pPr>
            <a:endParaRPr lang="en-US" sz="2400" b="1" dirty="0" smtClean="0">
              <a:solidFill>
                <a:schemeClr val="tx1">
                  <a:lumMod val="75000"/>
                  <a:lumOff val="25000"/>
                </a:schemeClr>
              </a:solidFill>
            </a:endParaRPr>
          </a:p>
          <a:p>
            <a:pPr>
              <a:defRPr/>
            </a:pPr>
            <a:r>
              <a:rPr lang="en-US" sz="2400" dirty="0" smtClean="0">
                <a:solidFill>
                  <a:schemeClr val="tx1">
                    <a:lumMod val="75000"/>
                    <a:lumOff val="25000"/>
                  </a:schemeClr>
                </a:solidFill>
              </a:rPr>
              <a:t>Onset </a:t>
            </a:r>
            <a:r>
              <a:rPr lang="en-US" sz="2400" dirty="0">
                <a:solidFill>
                  <a:schemeClr val="tx1">
                    <a:lumMod val="75000"/>
                    <a:lumOff val="25000"/>
                  </a:schemeClr>
                </a:solidFill>
              </a:rPr>
              <a:t>prior to age 18</a:t>
            </a:r>
          </a:p>
          <a:p>
            <a:pPr>
              <a:buFont typeface="Wingdings" pitchFamily="2" charset="2"/>
              <a:buChar char="§"/>
              <a:defRPr/>
            </a:pPr>
            <a:r>
              <a:rPr lang="en-US" sz="2400" dirty="0">
                <a:solidFill>
                  <a:schemeClr val="tx1">
                    <a:lumMod val="75000"/>
                    <a:lumOff val="25000"/>
                  </a:schemeClr>
                </a:solidFill>
              </a:rPr>
              <a:t>Expected to continue indefinitely</a:t>
            </a:r>
          </a:p>
          <a:p>
            <a:pPr>
              <a:buFont typeface="Wingdings" pitchFamily="2" charset="2"/>
              <a:buChar char="§"/>
              <a:defRPr/>
            </a:pPr>
            <a:r>
              <a:rPr lang="en-US" sz="2400" dirty="0">
                <a:solidFill>
                  <a:schemeClr val="tx1">
                    <a:lumMod val="75000"/>
                    <a:lumOff val="25000"/>
                  </a:schemeClr>
                </a:solidFill>
              </a:rPr>
              <a:t>Significant limitation in at least 3 areas: </a:t>
            </a:r>
            <a:endParaRPr lang="en-US" sz="2400" dirty="0" smtClean="0">
              <a:solidFill>
                <a:schemeClr val="tx1">
                  <a:lumMod val="75000"/>
                  <a:lumOff val="25000"/>
                </a:schemeClr>
              </a:solidFill>
            </a:endParaRPr>
          </a:p>
          <a:p>
            <a:pPr marL="342900" indent="-342900">
              <a:buFont typeface="+mj-lt"/>
              <a:buAutoNum type="arabicPeriod"/>
              <a:defRPr/>
            </a:pPr>
            <a:r>
              <a:rPr lang="en-US" dirty="0" smtClean="0">
                <a:solidFill>
                  <a:schemeClr val="tx1">
                    <a:lumMod val="75000"/>
                    <a:lumOff val="25000"/>
                  </a:schemeClr>
                </a:solidFill>
              </a:rPr>
              <a:t>Communication</a:t>
            </a:r>
          </a:p>
          <a:p>
            <a:pPr marL="342900" indent="-342900">
              <a:buFont typeface="+mj-lt"/>
              <a:buAutoNum type="arabicPeriod"/>
              <a:defRPr/>
            </a:pPr>
            <a:r>
              <a:rPr lang="en-US" dirty="0" smtClean="0">
                <a:solidFill>
                  <a:schemeClr val="tx1">
                    <a:lumMod val="75000"/>
                    <a:lumOff val="25000"/>
                  </a:schemeClr>
                </a:solidFill>
              </a:rPr>
              <a:t>Self-Care</a:t>
            </a:r>
          </a:p>
          <a:p>
            <a:pPr marL="342900" indent="-342900">
              <a:buFont typeface="+mj-lt"/>
              <a:buAutoNum type="arabicPeriod"/>
              <a:defRPr/>
            </a:pPr>
            <a:r>
              <a:rPr lang="en-US" dirty="0" smtClean="0">
                <a:solidFill>
                  <a:schemeClr val="tx1">
                    <a:lumMod val="75000"/>
                    <a:lumOff val="25000"/>
                  </a:schemeClr>
                </a:solidFill>
              </a:rPr>
              <a:t>Learning</a:t>
            </a:r>
          </a:p>
          <a:p>
            <a:pPr marL="342900" indent="-342900">
              <a:buFont typeface="+mj-lt"/>
              <a:buAutoNum type="arabicPeriod"/>
              <a:defRPr/>
            </a:pPr>
            <a:r>
              <a:rPr lang="en-US" dirty="0" smtClean="0">
                <a:solidFill>
                  <a:schemeClr val="tx1">
                    <a:lumMod val="75000"/>
                    <a:lumOff val="25000"/>
                  </a:schemeClr>
                </a:solidFill>
              </a:rPr>
              <a:t>Mobility</a:t>
            </a:r>
          </a:p>
          <a:p>
            <a:pPr marL="342900" indent="-342900">
              <a:buFont typeface="+mj-lt"/>
              <a:buAutoNum type="arabicPeriod"/>
              <a:defRPr/>
            </a:pPr>
            <a:r>
              <a:rPr lang="en-US" dirty="0" smtClean="0">
                <a:solidFill>
                  <a:schemeClr val="tx1">
                    <a:lumMod val="75000"/>
                    <a:lumOff val="25000"/>
                  </a:schemeClr>
                </a:solidFill>
              </a:rPr>
              <a:t>Self-Direction</a:t>
            </a:r>
          </a:p>
          <a:p>
            <a:pPr marL="342900" indent="-342900">
              <a:buFont typeface="+mj-lt"/>
              <a:buAutoNum type="arabicPeriod"/>
              <a:defRPr/>
            </a:pPr>
            <a:r>
              <a:rPr lang="en-US" dirty="0" smtClean="0">
                <a:solidFill>
                  <a:schemeClr val="tx1">
                    <a:lumMod val="75000"/>
                    <a:lumOff val="25000"/>
                  </a:schemeClr>
                </a:solidFill>
              </a:rPr>
              <a:t>Economic Self-Sufficiency</a:t>
            </a:r>
          </a:p>
          <a:p>
            <a:pPr marL="342900" indent="-342900">
              <a:buFont typeface="+mj-lt"/>
              <a:buAutoNum type="arabicPeriod"/>
              <a:defRPr/>
            </a:pPr>
            <a:r>
              <a:rPr lang="en-US" dirty="0" smtClean="0">
                <a:solidFill>
                  <a:schemeClr val="tx1">
                    <a:lumMod val="75000"/>
                    <a:lumOff val="25000"/>
                  </a:schemeClr>
                </a:solidFill>
              </a:rPr>
              <a:t>Capacity </a:t>
            </a:r>
            <a:r>
              <a:rPr lang="en-US" dirty="0">
                <a:solidFill>
                  <a:schemeClr val="tx1">
                    <a:lumMod val="75000"/>
                    <a:lumOff val="25000"/>
                  </a:schemeClr>
                </a:solidFill>
              </a:rPr>
              <a:t>for Independent Living</a:t>
            </a:r>
          </a:p>
          <a:p>
            <a:pPr marL="342900" indent="-342900">
              <a:buFont typeface="Wingdings" panose="05000000000000000000" pitchFamily="2" charset="2"/>
              <a:buChar char="q"/>
              <a:defRPr/>
            </a:pPr>
            <a:endParaRPr lang="en-US" sz="2400" b="1" dirty="0">
              <a:solidFill>
                <a:schemeClr val="tx1">
                  <a:lumMod val="75000"/>
                  <a:lumOff val="25000"/>
                </a:schemeClr>
              </a:solidFill>
            </a:endParaRPr>
          </a:p>
        </p:txBody>
      </p:sp>
      <p:sp>
        <p:nvSpPr>
          <p:cNvPr id="10" name="Title 1"/>
          <p:cNvSpPr txBox="1">
            <a:spLocks/>
          </p:cNvSpPr>
          <p:nvPr/>
        </p:nvSpPr>
        <p:spPr>
          <a:xfrm>
            <a:off x="619125" y="251882"/>
            <a:ext cx="6772274" cy="13133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Eligibility Diagnosis</a:t>
            </a:r>
            <a:endParaRPr lang="en-US" dirty="0"/>
          </a:p>
        </p:txBody>
      </p:sp>
    </p:spTree>
    <p:extLst>
      <p:ext uri="{BB962C8B-B14F-4D97-AF65-F5344CB8AC3E}">
        <p14:creationId xmlns:p14="http://schemas.microsoft.com/office/powerpoint/2010/main" val="192625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fld id="{FFF49FF3-902C-428A-B252-226BD8AB7C4C}" type="slidenum">
              <a:rPr lang="en-US" altLang="en-US" sz="1400">
                <a:solidFill>
                  <a:schemeClr val="tx1"/>
                </a:solidFill>
              </a:rPr>
              <a:pPr/>
              <a:t>21</a:t>
            </a:fld>
            <a:endParaRPr lang="en-US" altLang="en-US" sz="1400">
              <a:solidFill>
                <a:schemeClr val="tx1"/>
              </a:solidFill>
            </a:endParaRPr>
          </a:p>
        </p:txBody>
      </p:sp>
      <p:sp>
        <p:nvSpPr>
          <p:cNvPr id="3" name="Rectangle 2"/>
          <p:cNvSpPr/>
          <p:nvPr/>
        </p:nvSpPr>
        <p:spPr>
          <a:xfrm>
            <a:off x="619125" y="1746250"/>
            <a:ext cx="10229850" cy="3785652"/>
          </a:xfrm>
          <a:prstGeom prst="rect">
            <a:avLst/>
          </a:prstGeom>
          <a:noFill/>
          <a:ln>
            <a:noFill/>
          </a:ln>
        </p:spPr>
        <p:txBody>
          <a:bodyPr wrap="square">
            <a:spAutoFit/>
          </a:bodyPr>
          <a:lstStyle/>
          <a:p>
            <a:pPr marL="342900" indent="-342900">
              <a:buFont typeface="Wingdings" panose="05000000000000000000" pitchFamily="2" charset="2"/>
              <a:buChar char="q"/>
            </a:pPr>
            <a:r>
              <a:rPr lang="en-US" sz="2400" dirty="0" smtClean="0"/>
              <a:t>Oral Health is the </a:t>
            </a:r>
            <a:r>
              <a:rPr lang="en-US" sz="2400" dirty="0"/>
              <a:t>n</a:t>
            </a:r>
            <a:r>
              <a:rPr lang="en-US" sz="2400" dirty="0" smtClean="0"/>
              <a:t>umber priority problem</a:t>
            </a:r>
          </a:p>
          <a:p>
            <a:pPr marL="342900" indent="-342900">
              <a:buFont typeface="Wingdings" panose="05000000000000000000" pitchFamily="2" charset="2"/>
              <a:buChar char="q"/>
            </a:pPr>
            <a:r>
              <a:rPr lang="en-US" sz="2400" dirty="0" smtClean="0"/>
              <a:t>The </a:t>
            </a:r>
            <a:r>
              <a:rPr lang="en-US" sz="2400" dirty="0"/>
              <a:t>results indicate that just over 12% of our </a:t>
            </a:r>
            <a:r>
              <a:rPr lang="en-US" sz="2400" dirty="0" smtClean="0"/>
              <a:t>consumers </a:t>
            </a:r>
            <a:r>
              <a:rPr lang="en-US" sz="2400" dirty="0"/>
              <a:t>in our region have a current unmet dental </a:t>
            </a:r>
            <a:r>
              <a:rPr lang="en-US" sz="2400" dirty="0" smtClean="0"/>
              <a:t>need</a:t>
            </a:r>
          </a:p>
          <a:p>
            <a:pPr marL="342900" indent="-342900">
              <a:buFont typeface="Wingdings" panose="05000000000000000000" pitchFamily="2" charset="2"/>
              <a:buChar char="q"/>
            </a:pPr>
            <a:r>
              <a:rPr lang="en-US" sz="2400" dirty="0" smtClean="0"/>
              <a:t>the </a:t>
            </a:r>
            <a:r>
              <a:rPr lang="en-US" sz="2400" dirty="0"/>
              <a:t>impact is spread evenly amongst our children and adults</a:t>
            </a:r>
            <a:r>
              <a:rPr lang="en-US" sz="2400" dirty="0" smtClean="0"/>
              <a:t>.</a:t>
            </a:r>
          </a:p>
          <a:p>
            <a:pPr marL="342900" indent="-342900">
              <a:buFont typeface="Wingdings" panose="05000000000000000000" pitchFamily="2" charset="2"/>
              <a:buChar char="q"/>
            </a:pPr>
            <a:r>
              <a:rPr lang="en-US" sz="2400" dirty="0" smtClean="0"/>
              <a:t>30</a:t>
            </a:r>
            <a:r>
              <a:rPr lang="en-US" sz="2400" dirty="0"/>
              <a:t>% focused on the lack of capacity and availability of care, </a:t>
            </a:r>
            <a:endParaRPr lang="en-US" sz="2400" dirty="0" smtClean="0"/>
          </a:p>
          <a:p>
            <a:pPr marL="342900" indent="-342900">
              <a:buFont typeface="Wingdings" panose="05000000000000000000" pitchFamily="2" charset="2"/>
              <a:buChar char="q"/>
            </a:pPr>
            <a:r>
              <a:rPr lang="en-US" sz="2400" dirty="0" smtClean="0"/>
              <a:t>23</a:t>
            </a:r>
            <a:r>
              <a:rPr lang="en-US" sz="2400" dirty="0"/>
              <a:t>% remarked on serious examples of not accessing sedation services when needed, </a:t>
            </a:r>
            <a:endParaRPr lang="en-US" sz="2400" dirty="0" smtClean="0"/>
          </a:p>
          <a:p>
            <a:pPr marL="342900" indent="-342900">
              <a:buFont typeface="Wingdings" panose="05000000000000000000" pitchFamily="2" charset="2"/>
              <a:buChar char="q"/>
            </a:pPr>
            <a:r>
              <a:rPr lang="en-US" sz="2400" dirty="0" smtClean="0"/>
              <a:t>23</a:t>
            </a:r>
            <a:r>
              <a:rPr lang="en-US" sz="2400" dirty="0"/>
              <a:t>% identified the challenges related to </a:t>
            </a:r>
            <a:r>
              <a:rPr lang="en-US" sz="2400" dirty="0" err="1"/>
              <a:t>Denti</a:t>
            </a:r>
            <a:r>
              <a:rPr lang="en-US" sz="2400" dirty="0"/>
              <a:t>-Cal insurance and reimbursements.</a:t>
            </a:r>
          </a:p>
          <a:p>
            <a:pPr marL="342900" indent="-342900">
              <a:buFont typeface="Wingdings" panose="05000000000000000000" pitchFamily="2" charset="2"/>
              <a:buChar char="q"/>
              <a:defRPr/>
            </a:pPr>
            <a:endParaRPr lang="en-US" sz="2400" b="1" dirty="0">
              <a:solidFill>
                <a:schemeClr val="tx1">
                  <a:lumMod val="75000"/>
                  <a:lumOff val="25000"/>
                </a:schemeClr>
              </a:solidFill>
            </a:endParaRPr>
          </a:p>
        </p:txBody>
      </p:sp>
      <p:sp>
        <p:nvSpPr>
          <p:cNvPr id="10" name="Title 1"/>
          <p:cNvSpPr txBox="1">
            <a:spLocks/>
          </p:cNvSpPr>
          <p:nvPr/>
        </p:nvSpPr>
        <p:spPr>
          <a:xfrm>
            <a:off x="619125" y="251882"/>
            <a:ext cx="8382000" cy="1414993"/>
          </a:xfrm>
          <a:prstGeom prst="rect">
            <a:avLst/>
          </a:prstGeom>
        </p:spPr>
        <p:txBody>
          <a:bodyPr vert="horz" lIns="91440" tIns="45720" rIns="91440" bIns="45720" rtlCol="0" anchor="ctr">
            <a:normAutofit fontScale="92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VMRC Service Coordinators Respond to an Oral Health Survey</a:t>
            </a:r>
            <a:endParaRPr lang="en-US" dirty="0"/>
          </a:p>
        </p:txBody>
      </p:sp>
    </p:spTree>
    <p:extLst>
      <p:ext uri="{BB962C8B-B14F-4D97-AF65-F5344CB8AC3E}">
        <p14:creationId xmlns:p14="http://schemas.microsoft.com/office/powerpoint/2010/main" val="428091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837" y="452437"/>
            <a:ext cx="5057775" cy="6086475"/>
          </a:xfrm>
          <a:prstGeom prst="rect">
            <a:avLst/>
          </a:prstGeom>
        </p:spPr>
      </p:pic>
      <p:sp>
        <p:nvSpPr>
          <p:cNvPr id="3" name="Rectangle 2"/>
          <p:cNvSpPr/>
          <p:nvPr/>
        </p:nvSpPr>
        <p:spPr>
          <a:xfrm>
            <a:off x="0" y="1048681"/>
            <a:ext cx="6781800" cy="5742534"/>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Times New Roman" panose="02020603050405020304" pitchFamily="18" charset="0"/>
              </a:rPr>
              <a:t>Regional Centers (RCs) Coordinate Services—Including Dental Care—for Individuals With Developmental Disabilities.</a:t>
            </a:r>
          </a:p>
          <a:p>
            <a:pPr marL="342900" indent="-342900">
              <a:lnSpc>
                <a:spcPct val="107000"/>
              </a:lnSpc>
              <a:spcAft>
                <a:spcPts val="80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Times New Roman" panose="02020603050405020304" pitchFamily="18" charset="0"/>
              </a:rPr>
              <a:t>Consumers Largely Pay for Dental Services With State-Funded Dental Insurance</a:t>
            </a:r>
          </a:p>
          <a:p>
            <a:pPr marL="342900" indent="-342900">
              <a:lnSpc>
                <a:spcPct val="107000"/>
              </a:lnSpc>
              <a:spcAft>
                <a:spcPts val="80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Times New Roman" panose="02020603050405020304" pitchFamily="18" charset="0"/>
              </a:rPr>
              <a:t>Traditional Approach to Dental Care Not Designed With DDS Consumers in Mind.</a:t>
            </a:r>
          </a:p>
          <a:p>
            <a:pPr marL="342900" indent="-342900">
              <a:lnSpc>
                <a:spcPct val="107000"/>
              </a:lnSpc>
              <a:spcAft>
                <a:spcPts val="80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Times New Roman" panose="02020603050405020304" pitchFamily="18" charset="0"/>
              </a:rPr>
              <a:t>Many Consumers Lack Routine Dental Care.</a:t>
            </a:r>
          </a:p>
          <a:p>
            <a:pPr marL="342900" indent="-342900">
              <a:lnSpc>
                <a:spcPct val="107000"/>
              </a:lnSpc>
              <a:spcAft>
                <a:spcPts val="80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Times New Roman" panose="02020603050405020304" pitchFamily="18" charset="0"/>
              </a:rPr>
              <a:t>Low </a:t>
            </a:r>
            <a:r>
              <a:rPr lang="en-US" sz="2400" dirty="0" err="1">
                <a:latin typeface="Calibri" panose="020F0502020204030204" pitchFamily="34" charset="0"/>
                <a:ea typeface="Calibri" panose="020F0502020204030204" pitchFamily="34" charset="0"/>
                <a:cs typeface="Times New Roman" panose="02020603050405020304" pitchFamily="18" charset="0"/>
              </a:rPr>
              <a:t>Denti</a:t>
            </a:r>
            <a:r>
              <a:rPr lang="en-US" sz="2400" dirty="0">
                <a:latin typeface="Calibri" panose="020F0502020204030204" pitchFamily="34" charset="0"/>
                <a:ea typeface="Calibri" panose="020F0502020204030204" pitchFamily="34" charset="0"/>
                <a:cs typeface="Times New Roman" panose="02020603050405020304" pitchFamily="18" charset="0"/>
              </a:rPr>
              <a:t>-Cal Provider Participation and </a:t>
            </a:r>
            <a:r>
              <a:rPr lang="en-US" sz="2400" dirty="0" err="1">
                <a:latin typeface="Calibri" panose="020F0502020204030204" pitchFamily="34" charset="0"/>
                <a:ea typeface="Calibri" panose="020F0502020204030204" pitchFamily="34" charset="0"/>
                <a:cs typeface="Times New Roman" panose="02020603050405020304" pitchFamily="18" charset="0"/>
              </a:rPr>
              <a:t>Denti</a:t>
            </a:r>
            <a:r>
              <a:rPr lang="en-US" sz="2400" dirty="0">
                <a:latin typeface="Calibri" panose="020F0502020204030204" pitchFamily="34" charset="0"/>
                <a:ea typeface="Calibri" panose="020F0502020204030204" pitchFamily="34" charset="0"/>
                <a:cs typeface="Times New Roman" panose="02020603050405020304" pitchFamily="18" charset="0"/>
              </a:rPr>
              <a:t>-Cal Payment Structure Limit Access for Consumers.</a:t>
            </a:r>
          </a:p>
          <a:p>
            <a:pPr marL="342900" indent="-342900">
              <a:lnSpc>
                <a:spcPct val="107000"/>
              </a:lnSpc>
              <a:spcAft>
                <a:spcPts val="80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Times New Roman" panose="02020603050405020304" pitchFamily="18" charset="0"/>
              </a:rPr>
              <a:t>RCs and DDS Have Taken Steps to Address Consumers’ Dental Needs, Yet Access Remains a Problem</a:t>
            </a:r>
          </a:p>
        </p:txBody>
      </p:sp>
      <p:sp>
        <p:nvSpPr>
          <p:cNvPr id="4" name="Title 1"/>
          <p:cNvSpPr txBox="1">
            <a:spLocks/>
          </p:cNvSpPr>
          <p:nvPr/>
        </p:nvSpPr>
        <p:spPr>
          <a:xfrm>
            <a:off x="52387" y="0"/>
            <a:ext cx="6648450" cy="1266716"/>
          </a:xfrm>
          <a:prstGeom prst="rect">
            <a:avLst/>
          </a:prstGeom>
        </p:spPr>
        <p:txBody>
          <a:bodyPr vert="horz" lIns="91440" tIns="45720" rIns="91440" bIns="45720" rtlCol="0" anchor="ctr">
            <a:normAutofit fontScale="92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The LAO Sept 2018 Report </a:t>
            </a:r>
            <a:endParaRPr lang="en-US" dirty="0"/>
          </a:p>
        </p:txBody>
      </p:sp>
    </p:spTree>
    <p:extLst>
      <p:ext uri="{BB962C8B-B14F-4D97-AF65-F5344CB8AC3E}">
        <p14:creationId xmlns:p14="http://schemas.microsoft.com/office/powerpoint/2010/main" val="6425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37" y="452437"/>
            <a:ext cx="5057775" cy="6086475"/>
          </a:xfrm>
          <a:prstGeom prst="rect">
            <a:avLst/>
          </a:prstGeom>
        </p:spPr>
      </p:pic>
      <p:sp>
        <p:nvSpPr>
          <p:cNvPr id="3" name="Rectangle 2"/>
          <p:cNvSpPr/>
          <p:nvPr/>
        </p:nvSpPr>
        <p:spPr>
          <a:xfrm>
            <a:off x="-1" y="2102781"/>
            <a:ext cx="6781800" cy="3046988"/>
          </a:xfrm>
          <a:prstGeom prst="rect">
            <a:avLst/>
          </a:prstGeom>
        </p:spPr>
        <p:txBody>
          <a:bodyPr wrap="square">
            <a:spAutoFit/>
          </a:bodyPr>
          <a:lstStyle/>
          <a:p>
            <a:pPr marL="285750" indent="-285750">
              <a:buFont typeface="Wingdings" panose="05000000000000000000" pitchFamily="2" charset="2"/>
              <a:buChar char="q"/>
            </a:pPr>
            <a:r>
              <a:rPr lang="en-US" sz="2400" b="1" dirty="0"/>
              <a:t>Assessment—Dental Coordination at RCs Effective, but Currently Insufficient in its Use Statewide: </a:t>
            </a:r>
            <a:endParaRPr lang="en-US" sz="2400" b="1" dirty="0" smtClean="0"/>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b="1" dirty="0" smtClean="0"/>
              <a:t>Assessment—</a:t>
            </a:r>
            <a:r>
              <a:rPr lang="en-US" sz="2400" b="1" dirty="0" err="1" smtClean="0"/>
              <a:t>Denti</a:t>
            </a:r>
            <a:r>
              <a:rPr lang="en-US" sz="2400" b="1" dirty="0" smtClean="0"/>
              <a:t>-Cal </a:t>
            </a:r>
            <a:r>
              <a:rPr lang="en-US" sz="2400" b="1" dirty="0"/>
              <a:t>Benefit and Rate Structure Limits DDS Consumers’ Access: </a:t>
            </a:r>
            <a:endParaRPr lang="en-US" sz="2400" b="1" dirty="0" smtClean="0"/>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b="1" dirty="0" smtClean="0"/>
              <a:t>Assessment—Too </a:t>
            </a:r>
            <a:r>
              <a:rPr lang="en-US" sz="2400" b="1" dirty="0"/>
              <a:t>Few Dental Providers Willing and Able to Serve Consumers</a:t>
            </a:r>
            <a:r>
              <a:rPr lang="en-US" sz="2400" b="1" dirty="0" smtClean="0"/>
              <a:t>:</a:t>
            </a:r>
            <a:endParaRPr lang="en-US" sz="2400" dirty="0"/>
          </a:p>
        </p:txBody>
      </p:sp>
      <p:sp>
        <p:nvSpPr>
          <p:cNvPr id="4" name="Title 1"/>
          <p:cNvSpPr txBox="1">
            <a:spLocks/>
          </p:cNvSpPr>
          <p:nvPr/>
        </p:nvSpPr>
        <p:spPr>
          <a:xfrm>
            <a:off x="52386" y="0"/>
            <a:ext cx="6729413" cy="191770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The LAO Sept 2018 Report: Findings </a:t>
            </a:r>
            <a:endParaRPr lang="en-US" dirty="0"/>
          </a:p>
        </p:txBody>
      </p:sp>
    </p:spTree>
    <p:extLst>
      <p:ext uri="{BB962C8B-B14F-4D97-AF65-F5344CB8AC3E}">
        <p14:creationId xmlns:p14="http://schemas.microsoft.com/office/powerpoint/2010/main" val="1472927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37" y="452437"/>
            <a:ext cx="5057775" cy="6086475"/>
          </a:xfrm>
          <a:prstGeom prst="rect">
            <a:avLst/>
          </a:prstGeom>
        </p:spPr>
      </p:pic>
      <p:sp>
        <p:nvSpPr>
          <p:cNvPr id="3" name="Rectangle 2"/>
          <p:cNvSpPr/>
          <p:nvPr/>
        </p:nvSpPr>
        <p:spPr>
          <a:xfrm>
            <a:off x="0" y="1048681"/>
            <a:ext cx="6781800" cy="3046988"/>
          </a:xfrm>
          <a:prstGeom prst="rect">
            <a:avLst/>
          </a:prstGeom>
        </p:spPr>
        <p:txBody>
          <a:bodyPr wrap="square">
            <a:spAutoFit/>
          </a:bodyPr>
          <a:lstStyle/>
          <a:p>
            <a:r>
              <a:rPr lang="en-US" sz="2400" b="1" dirty="0"/>
              <a:t>Assessment—Dental Coordination at RCs Effective, but Currently Insufficient in its Use Statewide: </a:t>
            </a:r>
            <a:endParaRPr lang="en-US" sz="2400" dirty="0"/>
          </a:p>
          <a:p>
            <a:r>
              <a:rPr lang="en-US" sz="2400" dirty="0"/>
              <a:t>• Require the administration to submit a plan to the Legislature to increase the number of dental coordinators at RCs statewide. The administration should consider using DDS’ existing community resource development funds to fully or partially support the plan. </a:t>
            </a:r>
          </a:p>
        </p:txBody>
      </p:sp>
      <p:sp>
        <p:nvSpPr>
          <p:cNvPr id="4" name="Title 1"/>
          <p:cNvSpPr txBox="1">
            <a:spLocks/>
          </p:cNvSpPr>
          <p:nvPr/>
        </p:nvSpPr>
        <p:spPr>
          <a:xfrm>
            <a:off x="52387" y="0"/>
            <a:ext cx="6648450" cy="1266716"/>
          </a:xfrm>
          <a:prstGeom prst="rect">
            <a:avLst/>
          </a:prstGeom>
        </p:spPr>
        <p:txBody>
          <a:bodyPr vert="horz" lIns="91440" tIns="45720" rIns="91440" bIns="45720" rtlCol="0" anchor="ctr">
            <a:normAutofit fontScale="92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The LAO Sept 2018 Report </a:t>
            </a:r>
            <a:endParaRPr lang="en-US" dirty="0"/>
          </a:p>
        </p:txBody>
      </p:sp>
    </p:spTree>
    <p:extLst>
      <p:ext uri="{BB962C8B-B14F-4D97-AF65-F5344CB8AC3E}">
        <p14:creationId xmlns:p14="http://schemas.microsoft.com/office/powerpoint/2010/main" val="3590840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187" y="452266"/>
            <a:ext cx="5057775" cy="6086475"/>
          </a:xfrm>
          <a:prstGeom prst="rect">
            <a:avLst/>
          </a:prstGeom>
        </p:spPr>
      </p:pic>
      <p:sp>
        <p:nvSpPr>
          <p:cNvPr id="3" name="Rectangle 2"/>
          <p:cNvSpPr/>
          <p:nvPr/>
        </p:nvSpPr>
        <p:spPr>
          <a:xfrm>
            <a:off x="0" y="1048681"/>
            <a:ext cx="6700837" cy="5262979"/>
          </a:xfrm>
          <a:prstGeom prst="rect">
            <a:avLst/>
          </a:prstGeom>
        </p:spPr>
        <p:txBody>
          <a:bodyPr wrap="square">
            <a:spAutoFit/>
          </a:bodyPr>
          <a:lstStyle/>
          <a:p>
            <a:r>
              <a:rPr lang="en-US" sz="2400" b="1" dirty="0"/>
              <a:t>Assessment—</a:t>
            </a:r>
            <a:r>
              <a:rPr lang="en-US" sz="2400" b="1" dirty="0" err="1"/>
              <a:t>Denti</a:t>
            </a:r>
            <a:r>
              <a:rPr lang="en-US" sz="2400" b="1" dirty="0"/>
              <a:t>-Cal Benefit and Rate Structure Limits DDS Consumers’ Access: </a:t>
            </a:r>
            <a:endParaRPr lang="en-US" sz="2400" dirty="0"/>
          </a:p>
          <a:p>
            <a:r>
              <a:rPr lang="en-US" sz="2400" dirty="0"/>
              <a:t>• Authorize behavior management benefit for DDS consumers eligible for </a:t>
            </a:r>
            <a:r>
              <a:rPr lang="en-US" sz="2400" dirty="0" err="1"/>
              <a:t>Denti</a:t>
            </a:r>
            <a:r>
              <a:rPr lang="en-US" sz="2400" dirty="0"/>
              <a:t>-Cal. </a:t>
            </a:r>
            <a:endParaRPr lang="en-US" sz="2400" dirty="0" smtClean="0"/>
          </a:p>
          <a:p>
            <a:endParaRPr lang="en-US" sz="2400" dirty="0"/>
          </a:p>
          <a:p>
            <a:r>
              <a:rPr lang="en-US" sz="2400" dirty="0"/>
              <a:t>• Improve access to periodontal treatment for DDS consumers eligible for </a:t>
            </a:r>
            <a:r>
              <a:rPr lang="en-US" sz="2400" dirty="0" err="1"/>
              <a:t>Denti</a:t>
            </a:r>
            <a:r>
              <a:rPr lang="en-US" sz="2400" dirty="0"/>
              <a:t>-Cal: </a:t>
            </a:r>
          </a:p>
          <a:p>
            <a:pPr marL="342900" lvl="0" indent="-342900">
              <a:buFont typeface="Arial" panose="020B0604020202020204" pitchFamily="34" charset="0"/>
              <a:buChar char="•"/>
            </a:pPr>
            <a:r>
              <a:rPr lang="en-US" sz="2400" dirty="0"/>
              <a:t>Modify or eliminate the current treatment authorization request requirement for scaling and root </a:t>
            </a:r>
            <a:r>
              <a:rPr lang="en-US" sz="2400" dirty="0" smtClean="0"/>
              <a:t>planning </a:t>
            </a:r>
            <a:r>
              <a:rPr lang="en-US" sz="2400" dirty="0"/>
              <a:t>benefit for DDS consumers. </a:t>
            </a:r>
          </a:p>
          <a:p>
            <a:pPr marL="342900" lvl="0" indent="-342900">
              <a:buFont typeface="Arial" panose="020B0604020202020204" pitchFamily="34" charset="0"/>
              <a:buChar char="•"/>
            </a:pPr>
            <a:r>
              <a:rPr lang="en-US" sz="2400" dirty="0"/>
              <a:t>Modify or eliminate the limit on periodontal maintenance for DDS consumers. </a:t>
            </a:r>
          </a:p>
          <a:p>
            <a:pPr marL="342900" lvl="0" indent="-342900">
              <a:buFont typeface="Arial" panose="020B0604020202020204" pitchFamily="34" charset="0"/>
              <a:buChar char="•"/>
            </a:pPr>
            <a:r>
              <a:rPr lang="en-US" sz="2400" dirty="0"/>
              <a:t>Restore the prior </a:t>
            </a:r>
            <a:r>
              <a:rPr lang="en-US" sz="2400" dirty="0" err="1"/>
              <a:t>Denti</a:t>
            </a:r>
            <a:r>
              <a:rPr lang="en-US" sz="2400" dirty="0"/>
              <a:t>-Cal rate for periodontal maintenance. </a:t>
            </a:r>
          </a:p>
        </p:txBody>
      </p:sp>
      <p:sp>
        <p:nvSpPr>
          <p:cNvPr id="4" name="Title 1"/>
          <p:cNvSpPr txBox="1">
            <a:spLocks/>
          </p:cNvSpPr>
          <p:nvPr/>
        </p:nvSpPr>
        <p:spPr>
          <a:xfrm>
            <a:off x="52387" y="0"/>
            <a:ext cx="6648450" cy="1266716"/>
          </a:xfrm>
          <a:prstGeom prst="rect">
            <a:avLst/>
          </a:prstGeom>
        </p:spPr>
        <p:txBody>
          <a:bodyPr vert="horz" lIns="91440" tIns="45720" rIns="91440" bIns="45720" rtlCol="0" anchor="ctr">
            <a:normAutofit fontScale="92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The LAO Sept 2018 Report </a:t>
            </a:r>
            <a:endParaRPr lang="en-US" dirty="0"/>
          </a:p>
        </p:txBody>
      </p:sp>
    </p:spTree>
    <p:extLst>
      <p:ext uri="{BB962C8B-B14F-4D97-AF65-F5344CB8AC3E}">
        <p14:creationId xmlns:p14="http://schemas.microsoft.com/office/powerpoint/2010/main" val="936488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687" y="348296"/>
            <a:ext cx="5057775" cy="6086475"/>
          </a:xfrm>
          <a:prstGeom prst="rect">
            <a:avLst/>
          </a:prstGeom>
        </p:spPr>
      </p:pic>
      <p:sp>
        <p:nvSpPr>
          <p:cNvPr id="3" name="Rectangle 2"/>
          <p:cNvSpPr/>
          <p:nvPr/>
        </p:nvSpPr>
        <p:spPr>
          <a:xfrm>
            <a:off x="0" y="1048681"/>
            <a:ext cx="6845300" cy="5386090"/>
          </a:xfrm>
          <a:prstGeom prst="rect">
            <a:avLst/>
          </a:prstGeom>
        </p:spPr>
        <p:txBody>
          <a:bodyPr wrap="square">
            <a:spAutoFit/>
          </a:bodyPr>
          <a:lstStyle/>
          <a:p>
            <a:r>
              <a:rPr lang="en-US" sz="2400" b="1" dirty="0"/>
              <a:t>Assessment—Too Few Dental Providers Willing and Able to Serve Consumers</a:t>
            </a:r>
            <a:r>
              <a:rPr lang="en-US" sz="2400" b="1" dirty="0" smtClean="0"/>
              <a:t>: </a:t>
            </a:r>
            <a:r>
              <a:rPr lang="en-US" sz="2400" dirty="0" smtClean="0"/>
              <a:t>Consider </a:t>
            </a:r>
            <a:r>
              <a:rPr lang="en-US" sz="2400" dirty="0"/>
              <a:t>authorizing a pilot program that would provide a supplemental payment to </a:t>
            </a:r>
            <a:r>
              <a:rPr lang="en-US" sz="2400" dirty="0" err="1"/>
              <a:t>Denti</a:t>
            </a:r>
            <a:r>
              <a:rPr lang="en-US" sz="2400" dirty="0"/>
              <a:t>-Cal providers who have undergone training to treat DDS consumers. </a:t>
            </a:r>
            <a:endParaRPr lang="en-US" sz="2400" dirty="0" smtClean="0"/>
          </a:p>
          <a:p>
            <a:endParaRPr lang="en-US" sz="2400" dirty="0"/>
          </a:p>
          <a:p>
            <a:r>
              <a:rPr lang="en-US" sz="2000" dirty="0"/>
              <a:t>• Expand RDHAPs’ scope of practice. </a:t>
            </a:r>
          </a:p>
          <a:p>
            <a:r>
              <a:rPr lang="en-US" sz="2000" dirty="0"/>
              <a:t>• Consider requiring the administration to submit a plan targeting the use of DDS’ community resource development funds to develop additional dental resources. Potential components of the plan might include: </a:t>
            </a:r>
            <a:r>
              <a:rPr lang="en-US" sz="2000" dirty="0" smtClean="0"/>
              <a:t>(1) Increasing </a:t>
            </a:r>
            <a:r>
              <a:rPr lang="en-US" sz="2000" dirty="0"/>
              <a:t>dental coordination at RCs, as noted above. </a:t>
            </a:r>
            <a:r>
              <a:rPr lang="en-US" sz="2000" dirty="0" smtClean="0"/>
              <a:t>(2) Increasing </a:t>
            </a:r>
            <a:r>
              <a:rPr lang="en-US" sz="2000" dirty="0"/>
              <a:t>service provision at clinics, such as federally qualified health centers. </a:t>
            </a:r>
            <a:r>
              <a:rPr lang="en-US" sz="2000" dirty="0" smtClean="0"/>
              <a:t> (3) Increasing </a:t>
            </a:r>
            <a:r>
              <a:rPr lang="en-US" sz="2000" dirty="0"/>
              <a:t>the number of VDHs. </a:t>
            </a:r>
          </a:p>
          <a:p>
            <a:r>
              <a:rPr lang="en-US" sz="2000" dirty="0"/>
              <a:t>• Consider providing incentives for dentists to practice house-call dentistry</a:t>
            </a:r>
          </a:p>
        </p:txBody>
      </p:sp>
      <p:sp>
        <p:nvSpPr>
          <p:cNvPr id="4" name="Title 1"/>
          <p:cNvSpPr txBox="1">
            <a:spLocks/>
          </p:cNvSpPr>
          <p:nvPr/>
        </p:nvSpPr>
        <p:spPr>
          <a:xfrm>
            <a:off x="52387" y="0"/>
            <a:ext cx="6648450" cy="1266716"/>
          </a:xfrm>
          <a:prstGeom prst="rect">
            <a:avLst/>
          </a:prstGeom>
        </p:spPr>
        <p:txBody>
          <a:bodyPr vert="horz" lIns="91440" tIns="45720" rIns="91440" bIns="45720" rtlCol="0" anchor="ctr">
            <a:normAutofit fontScale="92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smtClean="0"/>
              <a:t>The LAO Sept 2018 Report </a:t>
            </a:r>
            <a:endParaRPr lang="en-US" dirty="0"/>
          </a:p>
        </p:txBody>
      </p:sp>
    </p:spTree>
    <p:extLst>
      <p:ext uri="{BB962C8B-B14F-4D97-AF65-F5344CB8AC3E}">
        <p14:creationId xmlns:p14="http://schemas.microsoft.com/office/powerpoint/2010/main" val="997875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Questions?</a:t>
            </a:r>
          </a:p>
        </p:txBody>
      </p:sp>
      <p:pic>
        <p:nvPicPr>
          <p:cNvPr id="9" name="Content Placeholder 8"/>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374952" y="1966318"/>
            <a:ext cx="4717467" cy="4409082"/>
          </a:xfrm>
        </p:spPr>
      </p:pic>
      <p:sp>
        <p:nvSpPr>
          <p:cNvPr id="8" name="Content Placeholder 7"/>
          <p:cNvSpPr>
            <a:spLocks noGrp="1"/>
          </p:cNvSpPr>
          <p:nvPr>
            <p:ph sz="quarter" idx="4"/>
          </p:nvPr>
        </p:nvSpPr>
        <p:spPr>
          <a:xfrm>
            <a:off x="4991100" y="1397000"/>
            <a:ext cx="6908800" cy="5359400"/>
          </a:xfrm>
        </p:spPr>
        <p:txBody>
          <a:bodyPr>
            <a:normAutofit fontScale="70000" lnSpcReduction="20000"/>
          </a:bodyPr>
          <a:lstStyle/>
          <a:p>
            <a:pPr marL="1608560" lvl="8" indent="0" algn="r">
              <a:lnSpc>
                <a:spcPct val="120000"/>
              </a:lnSpc>
              <a:spcBef>
                <a:spcPts val="0"/>
              </a:spcBef>
              <a:spcAft>
                <a:spcPts val="0"/>
              </a:spcAft>
            </a:pPr>
            <a:r>
              <a:rPr lang="en-US" sz="4600" b="1" dirty="0" smtClean="0">
                <a:effectLst>
                  <a:outerShdw blurRad="38100" dist="38100" dir="2700000" algn="tl">
                    <a:srgbClr val="000000">
                      <a:alpha val="43137"/>
                    </a:srgbClr>
                  </a:outerShdw>
                </a:effectLst>
              </a:rPr>
              <a:t>Tony Anderson</a:t>
            </a:r>
          </a:p>
          <a:p>
            <a:pPr marL="0" indent="0" algn="r">
              <a:lnSpc>
                <a:spcPct val="120000"/>
              </a:lnSpc>
              <a:spcBef>
                <a:spcPts val="0"/>
              </a:spcBef>
              <a:spcAft>
                <a:spcPts val="0"/>
              </a:spcAft>
            </a:pPr>
            <a:r>
              <a:rPr lang="en-US" sz="4600" dirty="0" smtClean="0"/>
              <a:t>Executive Director</a:t>
            </a:r>
          </a:p>
          <a:p>
            <a:pPr marL="0" indent="0" algn="r">
              <a:lnSpc>
                <a:spcPct val="120000"/>
              </a:lnSpc>
              <a:spcBef>
                <a:spcPts val="0"/>
              </a:spcBef>
              <a:spcAft>
                <a:spcPts val="0"/>
              </a:spcAft>
            </a:pPr>
            <a:r>
              <a:rPr lang="en-US" sz="4600" dirty="0" smtClean="0"/>
              <a:t>The Valley Mountain Regional Center</a:t>
            </a:r>
          </a:p>
          <a:p>
            <a:pPr marL="0" indent="0" algn="r">
              <a:lnSpc>
                <a:spcPct val="120000"/>
              </a:lnSpc>
              <a:spcBef>
                <a:spcPts val="0"/>
              </a:spcBef>
              <a:spcAft>
                <a:spcPts val="0"/>
              </a:spcAft>
            </a:pPr>
            <a:r>
              <a:rPr lang="en-US" sz="4600" dirty="0" smtClean="0"/>
              <a:t>tanderson@vmrc.net</a:t>
            </a:r>
            <a:endParaRPr lang="en-US" sz="4600" dirty="0"/>
          </a:p>
          <a:p>
            <a:pPr marL="0" indent="0" algn="r">
              <a:lnSpc>
                <a:spcPct val="120000"/>
              </a:lnSpc>
              <a:spcBef>
                <a:spcPts val="0"/>
              </a:spcBef>
              <a:spcAft>
                <a:spcPts val="0"/>
              </a:spcAft>
            </a:pPr>
            <a:r>
              <a:rPr lang="en-US" sz="3100" b="1" dirty="0" smtClean="0"/>
              <a:t>Twitter: @</a:t>
            </a:r>
            <a:r>
              <a:rPr lang="en-US" sz="3100" b="1" dirty="0" err="1" smtClean="0"/>
              <a:t>vmrctweet</a:t>
            </a:r>
            <a:endParaRPr lang="en-US" sz="3100" b="1" dirty="0" smtClean="0"/>
          </a:p>
          <a:p>
            <a:pPr marL="0" indent="0" algn="r">
              <a:lnSpc>
                <a:spcPct val="120000"/>
              </a:lnSpc>
              <a:spcBef>
                <a:spcPts val="0"/>
              </a:spcBef>
              <a:spcAft>
                <a:spcPts val="0"/>
              </a:spcAft>
            </a:pPr>
            <a:r>
              <a:rPr lang="en-US" sz="3100" b="1" dirty="0" smtClean="0">
                <a:hlinkClick r:id="rId3"/>
              </a:rPr>
              <a:t>https</a:t>
            </a:r>
            <a:r>
              <a:rPr lang="en-US" sz="3100" b="1" dirty="0">
                <a:hlinkClick r:id="rId3"/>
              </a:rPr>
              <a:t>://</a:t>
            </a:r>
            <a:r>
              <a:rPr lang="en-US" sz="3100" b="1" dirty="0" smtClean="0">
                <a:hlinkClick r:id="rId3"/>
              </a:rPr>
              <a:t>twitter.com/vmrctweet</a:t>
            </a:r>
            <a:endParaRPr lang="en-US" sz="3100" b="1" dirty="0" smtClean="0"/>
          </a:p>
          <a:p>
            <a:pPr marL="0" indent="0" algn="r">
              <a:lnSpc>
                <a:spcPct val="120000"/>
              </a:lnSpc>
              <a:spcBef>
                <a:spcPts val="0"/>
              </a:spcBef>
              <a:spcAft>
                <a:spcPts val="0"/>
              </a:spcAft>
            </a:pPr>
            <a:r>
              <a:rPr lang="en-US" sz="3100" b="1" dirty="0" smtClean="0"/>
              <a:t> Facebook:</a:t>
            </a:r>
          </a:p>
          <a:p>
            <a:pPr marL="0" indent="0" algn="r">
              <a:lnSpc>
                <a:spcPct val="120000"/>
              </a:lnSpc>
              <a:spcBef>
                <a:spcPts val="0"/>
              </a:spcBef>
              <a:spcAft>
                <a:spcPts val="0"/>
              </a:spcAft>
            </a:pPr>
            <a:r>
              <a:rPr lang="en-US" sz="3100" b="1" dirty="0" smtClean="0"/>
              <a:t> </a:t>
            </a:r>
            <a:r>
              <a:rPr lang="en-US" sz="3100" b="1" dirty="0">
                <a:hlinkClick r:id="rId4"/>
              </a:rPr>
              <a:t>https://</a:t>
            </a:r>
            <a:r>
              <a:rPr lang="en-US" sz="3100" b="1" dirty="0" smtClean="0">
                <a:hlinkClick r:id="rId4"/>
              </a:rPr>
              <a:t>www.facebook.com/ValleyMountainRegionalCenter/</a:t>
            </a:r>
            <a:endParaRPr lang="en-US" sz="3100" b="1" dirty="0" smtClean="0"/>
          </a:p>
          <a:p>
            <a:pPr marL="0" indent="0" algn="r">
              <a:lnSpc>
                <a:spcPct val="120000"/>
              </a:lnSpc>
              <a:spcBef>
                <a:spcPts val="0"/>
              </a:spcBef>
              <a:spcAft>
                <a:spcPts val="0"/>
              </a:spcAft>
            </a:pPr>
            <a:r>
              <a:rPr lang="en-US" sz="3100" b="1" dirty="0" smtClean="0"/>
              <a:t>LinkedIn:</a:t>
            </a:r>
          </a:p>
          <a:p>
            <a:pPr marL="0" indent="0" algn="r">
              <a:lnSpc>
                <a:spcPct val="120000"/>
              </a:lnSpc>
              <a:spcBef>
                <a:spcPts val="0"/>
              </a:spcBef>
              <a:spcAft>
                <a:spcPts val="0"/>
              </a:spcAft>
            </a:pPr>
            <a:r>
              <a:rPr lang="en-US" sz="3100" b="1" dirty="0" smtClean="0"/>
              <a:t> </a:t>
            </a:r>
            <a:r>
              <a:rPr lang="en-US" sz="3100" b="1" dirty="0">
                <a:hlinkClick r:id="rId5"/>
              </a:rPr>
              <a:t>https://www.linkedin.com/company/valley-mountain-regional-center</a:t>
            </a:r>
            <a:r>
              <a:rPr lang="en-US" sz="3100" b="1" dirty="0" smtClean="0">
                <a:hlinkClick r:id="rId5"/>
              </a:rPr>
              <a:t>/</a:t>
            </a:r>
            <a:endParaRPr lang="en-US" sz="3100" b="1" dirty="0" smtClean="0"/>
          </a:p>
          <a:p>
            <a:pPr marL="0" indent="0" algn="ctr">
              <a:lnSpc>
                <a:spcPct val="120000"/>
              </a:lnSpc>
              <a:spcBef>
                <a:spcPts val="0"/>
              </a:spcBef>
              <a:spcAft>
                <a:spcPts val="0"/>
              </a:spcAft>
            </a:pPr>
            <a:endParaRPr lang="en-US" sz="3100" b="1" dirty="0"/>
          </a:p>
          <a:p>
            <a:pPr marL="0" indent="0" algn="ctr">
              <a:lnSpc>
                <a:spcPct val="120000"/>
              </a:lnSpc>
              <a:spcBef>
                <a:spcPts val="0"/>
              </a:spcBef>
              <a:spcAft>
                <a:spcPts val="0"/>
              </a:spcAft>
            </a:pPr>
            <a:endParaRPr lang="en-US" b="1" dirty="0"/>
          </a:p>
        </p:txBody>
      </p:sp>
    </p:spTree>
    <p:extLst>
      <p:ext uri="{BB962C8B-B14F-4D97-AF65-F5344CB8AC3E}">
        <p14:creationId xmlns:p14="http://schemas.microsoft.com/office/powerpoint/2010/main" val="4056839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pic>
        <p:nvPicPr>
          <p:cNvPr id="23555" name="Content Placeholder 3" descr="Pg43.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41935" y="-142937"/>
            <a:ext cx="7587092" cy="7000937"/>
          </a:xfrm>
        </p:spPr>
      </p:pic>
      <p:pic>
        <p:nvPicPr>
          <p:cNvPr id="4" name="Content Placeholder 3" descr="Pg7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913809" y="-171451"/>
            <a:ext cx="6523221" cy="7029451"/>
          </a:xfrm>
          <a:prstGeom prst="rect">
            <a:avLst/>
          </a:prstGeom>
        </p:spPr>
      </p:pic>
    </p:spTree>
    <p:extLst>
      <p:ext uri="{BB962C8B-B14F-4D97-AF65-F5344CB8AC3E}">
        <p14:creationId xmlns:p14="http://schemas.microsoft.com/office/powerpoint/2010/main" val="1055812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4000" dirty="0"/>
              <a:t>California Parents Get the </a:t>
            </a:r>
            <a:r>
              <a:rPr lang="en-US" altLang="en-US" sz="4000" dirty="0" err="1"/>
              <a:t>Lanterman</a:t>
            </a:r>
            <a:r>
              <a:rPr lang="en-US" altLang="en-US" sz="4000" dirty="0"/>
              <a:t> </a:t>
            </a:r>
            <a:r>
              <a:rPr lang="en-US" altLang="en-US" sz="4000" dirty="0" smtClean="0"/>
              <a:t>Act</a:t>
            </a:r>
            <a:endParaRPr lang="en-US" altLang="en-US" sz="4000" dirty="0"/>
          </a:p>
        </p:txBody>
      </p:sp>
      <p:sp>
        <p:nvSpPr>
          <p:cNvPr id="34819" name="Rectangle 3"/>
          <p:cNvSpPr>
            <a:spLocks noGrp="1" noChangeArrowheads="1"/>
          </p:cNvSpPr>
          <p:nvPr>
            <p:ph type="body" idx="1"/>
          </p:nvPr>
        </p:nvSpPr>
        <p:spPr>
          <a:xfrm>
            <a:off x="1600200" y="1693069"/>
            <a:ext cx="6781800" cy="2209800"/>
          </a:xfrm>
        </p:spPr>
        <p:txBody>
          <a:bodyPr/>
          <a:lstStyle/>
          <a:p>
            <a:pPr eaLnBrk="1" hangingPunct="1">
              <a:lnSpc>
                <a:spcPct val="80000"/>
              </a:lnSpc>
            </a:pPr>
            <a:r>
              <a:rPr lang="en-US" altLang="en-US" dirty="0"/>
              <a:t>1967: After years of advocacy with Frank </a:t>
            </a:r>
            <a:r>
              <a:rPr lang="en-US" altLang="en-US" dirty="0" err="1"/>
              <a:t>Lanterman</a:t>
            </a:r>
            <a:r>
              <a:rPr lang="en-US" altLang="en-US" dirty="0"/>
              <a:t>, the chair of the powerful Ways and Means Committee, parent advocates in California finally got the first regional center pilots (Golden Gate Regional Center &amp; </a:t>
            </a:r>
            <a:r>
              <a:rPr lang="en-US" altLang="en-US" dirty="0" err="1"/>
              <a:t>Lanterman</a:t>
            </a:r>
            <a:r>
              <a:rPr lang="en-US" altLang="en-US" dirty="0"/>
              <a:t> Regional Center) approved and signed by Governor Pat Brown.</a:t>
            </a:r>
          </a:p>
        </p:txBody>
      </p:sp>
      <p:pic>
        <p:nvPicPr>
          <p:cNvPr id="34820" name="Picture 4" descr="reag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4038600"/>
            <a:ext cx="389572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Lanterm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1676399"/>
            <a:ext cx="1961050" cy="222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6"/>
          <p:cNvSpPr>
            <a:spLocks noChangeArrowheads="1"/>
          </p:cNvSpPr>
          <p:nvPr/>
        </p:nvSpPr>
        <p:spPr bwMode="auto">
          <a:xfrm>
            <a:off x="5791200" y="4038600"/>
            <a:ext cx="4343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2400" dirty="0"/>
              <a:t>1969: The </a:t>
            </a:r>
            <a:r>
              <a:rPr lang="en-US" altLang="en-US" sz="2400" dirty="0" err="1"/>
              <a:t>Lanterman</a:t>
            </a:r>
            <a:r>
              <a:rPr lang="en-US" altLang="en-US" sz="2400" dirty="0"/>
              <a:t> Act establishing the regional center system was championed by Frank </a:t>
            </a:r>
            <a:r>
              <a:rPr lang="en-US" altLang="en-US" sz="2400" dirty="0" err="1"/>
              <a:t>Lanterman</a:t>
            </a:r>
            <a:r>
              <a:rPr lang="en-US" altLang="en-US" sz="2400" dirty="0"/>
              <a:t>, Alan Short, and signed by Governor Ronald Reagan.</a:t>
            </a:r>
          </a:p>
        </p:txBody>
      </p:sp>
    </p:spTree>
    <p:extLst>
      <p:ext uri="{BB962C8B-B14F-4D97-AF65-F5344CB8AC3E}">
        <p14:creationId xmlns:p14="http://schemas.microsoft.com/office/powerpoint/2010/main" val="480214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Statewide Developmental Services: Regional Centers</a:t>
            </a:r>
            <a:endParaRPr lang="en-US" dirty="0"/>
          </a:p>
        </p:txBody>
      </p:sp>
      <p:sp>
        <p:nvSpPr>
          <p:cNvPr id="3" name="Content Placeholder 2"/>
          <p:cNvSpPr>
            <a:spLocks noGrp="1"/>
          </p:cNvSpPr>
          <p:nvPr>
            <p:ph idx="1"/>
          </p:nvPr>
        </p:nvSpPr>
        <p:spPr>
          <a:xfrm>
            <a:off x="923925" y="2047875"/>
            <a:ext cx="10506074" cy="4648200"/>
          </a:xfrm>
        </p:spPr>
        <p:txBody>
          <a:bodyPr>
            <a:normAutofit lnSpcReduction="10000"/>
          </a:bodyPr>
          <a:lstStyle/>
          <a:p>
            <a:pPr>
              <a:buFont typeface="Wingdings" panose="05000000000000000000" pitchFamily="2" charset="2"/>
              <a:buChar char="q"/>
            </a:pPr>
            <a:r>
              <a:rPr lang="en-US" dirty="0"/>
              <a:t>California is the only state that provides developmental services as an individual entitlement. </a:t>
            </a:r>
          </a:p>
          <a:p>
            <a:pPr>
              <a:buFont typeface="Wingdings" panose="05000000000000000000" pitchFamily="2" charset="2"/>
              <a:buChar char="q"/>
            </a:pPr>
            <a:r>
              <a:rPr lang="en-US" dirty="0"/>
              <a:t>The state is in the process of closing all state-operated developmental centers, except for the secure treatment area at the Porterville Developmental Center and the Canyon Springs community facility. </a:t>
            </a:r>
          </a:p>
          <a:p>
            <a:pPr>
              <a:buFont typeface="Wingdings" panose="05000000000000000000" pitchFamily="2" charset="2"/>
              <a:buChar char="q"/>
            </a:pPr>
            <a:r>
              <a:rPr lang="en-US" dirty="0"/>
              <a:t>By the end of 2018-19, the Department estimates it will be providing community services to approximately 333,000 individuals with developmental disabilities.</a:t>
            </a:r>
          </a:p>
          <a:p>
            <a:pPr>
              <a:buFont typeface="Wingdings" panose="05000000000000000000" pitchFamily="2" charset="2"/>
              <a:buChar char="q"/>
            </a:pPr>
            <a:r>
              <a:rPr lang="en-US" dirty="0"/>
              <a:t>In the developmental centers, the estimated population, as of July 1, 2018, is 547 residents. The population is expected to decrease to 361 residents by June 30, 2019, as additional residents transition to receiving services through the regional centers.</a:t>
            </a:r>
          </a:p>
          <a:p>
            <a:pPr>
              <a:buFont typeface="Wingdings" panose="05000000000000000000" pitchFamily="2" charset="2"/>
              <a:buChar char="q"/>
            </a:pPr>
            <a:r>
              <a:rPr lang="en-US" dirty="0"/>
              <a:t>The Budget includes $7.3 billion ($4.4 billion General Fund) for support of developmental services</a:t>
            </a:r>
            <a:r>
              <a:rPr lang="en-US" dirty="0" smtClean="0"/>
              <a:t>.</a:t>
            </a:r>
            <a:endParaRPr lang="en-US" dirty="0"/>
          </a:p>
        </p:txBody>
      </p:sp>
    </p:spTree>
    <p:extLst>
      <p:ext uri="{BB962C8B-B14F-4D97-AF65-F5344CB8AC3E}">
        <p14:creationId xmlns:p14="http://schemas.microsoft.com/office/powerpoint/2010/main" val="259224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2800"/>
            <a:ext cx="584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Content Placeholder 3" descr="MomwithAdultSon.jpg"/>
          <p:cNvPicPr>
            <a:picLocks noGrp="1" noChangeAspect="1"/>
          </p:cNvPicPr>
          <p:nvPr>
            <p:ph idx="1"/>
          </p:nvPr>
        </p:nvPicPr>
        <p:blipFill>
          <a:blip r:embed="rId3">
            <a:extLst>
              <a:ext uri="{28A0092B-C50C-407E-A947-70E740481C1C}">
                <a14:useLocalDpi xmlns:a14="http://schemas.microsoft.com/office/drawing/2010/main" val="0"/>
              </a:ext>
            </a:extLst>
          </a:blip>
          <a:srcRect l="13921"/>
          <a:stretch>
            <a:fillRect/>
          </a:stretch>
        </p:blipFill>
        <p:spPr>
          <a:xfrm>
            <a:off x="5943600" y="3200400"/>
            <a:ext cx="4724400" cy="3657600"/>
          </a:xfrm>
        </p:spPr>
      </p:pic>
      <p:pic>
        <p:nvPicPr>
          <p:cNvPr id="45060" name="Picture 4" descr="Famil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0"/>
            <a:ext cx="47244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WomanandChild.jpg"/>
          <p:cNvPicPr>
            <a:picLocks noChangeAspect="1"/>
          </p:cNvPicPr>
          <p:nvPr/>
        </p:nvPicPr>
        <p:blipFill>
          <a:blip r:embed="rId5">
            <a:extLst>
              <a:ext uri="{28A0092B-C50C-407E-A947-70E740481C1C}">
                <a14:useLocalDpi xmlns:a14="http://schemas.microsoft.com/office/drawing/2010/main" val="0"/>
              </a:ext>
            </a:extLst>
          </a:blip>
          <a:srcRect l="8955"/>
          <a:stretch>
            <a:fillRect/>
          </a:stretch>
        </p:blipFill>
        <p:spPr bwMode="auto">
          <a:xfrm>
            <a:off x="1524000" y="0"/>
            <a:ext cx="44196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314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Brief History of </a:t>
            </a:r>
            <a:br>
              <a:rPr lang="en-US" dirty="0" smtClean="0"/>
            </a:br>
            <a:r>
              <a:rPr lang="en-US" dirty="0" smtClean="0"/>
              <a:t>Valley Mountain Regional Center</a:t>
            </a:r>
            <a:endParaRPr lang="en-US" dirty="0"/>
          </a:p>
        </p:txBody>
      </p:sp>
      <p:sp>
        <p:nvSpPr>
          <p:cNvPr id="3" name="Content Placeholder 2"/>
          <p:cNvSpPr>
            <a:spLocks noGrp="1"/>
          </p:cNvSpPr>
          <p:nvPr>
            <p:ph idx="1"/>
          </p:nvPr>
        </p:nvSpPr>
        <p:spPr>
          <a:xfrm>
            <a:off x="923925" y="2047875"/>
            <a:ext cx="9591675" cy="4648200"/>
          </a:xfrm>
        </p:spPr>
        <p:txBody>
          <a:bodyPr>
            <a:normAutofit/>
          </a:bodyPr>
          <a:lstStyle/>
          <a:p>
            <a:pPr>
              <a:buClr>
                <a:schemeClr val="tx1"/>
              </a:buClr>
              <a:defRPr/>
            </a:pPr>
            <a:r>
              <a:rPr lang="en-US" b="1" dirty="0" smtClean="0"/>
              <a:t>Established in 1974 as an off shoot of Alta CA Regional Center</a:t>
            </a:r>
          </a:p>
          <a:p>
            <a:pPr lvl="2">
              <a:buClr>
                <a:schemeClr val="tx1"/>
              </a:buClr>
              <a:buFont typeface="Wingdings" panose="05000000000000000000" pitchFamily="2" charset="2"/>
              <a:buChar char="q"/>
              <a:defRPr/>
            </a:pPr>
            <a:r>
              <a:rPr lang="en-US" dirty="0" smtClean="0"/>
              <a:t>We served 944 in 1974 compared to the 14,000+ we serve today.</a:t>
            </a:r>
          </a:p>
          <a:p>
            <a:pPr lvl="2">
              <a:buClr>
                <a:schemeClr val="tx1"/>
              </a:buClr>
              <a:buFont typeface="Wingdings" panose="05000000000000000000" pitchFamily="2" charset="2"/>
              <a:buChar char="q"/>
              <a:defRPr/>
            </a:pPr>
            <a:r>
              <a:rPr lang="en-US" dirty="0" smtClean="0"/>
              <a:t>Initially staff came from Alta RC but in in 1980 VMRC took over the staff from Community Care Services Branch of Dept. of Social </a:t>
            </a:r>
            <a:r>
              <a:rPr lang="en-US" dirty="0" smtClean="0"/>
              <a:t>Services</a:t>
            </a:r>
          </a:p>
          <a:p>
            <a:pPr lvl="2">
              <a:buClr>
                <a:schemeClr val="tx1"/>
              </a:buClr>
              <a:buFont typeface="Wingdings" panose="05000000000000000000" pitchFamily="2" charset="2"/>
              <a:buChar char="q"/>
              <a:defRPr/>
            </a:pPr>
            <a:endParaRPr lang="en-US" dirty="0" smtClean="0"/>
          </a:p>
          <a:p>
            <a:pPr marL="0" lvl="2" indent="0">
              <a:buClr>
                <a:schemeClr val="tx1"/>
              </a:buClr>
              <a:buNone/>
              <a:defRPr/>
            </a:pPr>
            <a:r>
              <a:rPr lang="en-US" dirty="0" smtClean="0"/>
              <a:t>1993-94	</a:t>
            </a:r>
          </a:p>
          <a:p>
            <a:pPr lvl="2">
              <a:buClr>
                <a:schemeClr val="tx1"/>
              </a:buClr>
              <a:buFont typeface="Wingdings" panose="05000000000000000000" pitchFamily="2" charset="2"/>
              <a:buChar char="q"/>
              <a:defRPr/>
            </a:pPr>
            <a:r>
              <a:rPr lang="en-US" dirty="0" smtClean="0"/>
              <a:t>•	Implemented California Early Start Program for 0-3 year olds</a:t>
            </a:r>
          </a:p>
          <a:p>
            <a:pPr lvl="2">
              <a:buClr>
                <a:schemeClr val="tx1"/>
              </a:buClr>
              <a:buFont typeface="Wingdings" panose="05000000000000000000" pitchFamily="2" charset="2"/>
              <a:buChar char="q"/>
              <a:defRPr/>
            </a:pPr>
            <a:r>
              <a:rPr lang="en-US" dirty="0" smtClean="0"/>
              <a:t>•	</a:t>
            </a:r>
            <a:r>
              <a:rPr lang="en-US" dirty="0" err="1" smtClean="0"/>
              <a:t>Coffelt</a:t>
            </a:r>
            <a:r>
              <a:rPr lang="en-US" dirty="0" smtClean="0"/>
              <a:t> Settlement Agreement implemented</a:t>
            </a:r>
          </a:p>
          <a:p>
            <a:pPr lvl="2">
              <a:buClr>
                <a:schemeClr val="tx1"/>
              </a:buClr>
              <a:buFont typeface="Wingdings" panose="05000000000000000000" pitchFamily="2" charset="2"/>
              <a:buChar char="q"/>
              <a:defRPr/>
            </a:pPr>
            <a:r>
              <a:rPr lang="en-US" dirty="0" smtClean="0"/>
              <a:t>•	Total Caseload: 5668, a 500% increase</a:t>
            </a:r>
          </a:p>
          <a:p>
            <a:pPr lvl="2">
              <a:buClr>
                <a:schemeClr val="tx1"/>
              </a:buClr>
              <a:buFont typeface="Wingdings" panose="05000000000000000000" pitchFamily="2" charset="2"/>
              <a:buChar char="q"/>
              <a:defRPr/>
            </a:pPr>
            <a:endParaRPr lang="en-US" dirty="0" smtClean="0"/>
          </a:p>
          <a:p>
            <a:pPr marL="0" lvl="2" indent="0">
              <a:buClr>
                <a:schemeClr val="tx1"/>
              </a:buClr>
              <a:buNone/>
              <a:defRPr/>
            </a:pPr>
            <a:r>
              <a:rPr lang="en-US" dirty="0"/>
              <a:t>1996-97	</a:t>
            </a:r>
          </a:p>
          <a:p>
            <a:pPr lvl="2">
              <a:buClr>
                <a:schemeClr val="tx1"/>
              </a:buClr>
              <a:buFont typeface="Wingdings" panose="05000000000000000000" pitchFamily="2" charset="2"/>
              <a:buChar char="q"/>
              <a:defRPr/>
            </a:pPr>
            <a:r>
              <a:rPr lang="en-US" dirty="0"/>
              <a:t>•</a:t>
            </a:r>
            <a:r>
              <a:rPr lang="en-US" dirty="0"/>
              <a:t>	VMRC adopts Foster Grandparent/Senior Companion Program</a:t>
            </a:r>
          </a:p>
          <a:p>
            <a:pPr lvl="2">
              <a:buClr>
                <a:schemeClr val="tx1"/>
              </a:buClr>
              <a:buFont typeface="Wingdings" panose="05000000000000000000" pitchFamily="2" charset="2"/>
              <a:buChar char="q"/>
              <a:defRPr/>
            </a:pPr>
            <a:endParaRPr lang="en-US" dirty="0"/>
          </a:p>
        </p:txBody>
      </p:sp>
    </p:spTree>
    <p:extLst>
      <p:ext uri="{BB962C8B-B14F-4D97-AF65-F5344CB8AC3E}">
        <p14:creationId xmlns:p14="http://schemas.microsoft.com/office/powerpoint/2010/main" val="72020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65200" y="457200"/>
            <a:ext cx="9245600" cy="914400"/>
          </a:xfrm>
        </p:spPr>
        <p:txBody>
          <a:bodyPr/>
          <a:lstStyle/>
          <a:p>
            <a:pPr eaLnBrk="1" hangingPunct="1"/>
            <a:r>
              <a:rPr lang="en-US" altLang="en-US" dirty="0" smtClean="0"/>
              <a:t>Mission</a:t>
            </a:r>
          </a:p>
        </p:txBody>
      </p:sp>
      <p:sp>
        <p:nvSpPr>
          <p:cNvPr id="24579" name="Rectangle 3"/>
          <p:cNvSpPr>
            <a:spLocks noGrp="1" noChangeArrowheads="1"/>
          </p:cNvSpPr>
          <p:nvPr>
            <p:ph type="body" idx="1"/>
          </p:nvPr>
        </p:nvSpPr>
        <p:spPr>
          <a:xfrm>
            <a:off x="965200" y="1371600"/>
            <a:ext cx="10350500" cy="5232400"/>
          </a:xfrm>
        </p:spPr>
        <p:txBody>
          <a:bodyPr/>
          <a:lstStyle/>
          <a:p>
            <a:pPr>
              <a:buNone/>
              <a:defRPr/>
            </a:pPr>
            <a:r>
              <a:rPr lang="en-US" dirty="0">
                <a:solidFill>
                  <a:schemeClr val="bg1">
                    <a:lumMod val="10000"/>
                  </a:schemeClr>
                </a:solidFill>
                <a:latin typeface="Myriad Web Pro Condensed" pitchFamily="34" charset="0"/>
              </a:rPr>
              <a:t>The mission of Valley Mountain Regional Center (VMRC) is to </a:t>
            </a:r>
            <a:r>
              <a:rPr lang="en-US" sz="3200" b="1" dirty="0">
                <a:solidFill>
                  <a:schemeClr val="bg1">
                    <a:lumMod val="10000"/>
                  </a:schemeClr>
                </a:solidFill>
                <a:latin typeface="Myriad Web Pro Condensed" pitchFamily="34" charset="0"/>
              </a:rPr>
              <a:t>support people with developmental disabilities </a:t>
            </a:r>
            <a:r>
              <a:rPr lang="en-US" dirty="0">
                <a:solidFill>
                  <a:schemeClr val="bg1">
                    <a:lumMod val="10000"/>
                  </a:schemeClr>
                </a:solidFill>
                <a:latin typeface="Myriad Web Pro Condensed" pitchFamily="34" charset="0"/>
              </a:rPr>
              <a:t>as they enrich their lives through </a:t>
            </a:r>
            <a:r>
              <a:rPr lang="en-US" sz="3200" b="1" dirty="0">
                <a:solidFill>
                  <a:schemeClr val="bg1">
                    <a:lumMod val="10000"/>
                  </a:schemeClr>
                </a:solidFill>
                <a:latin typeface="Myriad Web Pro Condensed" pitchFamily="34" charset="0"/>
              </a:rPr>
              <a:t>choices and inclusion. </a:t>
            </a:r>
            <a:r>
              <a:rPr lang="en-US" dirty="0">
                <a:solidFill>
                  <a:schemeClr val="bg1">
                    <a:lumMod val="10000"/>
                  </a:schemeClr>
                </a:solidFill>
                <a:latin typeface="Myriad Web Pro Condensed" pitchFamily="34" charset="0"/>
              </a:rPr>
              <a:t>VMRC is committed to securing </a:t>
            </a:r>
            <a:r>
              <a:rPr lang="en-US" sz="3200" b="1" dirty="0">
                <a:solidFill>
                  <a:schemeClr val="bg1">
                    <a:lumMod val="10000"/>
                  </a:schemeClr>
                </a:solidFill>
                <a:latin typeface="Myriad Web Pro Condensed" pitchFamily="34" charset="0"/>
              </a:rPr>
              <a:t>quality, individualized services</a:t>
            </a:r>
            <a:r>
              <a:rPr lang="en-US" dirty="0">
                <a:solidFill>
                  <a:schemeClr val="bg1">
                    <a:lumMod val="10000"/>
                  </a:schemeClr>
                </a:solidFill>
                <a:latin typeface="Myriad Web Pro Condensed" pitchFamily="34" charset="0"/>
              </a:rPr>
              <a:t> in collaboration </a:t>
            </a:r>
            <a:r>
              <a:rPr lang="en-US" sz="3200" b="1" dirty="0">
                <a:solidFill>
                  <a:schemeClr val="bg1">
                    <a:lumMod val="10000"/>
                  </a:schemeClr>
                </a:solidFill>
                <a:latin typeface="Myriad Web Pro Condensed" pitchFamily="34" charset="0"/>
              </a:rPr>
              <a:t>with families and the community.</a:t>
            </a:r>
            <a:endParaRPr lang="en-CA" sz="3200" b="1" dirty="0">
              <a:solidFill>
                <a:schemeClr val="bg1">
                  <a:lumMod val="10000"/>
                </a:schemeClr>
              </a:solidFill>
              <a:latin typeface="Myriad Web Pro Condensed" pitchFamily="34" charset="0"/>
            </a:endParaRPr>
          </a:p>
        </p:txBody>
      </p:sp>
    </p:spTree>
    <p:extLst>
      <p:ext uri="{BB962C8B-B14F-4D97-AF65-F5344CB8AC3E}">
        <p14:creationId xmlns:p14="http://schemas.microsoft.com/office/powerpoint/2010/main" val="117085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133600" y="1065552"/>
            <a:ext cx="7385394" cy="945914"/>
          </a:xfrm>
        </p:spPr>
        <p:txBody>
          <a:bodyPr/>
          <a:lstStyle/>
          <a:p>
            <a:r>
              <a:rPr lang="en-US" altLang="en-US" sz="2000" dirty="0"/>
              <a:t>VMRC Serves </a:t>
            </a:r>
            <a:r>
              <a:rPr lang="en-US" altLang="en-US" sz="2000" dirty="0" smtClean="0"/>
              <a:t>14,000+</a:t>
            </a:r>
            <a:r>
              <a:rPr lang="en-US" altLang="en-US" sz="2000" dirty="0"/>
              <a:t> Individuals in San Joaquin, Stanislaus, Amador, Calaveras and Tuolumne Counties</a:t>
            </a:r>
          </a:p>
          <a:p>
            <a:pPr marL="0" indent="0">
              <a:buNone/>
            </a:pPr>
            <a:endParaRPr lang="en-US" altLang="en-US" sz="2000" dirty="0">
              <a:solidFill>
                <a:schemeClr val="bg1"/>
              </a:solidFill>
            </a:endParaRPr>
          </a:p>
          <a:p>
            <a:pPr marL="0" indent="0">
              <a:buNone/>
            </a:pPr>
            <a:endParaRPr lang="en-US" altLang="en-US" sz="2000" dirty="0">
              <a:solidFill>
                <a:schemeClr val="bg1"/>
              </a:solidFill>
            </a:endParaRPr>
          </a:p>
          <a:p>
            <a:pPr marL="0" indent="0">
              <a:buNone/>
            </a:pPr>
            <a:endParaRPr lang="en-US" altLang="en-US" sz="2000" dirty="0">
              <a:solidFill>
                <a:schemeClr val="bg1"/>
              </a:solidFill>
            </a:endParaRPr>
          </a:p>
          <a:p>
            <a:pPr marL="0" indent="0">
              <a:buNone/>
            </a:pPr>
            <a:endParaRPr lang="en-US" altLang="en-US" sz="2000" dirty="0">
              <a:solidFill>
                <a:schemeClr val="bg1"/>
              </a:solidFill>
            </a:endParaRPr>
          </a:p>
          <a:p>
            <a:endParaRPr lang="en-US" altLang="en-US" dirty="0">
              <a:solidFill>
                <a:schemeClr val="bg1"/>
              </a:solidFill>
            </a:endParaRPr>
          </a:p>
          <a:p>
            <a:endParaRPr lang="en-US" altLang="en-US" dirty="0">
              <a:solidFill>
                <a:schemeClr val="bg1"/>
              </a:solidFill>
            </a:endParaRPr>
          </a:p>
        </p:txBody>
      </p:sp>
      <p:sp>
        <p:nvSpPr>
          <p:cNvPr id="7" name="Title 6"/>
          <p:cNvSpPr>
            <a:spLocks noGrp="1"/>
          </p:cNvSpPr>
          <p:nvPr/>
        </p:nvSpPr>
        <p:spPr>
          <a:xfrm>
            <a:off x="1448584" y="303552"/>
            <a:ext cx="8755427"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r>
              <a:rPr lang="en-US" dirty="0"/>
              <a:t> </a:t>
            </a:r>
          </a:p>
        </p:txBody>
      </p:sp>
      <p:sp>
        <p:nvSpPr>
          <p:cNvPr id="3" name="TextBox 2"/>
          <p:cNvSpPr txBox="1"/>
          <p:nvPr/>
        </p:nvSpPr>
        <p:spPr>
          <a:xfrm>
            <a:off x="1524000" y="2011467"/>
            <a:ext cx="9144000" cy="646331"/>
          </a:xfrm>
          <a:prstGeom prst="rect">
            <a:avLst/>
          </a:prstGeom>
          <a:noFill/>
          <a:ln>
            <a:noFill/>
          </a:ln>
        </p:spPr>
        <p:txBody>
          <a:bodyPr wrap="square" rtlCol="0">
            <a:spAutoFit/>
          </a:bodyPr>
          <a:lstStyle/>
          <a:p>
            <a:r>
              <a:rPr lang="en-US" dirty="0"/>
              <a:t>Consumer Ethnicity as of January 2017         Consumer Ethnicity as of January 2018</a:t>
            </a:r>
          </a:p>
          <a:p>
            <a:endParaRPr lang="en-US" dirty="0"/>
          </a:p>
        </p:txBody>
      </p:sp>
      <p:graphicFrame>
        <p:nvGraphicFramePr>
          <p:cNvPr id="10" name="Chart 9"/>
          <p:cNvGraphicFramePr>
            <a:graphicFrameLocks/>
          </p:cNvGraphicFramePr>
          <p:nvPr>
            <p:extLst/>
          </p:nvPr>
        </p:nvGraphicFramePr>
        <p:xfrm>
          <a:off x="1642871" y="2458246"/>
          <a:ext cx="4419601" cy="42473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nvPr>
        </p:nvGraphicFramePr>
        <p:xfrm>
          <a:off x="6196915" y="2458246"/>
          <a:ext cx="4609477" cy="424735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a:spLocks noGrp="1" noChangeArrowheads="1"/>
          </p:cNvSpPr>
          <p:nvPr>
            <p:ph type="title"/>
          </p:nvPr>
        </p:nvSpPr>
        <p:spPr>
          <a:xfrm>
            <a:off x="1203497" y="119637"/>
            <a:ext cx="9245600" cy="914400"/>
          </a:xfrm>
        </p:spPr>
        <p:txBody>
          <a:bodyPr>
            <a:normAutofit fontScale="90000"/>
          </a:bodyPr>
          <a:lstStyle/>
          <a:p>
            <a:pPr eaLnBrk="1" hangingPunct="1"/>
            <a:r>
              <a:rPr lang="en-US" altLang="en-US" dirty="0" smtClean="0"/>
              <a:t>Consumer Population % Over 1 Year</a:t>
            </a:r>
            <a:endParaRPr lang="en-US" altLang="en-US" dirty="0" smtClean="0"/>
          </a:p>
        </p:txBody>
      </p:sp>
    </p:spTree>
    <p:extLst>
      <p:ext uri="{BB962C8B-B14F-4D97-AF65-F5344CB8AC3E}">
        <p14:creationId xmlns:p14="http://schemas.microsoft.com/office/powerpoint/2010/main" val="3247889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285</TotalTime>
  <Words>2453</Words>
  <Application>Microsoft Office PowerPoint</Application>
  <PresentationFormat>Widescreen</PresentationFormat>
  <Paragraphs>316</Paragraphs>
  <Slides>27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Myriad Web Pro Condensed</vt:lpstr>
      <vt:lpstr>Times New Roman</vt:lpstr>
      <vt:lpstr>Wingdings</vt:lpstr>
      <vt:lpstr>Metropolitan</vt:lpstr>
      <vt:lpstr>Introduction to the Regional Center System</vt:lpstr>
      <vt:lpstr>A Brief History of the Regional Centers</vt:lpstr>
      <vt:lpstr>PowerPoint Presentation</vt:lpstr>
      <vt:lpstr>California Parents Get the Lanterman Act</vt:lpstr>
      <vt:lpstr>Statewide Developmental Services: Regional Centers</vt:lpstr>
      <vt:lpstr>PowerPoint Presentation</vt:lpstr>
      <vt:lpstr>A Brief History of  Valley Mountain Regional Center</vt:lpstr>
      <vt:lpstr>Mission</vt:lpstr>
      <vt:lpstr>Consumer Population % Over 1 Year</vt:lpstr>
      <vt:lpstr>Our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Valley Mtn. Regional 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Valley Mountain Regional Center: Your Community Partner</dc:title>
  <dc:creator>Tony Anderson</dc:creator>
  <cp:lastModifiedBy>Tony Anderson</cp:lastModifiedBy>
  <cp:revision>29</cp:revision>
  <dcterms:created xsi:type="dcterms:W3CDTF">2017-06-06T23:44:41Z</dcterms:created>
  <dcterms:modified xsi:type="dcterms:W3CDTF">2018-09-29T05:30:44Z</dcterms:modified>
</cp:coreProperties>
</file>