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9" r:id="rId7"/>
    <p:sldId id="264" r:id="rId8"/>
    <p:sldId id="263" r:id="rId9"/>
    <p:sldId id="265" r:id="rId10"/>
    <p:sldId id="270" r:id="rId11"/>
    <p:sldId id="271" r:id="rId12"/>
    <p:sldId id="273" r:id="rId13"/>
    <p:sldId id="272" r:id="rId14"/>
    <p:sldId id="266" r:id="rId15"/>
    <p:sldId id="267" r:id="rId16"/>
    <p:sldId id="274" r:id="rId17"/>
    <p:sldId id="275" r:id="rId18"/>
    <p:sldId id="276" r:id="rId19"/>
    <p:sldId id="277" r:id="rId20"/>
    <p:sldId id="268" r:id="rId21"/>
    <p:sldId id="278" r:id="rId22"/>
    <p:sldId id="279" r:id="rId23"/>
    <p:sldId id="280" r:id="rId24"/>
    <p:sldId id="281" r:id="rId25"/>
    <p:sldId id="262"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101" d="100"/>
          <a:sy n="101" d="100"/>
        </p:scale>
        <p:origin x="55" y="10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1EDBD9-008F-4F4A-8B10-C60F688C8EF4}"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0D6F2-A828-413F-AC46-CC7C965C3664}" type="slidenum">
              <a:rPr lang="en-US" smtClean="0"/>
              <a:t>‹#›</a:t>
            </a:fld>
            <a:endParaRPr lang="en-US"/>
          </a:p>
        </p:txBody>
      </p:sp>
    </p:spTree>
    <p:extLst>
      <p:ext uri="{BB962C8B-B14F-4D97-AF65-F5344CB8AC3E}">
        <p14:creationId xmlns:p14="http://schemas.microsoft.com/office/powerpoint/2010/main" val="4024723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1EDBD9-008F-4F4A-8B10-C60F688C8EF4}"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0D6F2-A828-413F-AC46-CC7C965C3664}" type="slidenum">
              <a:rPr lang="en-US" smtClean="0"/>
              <a:t>‹#›</a:t>
            </a:fld>
            <a:endParaRPr lang="en-US"/>
          </a:p>
        </p:txBody>
      </p:sp>
    </p:spTree>
    <p:extLst>
      <p:ext uri="{BB962C8B-B14F-4D97-AF65-F5344CB8AC3E}">
        <p14:creationId xmlns:p14="http://schemas.microsoft.com/office/powerpoint/2010/main" val="250171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1EDBD9-008F-4F4A-8B10-C60F688C8EF4}"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0D6F2-A828-413F-AC46-CC7C965C3664}" type="slidenum">
              <a:rPr lang="en-US" smtClean="0"/>
              <a:t>‹#›</a:t>
            </a:fld>
            <a:endParaRPr lang="en-US"/>
          </a:p>
        </p:txBody>
      </p:sp>
    </p:spTree>
    <p:extLst>
      <p:ext uri="{BB962C8B-B14F-4D97-AF65-F5344CB8AC3E}">
        <p14:creationId xmlns:p14="http://schemas.microsoft.com/office/powerpoint/2010/main" val="3582642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1EDBD9-008F-4F4A-8B10-C60F688C8EF4}"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0D6F2-A828-413F-AC46-CC7C965C3664}" type="slidenum">
              <a:rPr lang="en-US" smtClean="0"/>
              <a:t>‹#›</a:t>
            </a:fld>
            <a:endParaRPr lang="en-US"/>
          </a:p>
        </p:txBody>
      </p:sp>
    </p:spTree>
    <p:extLst>
      <p:ext uri="{BB962C8B-B14F-4D97-AF65-F5344CB8AC3E}">
        <p14:creationId xmlns:p14="http://schemas.microsoft.com/office/powerpoint/2010/main" val="3738668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1EDBD9-008F-4F4A-8B10-C60F688C8EF4}" type="datetimeFigureOut">
              <a:rPr lang="en-US" smtClean="0"/>
              <a:t>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0D6F2-A828-413F-AC46-CC7C965C3664}" type="slidenum">
              <a:rPr lang="en-US" smtClean="0"/>
              <a:t>‹#›</a:t>
            </a:fld>
            <a:endParaRPr lang="en-US"/>
          </a:p>
        </p:txBody>
      </p:sp>
    </p:spTree>
    <p:extLst>
      <p:ext uri="{BB962C8B-B14F-4D97-AF65-F5344CB8AC3E}">
        <p14:creationId xmlns:p14="http://schemas.microsoft.com/office/powerpoint/2010/main" val="423385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1EDBD9-008F-4F4A-8B10-C60F688C8EF4}"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0D6F2-A828-413F-AC46-CC7C965C3664}" type="slidenum">
              <a:rPr lang="en-US" smtClean="0"/>
              <a:t>‹#›</a:t>
            </a:fld>
            <a:endParaRPr lang="en-US"/>
          </a:p>
        </p:txBody>
      </p:sp>
    </p:spTree>
    <p:extLst>
      <p:ext uri="{BB962C8B-B14F-4D97-AF65-F5344CB8AC3E}">
        <p14:creationId xmlns:p14="http://schemas.microsoft.com/office/powerpoint/2010/main" val="3322358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1EDBD9-008F-4F4A-8B10-C60F688C8EF4}" type="datetimeFigureOut">
              <a:rPr lang="en-US" smtClean="0"/>
              <a:t>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A0D6F2-A828-413F-AC46-CC7C965C3664}" type="slidenum">
              <a:rPr lang="en-US" smtClean="0"/>
              <a:t>‹#›</a:t>
            </a:fld>
            <a:endParaRPr lang="en-US"/>
          </a:p>
        </p:txBody>
      </p:sp>
    </p:spTree>
    <p:extLst>
      <p:ext uri="{BB962C8B-B14F-4D97-AF65-F5344CB8AC3E}">
        <p14:creationId xmlns:p14="http://schemas.microsoft.com/office/powerpoint/2010/main" val="2668526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1EDBD9-008F-4F4A-8B10-C60F688C8EF4}" type="datetimeFigureOut">
              <a:rPr lang="en-US" smtClean="0"/>
              <a:t>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A0D6F2-A828-413F-AC46-CC7C965C3664}" type="slidenum">
              <a:rPr lang="en-US" smtClean="0"/>
              <a:t>‹#›</a:t>
            </a:fld>
            <a:endParaRPr lang="en-US"/>
          </a:p>
        </p:txBody>
      </p:sp>
    </p:spTree>
    <p:extLst>
      <p:ext uri="{BB962C8B-B14F-4D97-AF65-F5344CB8AC3E}">
        <p14:creationId xmlns:p14="http://schemas.microsoft.com/office/powerpoint/2010/main" val="143024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1EDBD9-008F-4F4A-8B10-C60F688C8EF4}" type="datetimeFigureOut">
              <a:rPr lang="en-US" smtClean="0"/>
              <a:t>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A0D6F2-A828-413F-AC46-CC7C965C3664}" type="slidenum">
              <a:rPr lang="en-US" smtClean="0"/>
              <a:t>‹#›</a:t>
            </a:fld>
            <a:endParaRPr lang="en-US"/>
          </a:p>
        </p:txBody>
      </p:sp>
    </p:spTree>
    <p:extLst>
      <p:ext uri="{BB962C8B-B14F-4D97-AF65-F5344CB8AC3E}">
        <p14:creationId xmlns:p14="http://schemas.microsoft.com/office/powerpoint/2010/main" val="4152144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1EDBD9-008F-4F4A-8B10-C60F688C8EF4}"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0D6F2-A828-413F-AC46-CC7C965C3664}" type="slidenum">
              <a:rPr lang="en-US" smtClean="0"/>
              <a:t>‹#›</a:t>
            </a:fld>
            <a:endParaRPr lang="en-US"/>
          </a:p>
        </p:txBody>
      </p:sp>
    </p:spTree>
    <p:extLst>
      <p:ext uri="{BB962C8B-B14F-4D97-AF65-F5344CB8AC3E}">
        <p14:creationId xmlns:p14="http://schemas.microsoft.com/office/powerpoint/2010/main" val="677319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1EDBD9-008F-4F4A-8B10-C60F688C8EF4}" type="datetimeFigureOut">
              <a:rPr lang="en-US" smtClean="0"/>
              <a:t>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0D6F2-A828-413F-AC46-CC7C965C3664}" type="slidenum">
              <a:rPr lang="en-US" smtClean="0"/>
              <a:t>‹#›</a:t>
            </a:fld>
            <a:endParaRPr lang="en-US"/>
          </a:p>
        </p:txBody>
      </p:sp>
    </p:spTree>
    <p:extLst>
      <p:ext uri="{BB962C8B-B14F-4D97-AF65-F5344CB8AC3E}">
        <p14:creationId xmlns:p14="http://schemas.microsoft.com/office/powerpoint/2010/main" val="827804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1EDBD9-008F-4F4A-8B10-C60F688C8EF4}" type="datetimeFigureOut">
              <a:rPr lang="en-US" smtClean="0"/>
              <a:t>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A0D6F2-A828-413F-AC46-CC7C965C3664}" type="slidenum">
              <a:rPr lang="en-US" smtClean="0"/>
              <a:t>‹#›</a:t>
            </a:fld>
            <a:endParaRPr lang="en-US"/>
          </a:p>
        </p:txBody>
      </p:sp>
    </p:spTree>
    <p:extLst>
      <p:ext uri="{BB962C8B-B14F-4D97-AF65-F5344CB8AC3E}">
        <p14:creationId xmlns:p14="http://schemas.microsoft.com/office/powerpoint/2010/main" val="1996926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72919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latin typeface="+mn-lt"/>
              </a:rPr>
              <a:t>Department of Rehabilitation (</a:t>
            </a:r>
            <a:r>
              <a:rPr lang="en-US" sz="3200" b="1" dirty="0" err="1" smtClean="0">
                <a:latin typeface="+mn-lt"/>
              </a:rPr>
              <a:t>DoR</a:t>
            </a:r>
            <a:r>
              <a:rPr lang="en-US" sz="3200" b="1" dirty="0" smtClean="0">
                <a:latin typeface="+mn-lt"/>
              </a:rPr>
              <a:t>) Overview</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007996553"/>
              </p:ext>
            </p:extLst>
          </p:nvPr>
        </p:nvGraphicFramePr>
        <p:xfrm>
          <a:off x="4893173" y="1820660"/>
          <a:ext cx="6695525" cy="3708190"/>
        </p:xfrm>
        <a:graphic>
          <a:graphicData uri="http://schemas.openxmlformats.org/drawingml/2006/table">
            <a:tbl>
              <a:tblPr/>
              <a:tblGrid>
                <a:gridCol w="1339105"/>
                <a:gridCol w="1339105"/>
                <a:gridCol w="1339105"/>
                <a:gridCol w="1339105"/>
                <a:gridCol w="1339105"/>
              </a:tblGrid>
              <a:tr h="627988">
                <a:tc>
                  <a:txBody>
                    <a:bodyPr/>
                    <a:lstStyle/>
                    <a:p>
                      <a:pPr algn="ctr" fontAlgn="b"/>
                      <a:r>
                        <a:rPr lang="en-US" sz="1400" b="1" dirty="0">
                          <a:effectLst/>
                        </a:rPr>
                        <a:t>Fund</a:t>
                      </a:r>
                      <a:br>
                        <a:rPr lang="en-US" sz="1400" b="1" dirty="0">
                          <a:effectLst/>
                        </a:rPr>
                      </a:br>
                      <a:r>
                        <a:rPr lang="en-US" sz="1400" b="1" dirty="0">
                          <a:effectLst/>
                        </a:rPr>
                        <a:t>Code</a:t>
                      </a:r>
                    </a:p>
                  </a:txBody>
                  <a:tcPr marL="59121" marR="59121" marT="29561" marB="29561" anchor="b">
                    <a:lnL>
                      <a:noFill/>
                    </a:lnL>
                    <a:lnR>
                      <a:noFill/>
                    </a:lnR>
                    <a:lnT>
                      <a:noFill/>
                    </a:lnT>
                    <a:lnB w="3810" cap="flat" cmpd="sng" algn="ctr">
                      <a:solidFill>
                        <a:srgbClr val="DDDDDD"/>
                      </a:solidFill>
                      <a:prstDash val="solid"/>
                      <a:round/>
                      <a:headEnd type="none" w="med" len="med"/>
                      <a:tailEnd type="none" w="med" len="med"/>
                    </a:lnB>
                  </a:tcPr>
                </a:tc>
                <a:tc>
                  <a:txBody>
                    <a:bodyPr/>
                    <a:lstStyle/>
                    <a:p>
                      <a:pPr algn="ctr" fontAlgn="b"/>
                      <a:r>
                        <a:rPr lang="en-US" sz="1400" b="1">
                          <a:effectLst/>
                        </a:rPr>
                        <a:t>Fund</a:t>
                      </a:r>
                    </a:p>
                  </a:txBody>
                  <a:tcPr marL="59121" marR="59121" marT="29561" marB="29561" anchor="b">
                    <a:lnL>
                      <a:noFill/>
                    </a:lnL>
                    <a:lnR>
                      <a:noFill/>
                    </a:lnR>
                    <a:lnT>
                      <a:noFill/>
                    </a:lnT>
                    <a:lnB w="3810" cap="flat" cmpd="sng" algn="ctr">
                      <a:solidFill>
                        <a:srgbClr val="DDDDDD"/>
                      </a:solidFill>
                      <a:prstDash val="solid"/>
                      <a:round/>
                      <a:headEnd type="none" w="med" len="med"/>
                      <a:tailEnd type="none" w="med" len="med"/>
                    </a:lnB>
                  </a:tcPr>
                </a:tc>
                <a:tc>
                  <a:txBody>
                    <a:bodyPr/>
                    <a:lstStyle/>
                    <a:p>
                      <a:pPr algn="ctr" fontAlgn="b"/>
                      <a:r>
                        <a:rPr lang="en-US" sz="1400" b="1">
                          <a:effectLst/>
                        </a:rPr>
                        <a:t>Actual</a:t>
                      </a:r>
                      <a:br>
                        <a:rPr lang="en-US" sz="1400" b="1">
                          <a:effectLst/>
                        </a:rPr>
                      </a:br>
                      <a:r>
                        <a:rPr lang="en-US" sz="1400" b="1">
                          <a:effectLst/>
                        </a:rPr>
                        <a:t>2016-17*</a:t>
                      </a:r>
                    </a:p>
                  </a:txBody>
                  <a:tcPr marL="59121" marR="59121" marT="29561" marB="29561" anchor="b">
                    <a:lnL>
                      <a:noFill/>
                    </a:lnL>
                    <a:lnR>
                      <a:noFill/>
                    </a:lnR>
                    <a:lnT>
                      <a:noFill/>
                    </a:lnT>
                    <a:lnB w="3810" cap="flat" cmpd="sng" algn="ctr">
                      <a:solidFill>
                        <a:srgbClr val="DDDDDD"/>
                      </a:solidFill>
                      <a:prstDash val="solid"/>
                      <a:round/>
                      <a:headEnd type="none" w="med" len="med"/>
                      <a:tailEnd type="none" w="med" len="med"/>
                    </a:lnB>
                  </a:tcPr>
                </a:tc>
                <a:tc>
                  <a:txBody>
                    <a:bodyPr/>
                    <a:lstStyle/>
                    <a:p>
                      <a:pPr algn="ctr" fontAlgn="b"/>
                      <a:r>
                        <a:rPr lang="en-US" sz="1400" b="1">
                          <a:effectLst/>
                        </a:rPr>
                        <a:t>Estimated</a:t>
                      </a:r>
                      <a:br>
                        <a:rPr lang="en-US" sz="1400" b="1">
                          <a:effectLst/>
                        </a:rPr>
                      </a:br>
                      <a:r>
                        <a:rPr lang="en-US" sz="1400" b="1">
                          <a:effectLst/>
                        </a:rPr>
                        <a:t>2017-18*</a:t>
                      </a:r>
                    </a:p>
                  </a:txBody>
                  <a:tcPr marL="59121" marR="59121" marT="29561" marB="29561" anchor="b">
                    <a:lnL>
                      <a:noFill/>
                    </a:lnL>
                    <a:lnR>
                      <a:noFill/>
                    </a:lnR>
                    <a:lnT>
                      <a:noFill/>
                    </a:lnT>
                    <a:lnB w="3810" cap="flat" cmpd="sng" algn="ctr">
                      <a:solidFill>
                        <a:srgbClr val="DDDDDD"/>
                      </a:solidFill>
                      <a:prstDash val="solid"/>
                      <a:round/>
                      <a:headEnd type="none" w="med" len="med"/>
                      <a:tailEnd type="none" w="med" len="med"/>
                    </a:lnB>
                  </a:tcPr>
                </a:tc>
                <a:tc>
                  <a:txBody>
                    <a:bodyPr/>
                    <a:lstStyle/>
                    <a:p>
                      <a:pPr algn="ctr" fontAlgn="b"/>
                      <a:r>
                        <a:rPr lang="en-US" sz="1400" b="1">
                          <a:effectLst/>
                        </a:rPr>
                        <a:t>Proposed</a:t>
                      </a:r>
                      <a:br>
                        <a:rPr lang="en-US" sz="1400" b="1">
                          <a:effectLst/>
                        </a:rPr>
                      </a:br>
                      <a:r>
                        <a:rPr lang="en-US" sz="1400" b="1">
                          <a:effectLst/>
                        </a:rPr>
                        <a:t>2018-19*</a:t>
                      </a:r>
                    </a:p>
                  </a:txBody>
                  <a:tcPr marL="59121" marR="59121" marT="29561" marB="29561" anchor="b">
                    <a:lnL>
                      <a:noFill/>
                    </a:lnL>
                    <a:lnR>
                      <a:noFill/>
                    </a:lnR>
                    <a:lnT>
                      <a:noFill/>
                    </a:lnT>
                    <a:lnB w="3810" cap="flat" cmpd="sng" algn="ctr">
                      <a:solidFill>
                        <a:srgbClr val="DDDDDD"/>
                      </a:solidFill>
                      <a:prstDash val="solid"/>
                      <a:round/>
                      <a:headEnd type="none" w="med" len="med"/>
                      <a:tailEnd type="none" w="med" len="med"/>
                    </a:lnB>
                  </a:tcPr>
                </a:tc>
              </a:tr>
              <a:tr h="409807">
                <a:tc>
                  <a:txBody>
                    <a:bodyPr/>
                    <a:lstStyle/>
                    <a:p>
                      <a:pPr algn="l" fontAlgn="t"/>
                      <a:r>
                        <a:rPr lang="en-US" sz="1400">
                          <a:effectLst/>
                        </a:rPr>
                        <a:t>0001</a:t>
                      </a:r>
                    </a:p>
                  </a:txBody>
                  <a:tcPr marL="14780" marR="14780" marT="14780" marB="147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solidFill>
                      <a:srgbClr val="F9F9F9"/>
                    </a:solidFill>
                  </a:tcPr>
                </a:tc>
                <a:tc>
                  <a:txBody>
                    <a:bodyPr/>
                    <a:lstStyle/>
                    <a:p>
                      <a:pPr fontAlgn="t"/>
                      <a:r>
                        <a:rPr lang="en-US" sz="1400">
                          <a:effectLst/>
                        </a:rPr>
                        <a:t>General Fund</a:t>
                      </a:r>
                    </a:p>
                  </a:txBody>
                  <a:tcPr marL="14780" marR="14780" marT="14780" marB="147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solidFill>
                      <a:srgbClr val="F9F9F9"/>
                    </a:solidFill>
                  </a:tcPr>
                </a:tc>
                <a:tc>
                  <a:txBody>
                    <a:bodyPr/>
                    <a:lstStyle/>
                    <a:p>
                      <a:pPr algn="r" fontAlgn="t"/>
                      <a:r>
                        <a:rPr lang="en-US" sz="1400">
                          <a:effectLst/>
                        </a:rPr>
                        <a:t>$62,568</a:t>
                      </a:r>
                    </a:p>
                  </a:txBody>
                  <a:tcPr marL="14780" marR="14780" marT="14780" marB="147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solidFill>
                      <a:srgbClr val="F9F9F9"/>
                    </a:solidFill>
                  </a:tcPr>
                </a:tc>
                <a:tc>
                  <a:txBody>
                    <a:bodyPr/>
                    <a:lstStyle/>
                    <a:p>
                      <a:pPr algn="r" fontAlgn="t"/>
                      <a:r>
                        <a:rPr lang="en-US" sz="1400">
                          <a:effectLst/>
                        </a:rPr>
                        <a:t>$64,604</a:t>
                      </a:r>
                    </a:p>
                  </a:txBody>
                  <a:tcPr marL="14780" marR="14780" marT="14780" marB="147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solidFill>
                      <a:srgbClr val="F9F9F9"/>
                    </a:solidFill>
                  </a:tcPr>
                </a:tc>
                <a:tc>
                  <a:txBody>
                    <a:bodyPr/>
                    <a:lstStyle/>
                    <a:p>
                      <a:pPr algn="r" fontAlgn="t"/>
                      <a:r>
                        <a:rPr lang="en-US" sz="1400">
                          <a:effectLst/>
                        </a:rPr>
                        <a:t>$64,649</a:t>
                      </a:r>
                    </a:p>
                  </a:txBody>
                  <a:tcPr marL="14780" marR="14780" marT="14780" marB="147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solidFill>
                      <a:srgbClr val="F9F9F9"/>
                    </a:solidFill>
                  </a:tcPr>
                </a:tc>
              </a:tr>
              <a:tr h="793065">
                <a:tc>
                  <a:txBody>
                    <a:bodyPr/>
                    <a:lstStyle/>
                    <a:p>
                      <a:pPr algn="l" fontAlgn="t"/>
                      <a:r>
                        <a:rPr lang="en-US" sz="1400">
                          <a:effectLst/>
                        </a:rPr>
                        <a:t>0311</a:t>
                      </a:r>
                    </a:p>
                  </a:txBody>
                  <a:tcPr marL="14780" marR="14780" marT="14780" marB="147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tcPr>
                </a:tc>
                <a:tc>
                  <a:txBody>
                    <a:bodyPr/>
                    <a:lstStyle/>
                    <a:p>
                      <a:pPr fontAlgn="t"/>
                      <a:r>
                        <a:rPr lang="en-US" sz="1400">
                          <a:effectLst/>
                        </a:rPr>
                        <a:t>Traumatic Brain Injury Fund</a:t>
                      </a:r>
                    </a:p>
                  </a:txBody>
                  <a:tcPr marL="14780" marR="14780" marT="14780" marB="147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tcPr>
                </a:tc>
                <a:tc>
                  <a:txBody>
                    <a:bodyPr/>
                    <a:lstStyle/>
                    <a:p>
                      <a:pPr algn="r" fontAlgn="t"/>
                      <a:r>
                        <a:rPr lang="en-US" sz="1400" dirty="0">
                          <a:effectLst/>
                        </a:rPr>
                        <a:t>$1,060</a:t>
                      </a:r>
                    </a:p>
                  </a:txBody>
                  <a:tcPr marL="14780" marR="14780" marT="14780" marB="147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tcPr>
                </a:tc>
                <a:tc>
                  <a:txBody>
                    <a:bodyPr/>
                    <a:lstStyle/>
                    <a:p>
                      <a:pPr algn="r" fontAlgn="t"/>
                      <a:r>
                        <a:rPr lang="en-US" sz="1400" dirty="0">
                          <a:effectLst/>
                        </a:rPr>
                        <a:t>$1,114</a:t>
                      </a:r>
                    </a:p>
                  </a:txBody>
                  <a:tcPr marL="14780" marR="14780" marT="14780" marB="147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tcPr>
                </a:tc>
                <a:tc>
                  <a:txBody>
                    <a:bodyPr/>
                    <a:lstStyle/>
                    <a:p>
                      <a:pPr algn="r" fontAlgn="t"/>
                      <a:r>
                        <a:rPr lang="en-US" sz="1400">
                          <a:effectLst/>
                        </a:rPr>
                        <a:t>$892</a:t>
                      </a:r>
                    </a:p>
                  </a:txBody>
                  <a:tcPr marL="14780" marR="14780" marT="14780" marB="147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tcPr>
                </a:tc>
              </a:tr>
              <a:tr h="601436">
                <a:tc>
                  <a:txBody>
                    <a:bodyPr/>
                    <a:lstStyle/>
                    <a:p>
                      <a:pPr algn="l" fontAlgn="t"/>
                      <a:r>
                        <a:rPr lang="en-US" sz="1400">
                          <a:effectLst/>
                        </a:rPr>
                        <a:t>0600</a:t>
                      </a:r>
                    </a:p>
                  </a:txBody>
                  <a:tcPr marL="14780" marR="14780" marT="14780" marB="147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solidFill>
                      <a:srgbClr val="F9F9F9"/>
                    </a:solidFill>
                  </a:tcPr>
                </a:tc>
                <a:tc>
                  <a:txBody>
                    <a:bodyPr/>
                    <a:lstStyle/>
                    <a:p>
                      <a:pPr fontAlgn="t"/>
                      <a:r>
                        <a:rPr lang="en-US" sz="1400">
                          <a:effectLst/>
                        </a:rPr>
                        <a:t>Vending Stand Fund</a:t>
                      </a:r>
                    </a:p>
                  </a:txBody>
                  <a:tcPr marL="14780" marR="14780" marT="14780" marB="147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solidFill>
                      <a:srgbClr val="F9F9F9"/>
                    </a:solidFill>
                  </a:tcPr>
                </a:tc>
                <a:tc>
                  <a:txBody>
                    <a:bodyPr/>
                    <a:lstStyle/>
                    <a:p>
                      <a:pPr algn="r" fontAlgn="t"/>
                      <a:r>
                        <a:rPr lang="en-US" sz="1400">
                          <a:effectLst/>
                        </a:rPr>
                        <a:t>$2,361</a:t>
                      </a:r>
                    </a:p>
                  </a:txBody>
                  <a:tcPr marL="14780" marR="14780" marT="14780" marB="147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solidFill>
                      <a:srgbClr val="F9F9F9"/>
                    </a:solidFill>
                  </a:tcPr>
                </a:tc>
                <a:tc>
                  <a:txBody>
                    <a:bodyPr/>
                    <a:lstStyle/>
                    <a:p>
                      <a:pPr algn="r" fontAlgn="t"/>
                      <a:r>
                        <a:rPr lang="en-US" sz="1400">
                          <a:effectLst/>
                        </a:rPr>
                        <a:t>$2,361</a:t>
                      </a:r>
                    </a:p>
                  </a:txBody>
                  <a:tcPr marL="14780" marR="14780" marT="14780" marB="147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solidFill>
                      <a:srgbClr val="F9F9F9"/>
                    </a:solidFill>
                  </a:tcPr>
                </a:tc>
                <a:tc>
                  <a:txBody>
                    <a:bodyPr/>
                    <a:lstStyle/>
                    <a:p>
                      <a:pPr algn="r" fontAlgn="t"/>
                      <a:r>
                        <a:rPr lang="en-US" sz="1400">
                          <a:effectLst/>
                        </a:rPr>
                        <a:t>$2,361</a:t>
                      </a:r>
                    </a:p>
                  </a:txBody>
                  <a:tcPr marL="14780" marR="14780" marT="14780" marB="147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solidFill>
                      <a:srgbClr val="F9F9F9"/>
                    </a:solidFill>
                  </a:tcPr>
                </a:tc>
              </a:tr>
              <a:tr h="409807">
                <a:tc>
                  <a:txBody>
                    <a:bodyPr/>
                    <a:lstStyle/>
                    <a:p>
                      <a:pPr algn="l" fontAlgn="t"/>
                      <a:r>
                        <a:rPr lang="en-US" sz="1400">
                          <a:effectLst/>
                        </a:rPr>
                        <a:t>0890</a:t>
                      </a:r>
                    </a:p>
                  </a:txBody>
                  <a:tcPr marL="14780" marR="14780" marT="14780" marB="147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tcPr>
                </a:tc>
                <a:tc>
                  <a:txBody>
                    <a:bodyPr/>
                    <a:lstStyle/>
                    <a:p>
                      <a:pPr fontAlgn="t"/>
                      <a:r>
                        <a:rPr lang="en-US" sz="1400">
                          <a:effectLst/>
                        </a:rPr>
                        <a:t>Federal Trust Fund</a:t>
                      </a:r>
                    </a:p>
                  </a:txBody>
                  <a:tcPr marL="14780" marR="14780" marT="14780" marB="147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tcPr>
                </a:tc>
                <a:tc>
                  <a:txBody>
                    <a:bodyPr/>
                    <a:lstStyle/>
                    <a:p>
                      <a:pPr algn="r" fontAlgn="t"/>
                      <a:r>
                        <a:rPr lang="en-US" sz="1400">
                          <a:effectLst/>
                        </a:rPr>
                        <a:t>$371,541</a:t>
                      </a:r>
                    </a:p>
                  </a:txBody>
                  <a:tcPr marL="14780" marR="14780" marT="14780" marB="147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tcPr>
                </a:tc>
                <a:tc>
                  <a:txBody>
                    <a:bodyPr/>
                    <a:lstStyle/>
                    <a:p>
                      <a:pPr algn="r" fontAlgn="t"/>
                      <a:r>
                        <a:rPr lang="en-US" sz="1400">
                          <a:effectLst/>
                        </a:rPr>
                        <a:t>$382,709</a:t>
                      </a:r>
                    </a:p>
                  </a:txBody>
                  <a:tcPr marL="14780" marR="14780" marT="14780" marB="147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tcPr>
                </a:tc>
                <a:tc>
                  <a:txBody>
                    <a:bodyPr/>
                    <a:lstStyle/>
                    <a:p>
                      <a:pPr algn="r" fontAlgn="t"/>
                      <a:r>
                        <a:rPr lang="en-US" sz="1400">
                          <a:effectLst/>
                        </a:rPr>
                        <a:t>$384,472</a:t>
                      </a:r>
                    </a:p>
                  </a:txBody>
                  <a:tcPr marL="14780" marR="14780" marT="14780" marB="147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tcPr>
                </a:tc>
              </a:tr>
              <a:tr h="409807">
                <a:tc>
                  <a:txBody>
                    <a:bodyPr/>
                    <a:lstStyle/>
                    <a:p>
                      <a:pPr algn="l" fontAlgn="t"/>
                      <a:r>
                        <a:rPr lang="en-US" sz="1400">
                          <a:effectLst/>
                        </a:rPr>
                        <a:t>0995</a:t>
                      </a:r>
                    </a:p>
                  </a:txBody>
                  <a:tcPr marL="14780" marR="14780" marT="14780" marB="147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solidFill>
                      <a:srgbClr val="F9F9F9"/>
                    </a:solidFill>
                  </a:tcPr>
                </a:tc>
                <a:tc>
                  <a:txBody>
                    <a:bodyPr/>
                    <a:lstStyle/>
                    <a:p>
                      <a:pPr fontAlgn="t"/>
                      <a:r>
                        <a:rPr lang="en-US" sz="1400">
                          <a:effectLst/>
                        </a:rPr>
                        <a:t>Reimbursements</a:t>
                      </a:r>
                    </a:p>
                  </a:txBody>
                  <a:tcPr marL="14780" marR="14780" marT="14780" marB="147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solidFill>
                      <a:srgbClr val="F9F9F9"/>
                    </a:solidFill>
                  </a:tcPr>
                </a:tc>
                <a:tc>
                  <a:txBody>
                    <a:bodyPr/>
                    <a:lstStyle/>
                    <a:p>
                      <a:pPr algn="r" fontAlgn="t"/>
                      <a:r>
                        <a:rPr lang="en-US" sz="1400">
                          <a:effectLst/>
                        </a:rPr>
                        <a:t>$7,494</a:t>
                      </a:r>
                    </a:p>
                  </a:txBody>
                  <a:tcPr marL="14780" marR="14780" marT="14780" marB="147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solidFill>
                      <a:srgbClr val="F9F9F9"/>
                    </a:solidFill>
                  </a:tcPr>
                </a:tc>
                <a:tc>
                  <a:txBody>
                    <a:bodyPr/>
                    <a:lstStyle/>
                    <a:p>
                      <a:pPr algn="r" fontAlgn="t"/>
                      <a:r>
                        <a:rPr lang="en-US" sz="1400">
                          <a:effectLst/>
                        </a:rPr>
                        <a:t>$7,680</a:t>
                      </a:r>
                    </a:p>
                  </a:txBody>
                  <a:tcPr marL="14780" marR="14780" marT="14780" marB="147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solidFill>
                      <a:srgbClr val="F9F9F9"/>
                    </a:solidFill>
                  </a:tcPr>
                </a:tc>
                <a:tc>
                  <a:txBody>
                    <a:bodyPr/>
                    <a:lstStyle/>
                    <a:p>
                      <a:pPr algn="r" fontAlgn="t"/>
                      <a:r>
                        <a:rPr lang="en-US" sz="1400">
                          <a:effectLst/>
                        </a:rPr>
                        <a:t>$7,680</a:t>
                      </a:r>
                    </a:p>
                  </a:txBody>
                  <a:tcPr marL="14780" marR="14780" marT="14780" marB="14780">
                    <a:lnL>
                      <a:noFill/>
                    </a:lnL>
                    <a:lnR>
                      <a:noFill/>
                    </a:lnR>
                    <a:lnT w="3810" cap="flat" cmpd="sng" algn="ctr">
                      <a:solidFill>
                        <a:srgbClr val="DDDDDD"/>
                      </a:solidFill>
                      <a:prstDash val="solid"/>
                      <a:round/>
                      <a:headEnd type="none" w="med" len="med"/>
                      <a:tailEnd type="none" w="med" len="med"/>
                    </a:lnT>
                    <a:lnB w="3810" cap="flat" cmpd="sng" algn="ctr">
                      <a:solidFill>
                        <a:srgbClr val="DDDDDD"/>
                      </a:solidFill>
                      <a:prstDash val="solid"/>
                      <a:round/>
                      <a:headEnd type="none" w="med" len="med"/>
                      <a:tailEnd type="none" w="med" len="med"/>
                    </a:lnB>
                    <a:solidFill>
                      <a:srgbClr val="F9F9F9"/>
                    </a:solidFill>
                  </a:tcPr>
                </a:tc>
              </a:tr>
              <a:tr h="409807">
                <a:tc gridSpan="2">
                  <a:txBody>
                    <a:bodyPr/>
                    <a:lstStyle/>
                    <a:p>
                      <a:pPr algn="l" fontAlgn="t"/>
                      <a:r>
                        <a:rPr lang="en-US" sz="1400" b="1">
                          <a:effectLst/>
                        </a:rPr>
                        <a:t>Total Expenditures (All Funds)</a:t>
                      </a:r>
                    </a:p>
                  </a:txBody>
                  <a:tcPr marL="14780" marR="14780" marT="14780" marB="14780">
                    <a:lnL>
                      <a:noFill/>
                    </a:lnL>
                    <a:lnR>
                      <a:noFill/>
                    </a:lnR>
                    <a:lnT w="3810" cap="flat" cmpd="sng" algn="ctr">
                      <a:solidFill>
                        <a:srgbClr val="DDDDDD"/>
                      </a:solidFill>
                      <a:prstDash val="solid"/>
                      <a:round/>
                      <a:headEnd type="none" w="med" len="med"/>
                      <a:tailEnd type="none" w="med" len="med"/>
                    </a:lnT>
                    <a:lnB>
                      <a:noFill/>
                    </a:lnB>
                  </a:tcPr>
                </a:tc>
                <a:tc hMerge="1">
                  <a:txBody>
                    <a:bodyPr/>
                    <a:lstStyle/>
                    <a:p>
                      <a:endParaRPr lang="en-US"/>
                    </a:p>
                  </a:txBody>
                  <a:tcPr/>
                </a:tc>
                <a:tc>
                  <a:txBody>
                    <a:bodyPr/>
                    <a:lstStyle/>
                    <a:p>
                      <a:pPr algn="r" fontAlgn="t"/>
                      <a:r>
                        <a:rPr lang="en-US" sz="1400" b="1">
                          <a:effectLst/>
                        </a:rPr>
                        <a:t>$445,024</a:t>
                      </a:r>
                    </a:p>
                  </a:txBody>
                  <a:tcPr marL="14780" marR="14780" marT="14780" marB="14780">
                    <a:lnL>
                      <a:noFill/>
                    </a:lnL>
                    <a:lnR>
                      <a:noFill/>
                    </a:lnR>
                    <a:lnT w="3810" cap="flat" cmpd="sng" algn="ctr">
                      <a:solidFill>
                        <a:srgbClr val="DDDDDD"/>
                      </a:solidFill>
                      <a:prstDash val="solid"/>
                      <a:round/>
                      <a:headEnd type="none" w="med" len="med"/>
                      <a:tailEnd type="none" w="med" len="med"/>
                    </a:lnT>
                    <a:lnB>
                      <a:noFill/>
                    </a:lnB>
                  </a:tcPr>
                </a:tc>
                <a:tc>
                  <a:txBody>
                    <a:bodyPr/>
                    <a:lstStyle/>
                    <a:p>
                      <a:pPr algn="r" fontAlgn="t"/>
                      <a:r>
                        <a:rPr lang="en-US" sz="1400" b="1">
                          <a:effectLst/>
                        </a:rPr>
                        <a:t>$458,468</a:t>
                      </a:r>
                    </a:p>
                  </a:txBody>
                  <a:tcPr marL="14780" marR="14780" marT="14780" marB="14780">
                    <a:lnL>
                      <a:noFill/>
                    </a:lnL>
                    <a:lnR>
                      <a:noFill/>
                    </a:lnR>
                    <a:lnT w="3810" cap="flat" cmpd="sng" algn="ctr">
                      <a:solidFill>
                        <a:srgbClr val="DDDDDD"/>
                      </a:solidFill>
                      <a:prstDash val="solid"/>
                      <a:round/>
                      <a:headEnd type="none" w="med" len="med"/>
                      <a:tailEnd type="none" w="med" len="med"/>
                    </a:lnT>
                    <a:lnB>
                      <a:noFill/>
                    </a:lnB>
                  </a:tcPr>
                </a:tc>
                <a:tc>
                  <a:txBody>
                    <a:bodyPr/>
                    <a:lstStyle/>
                    <a:p>
                      <a:pPr algn="r" fontAlgn="t"/>
                      <a:r>
                        <a:rPr lang="en-US" sz="1400" b="1" dirty="0">
                          <a:effectLst/>
                        </a:rPr>
                        <a:t>$460,054</a:t>
                      </a:r>
                    </a:p>
                  </a:txBody>
                  <a:tcPr marL="14780" marR="14780" marT="14780" marB="14780">
                    <a:lnL>
                      <a:noFill/>
                    </a:lnL>
                    <a:lnR>
                      <a:noFill/>
                    </a:lnR>
                    <a:lnT w="3810" cap="flat" cmpd="sng" algn="ctr">
                      <a:solidFill>
                        <a:srgbClr val="DDDDDD"/>
                      </a:solidFill>
                      <a:prstDash val="solid"/>
                      <a:round/>
                      <a:headEnd type="none" w="med" len="med"/>
                      <a:tailEnd type="none" w="med" len="med"/>
                    </a:lnT>
                    <a:lnB>
                      <a:noFill/>
                    </a:lnB>
                  </a:tcPr>
                </a:tc>
              </a:tr>
            </a:tbl>
          </a:graphicData>
        </a:graphic>
      </p:graphicFrame>
      <p:sp>
        <p:nvSpPr>
          <p:cNvPr id="4" name="TextBox 3"/>
          <p:cNvSpPr txBox="1"/>
          <p:nvPr/>
        </p:nvSpPr>
        <p:spPr>
          <a:xfrm>
            <a:off x="272054" y="1231795"/>
            <a:ext cx="4190370" cy="5078313"/>
          </a:xfrm>
          <a:prstGeom prst="rect">
            <a:avLst/>
          </a:prstGeom>
          <a:noFill/>
        </p:spPr>
        <p:txBody>
          <a:bodyPr wrap="square" rtlCol="0">
            <a:spAutoFit/>
          </a:bodyPr>
          <a:lstStyle/>
          <a:p>
            <a:r>
              <a:rPr lang="en-US" dirty="0" smtClean="0"/>
              <a:t>VOCATIONAL </a:t>
            </a:r>
            <a:r>
              <a:rPr lang="en-US" dirty="0"/>
              <a:t>REHABILITATION SERVICES</a:t>
            </a:r>
            <a:r>
              <a:rPr lang="en-US" dirty="0" smtClean="0"/>
              <a:t/>
            </a:r>
            <a:br>
              <a:rPr lang="en-US" dirty="0" smtClean="0"/>
            </a:br>
            <a:r>
              <a:rPr lang="en-US" dirty="0" smtClean="0"/>
              <a:t/>
            </a:r>
            <a:br>
              <a:rPr lang="en-US" dirty="0" smtClean="0"/>
            </a:br>
            <a:r>
              <a:rPr lang="en-US" dirty="0" err="1" smtClean="0"/>
              <a:t>Services</a:t>
            </a:r>
            <a:r>
              <a:rPr lang="en-US" dirty="0" smtClean="0"/>
              <a:t> </a:t>
            </a:r>
            <a:r>
              <a:rPr lang="en-US" dirty="0"/>
              <a:t>to persons with disabilities </a:t>
            </a:r>
            <a:r>
              <a:rPr lang="en-US" dirty="0" smtClean="0"/>
              <a:t>(PWD) through </a:t>
            </a:r>
            <a:r>
              <a:rPr lang="en-US" dirty="0"/>
              <a:t>vocational rehabilitation professionals in district and branch offices </a:t>
            </a:r>
            <a:r>
              <a:rPr lang="en-US" dirty="0" err="1" smtClean="0"/>
              <a:t>DoR</a:t>
            </a:r>
            <a:r>
              <a:rPr lang="en-US" dirty="0" smtClean="0"/>
              <a:t> uses a </a:t>
            </a:r>
            <a:r>
              <a:rPr lang="en-US" dirty="0"/>
              <a:t>federal Order of Selection process, which gives priority to persons with the most significant disabilities.</a:t>
            </a:r>
            <a:r>
              <a:rPr lang="en-US" dirty="0" smtClean="0"/>
              <a:t/>
            </a:r>
            <a:br>
              <a:rPr lang="en-US" dirty="0" smtClean="0"/>
            </a:br>
            <a:r>
              <a:rPr lang="en-US" dirty="0" smtClean="0"/>
              <a:t/>
            </a:r>
            <a:br>
              <a:rPr lang="en-US" dirty="0" smtClean="0"/>
            </a:br>
            <a:r>
              <a:rPr lang="en-US" dirty="0" smtClean="0"/>
              <a:t>Eligible PWD  may receive vocational </a:t>
            </a:r>
            <a:r>
              <a:rPr lang="en-US" dirty="0"/>
              <a:t>assessment, assistive technology, vocational and educational training, job placement, and independent living skills </a:t>
            </a:r>
            <a:r>
              <a:rPr lang="en-US" dirty="0" smtClean="0"/>
              <a:t>training.</a:t>
            </a:r>
          </a:p>
          <a:p>
            <a:r>
              <a:rPr lang="en-US" dirty="0" smtClean="0"/>
              <a:t/>
            </a:r>
            <a:br>
              <a:rPr lang="en-US" dirty="0" smtClean="0"/>
            </a:br>
            <a:r>
              <a:rPr lang="en-US" dirty="0" smtClean="0"/>
              <a:t>The </a:t>
            </a:r>
            <a:r>
              <a:rPr lang="en-US" dirty="0"/>
              <a:t>Promoting the Readiness of Minors in Supplemental Security Income </a:t>
            </a:r>
            <a:r>
              <a:rPr lang="en-US" dirty="0" smtClean="0"/>
              <a:t>grant</a:t>
            </a:r>
            <a:endParaRPr lang="en-US" dirty="0"/>
          </a:p>
          <a:p>
            <a:r>
              <a:rPr lang="en-US" dirty="0" smtClean="0"/>
              <a:t>The </a:t>
            </a:r>
            <a:r>
              <a:rPr lang="en-US" dirty="0"/>
              <a:t>CA Innovations </a:t>
            </a:r>
            <a:r>
              <a:rPr lang="en-US" dirty="0" smtClean="0"/>
              <a:t>Program</a:t>
            </a:r>
            <a:endParaRPr lang="en-US" dirty="0"/>
          </a:p>
        </p:txBody>
      </p:sp>
    </p:spTree>
    <p:extLst>
      <p:ext uri="{BB962C8B-B14F-4D97-AF65-F5344CB8AC3E}">
        <p14:creationId xmlns:p14="http://schemas.microsoft.com/office/powerpoint/2010/main" val="2645778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latin typeface="+mn-lt"/>
              </a:rPr>
              <a:t>Department of Rehabilitation (</a:t>
            </a:r>
            <a:r>
              <a:rPr lang="en-US" sz="3200" b="1" dirty="0" err="1" smtClean="0">
                <a:latin typeface="+mn-lt"/>
              </a:rPr>
              <a:t>DoR</a:t>
            </a:r>
            <a:r>
              <a:rPr lang="en-US" sz="3200" b="1" dirty="0" smtClean="0">
                <a:latin typeface="+mn-lt"/>
              </a:rPr>
              <a:t>) Overview</a:t>
            </a:r>
            <a:endParaRPr lang="en-US" dirty="0"/>
          </a:p>
        </p:txBody>
      </p:sp>
      <p:sp>
        <p:nvSpPr>
          <p:cNvPr id="4" name="TextBox 3"/>
          <p:cNvSpPr txBox="1"/>
          <p:nvPr/>
        </p:nvSpPr>
        <p:spPr>
          <a:xfrm>
            <a:off x="623456" y="1375378"/>
            <a:ext cx="10832994" cy="5078313"/>
          </a:xfrm>
          <a:prstGeom prst="rect">
            <a:avLst/>
          </a:prstGeom>
          <a:noFill/>
        </p:spPr>
        <p:txBody>
          <a:bodyPr wrap="square" rtlCol="0">
            <a:spAutoFit/>
          </a:bodyPr>
          <a:lstStyle/>
          <a:p>
            <a:r>
              <a:rPr lang="en-US" b="1" dirty="0" smtClean="0"/>
              <a:t>INDEPENDENT </a:t>
            </a:r>
            <a:r>
              <a:rPr lang="en-US" b="1" dirty="0"/>
              <a:t>LIVING SERVICES</a:t>
            </a:r>
            <a:r>
              <a:rPr lang="en-US" dirty="0" smtClean="0"/>
              <a:t/>
            </a:r>
            <a:br>
              <a:rPr lang="en-US" dirty="0" smtClean="0"/>
            </a:br>
            <a:r>
              <a:rPr lang="en-US" dirty="0" smtClean="0"/>
              <a:t>The </a:t>
            </a:r>
            <a:r>
              <a:rPr lang="en-US" dirty="0"/>
              <a:t>Department funds, administers, and supports 28 non-profit independent living centers in communities located throughout California. Each independent living center provides services necessary to assist consumers to live independently and be productive in their communities. </a:t>
            </a:r>
            <a:r>
              <a:rPr lang="en-US" dirty="0" smtClean="0"/>
              <a:t>Core </a:t>
            </a:r>
            <a:r>
              <a:rPr lang="en-US" dirty="0"/>
              <a:t>services consist of </a:t>
            </a:r>
            <a:endParaRPr lang="en-US" dirty="0" smtClean="0"/>
          </a:p>
          <a:p>
            <a:pPr marL="285750" indent="-285750">
              <a:buFont typeface="Arial" panose="020B0604020202020204" pitchFamily="34" charset="0"/>
              <a:buChar char="•"/>
            </a:pPr>
            <a:r>
              <a:rPr lang="en-US" dirty="0" smtClean="0"/>
              <a:t>information </a:t>
            </a:r>
            <a:r>
              <a:rPr lang="en-US" dirty="0"/>
              <a:t>and referral, </a:t>
            </a:r>
            <a:endParaRPr lang="en-US" dirty="0" smtClean="0"/>
          </a:p>
          <a:p>
            <a:pPr marL="285750" indent="-285750">
              <a:buFont typeface="Arial" panose="020B0604020202020204" pitchFamily="34" charset="0"/>
              <a:buChar char="•"/>
            </a:pPr>
            <a:r>
              <a:rPr lang="en-US" dirty="0" smtClean="0"/>
              <a:t>peer </a:t>
            </a:r>
            <a:r>
              <a:rPr lang="en-US" dirty="0"/>
              <a:t>counseling, </a:t>
            </a:r>
            <a:endParaRPr lang="en-US" dirty="0" smtClean="0"/>
          </a:p>
          <a:p>
            <a:pPr marL="285750" indent="-285750">
              <a:buFont typeface="Arial" panose="020B0604020202020204" pitchFamily="34" charset="0"/>
              <a:buChar char="•"/>
            </a:pPr>
            <a:r>
              <a:rPr lang="en-US" dirty="0" smtClean="0"/>
              <a:t>benefits </a:t>
            </a:r>
            <a:r>
              <a:rPr lang="en-US" dirty="0"/>
              <a:t>advocacy</a:t>
            </a:r>
            <a:r>
              <a:rPr lang="en-US" dirty="0" smtClean="0"/>
              <a:t>,</a:t>
            </a:r>
          </a:p>
          <a:p>
            <a:pPr marL="285750" indent="-285750">
              <a:buFont typeface="Arial" panose="020B0604020202020204" pitchFamily="34" charset="0"/>
              <a:buChar char="•"/>
            </a:pPr>
            <a:r>
              <a:rPr lang="en-US" dirty="0" smtClean="0"/>
              <a:t>independent </a:t>
            </a:r>
            <a:r>
              <a:rPr lang="en-US" dirty="0"/>
              <a:t>living skills development</a:t>
            </a:r>
            <a:r>
              <a:rPr lang="en-US" dirty="0" smtClean="0"/>
              <a:t>,</a:t>
            </a:r>
          </a:p>
          <a:p>
            <a:pPr marL="285750" indent="-285750">
              <a:buFont typeface="Arial" panose="020B0604020202020204" pitchFamily="34" charset="0"/>
              <a:buChar char="•"/>
            </a:pPr>
            <a:r>
              <a:rPr lang="en-US" dirty="0" smtClean="0"/>
              <a:t>housing </a:t>
            </a:r>
            <a:r>
              <a:rPr lang="en-US" dirty="0"/>
              <a:t>assistance, </a:t>
            </a:r>
            <a:endParaRPr lang="en-US" dirty="0" smtClean="0"/>
          </a:p>
          <a:p>
            <a:pPr marL="285750" indent="-285750">
              <a:buFont typeface="Arial" panose="020B0604020202020204" pitchFamily="34" charset="0"/>
              <a:buChar char="•"/>
            </a:pPr>
            <a:r>
              <a:rPr lang="en-US" dirty="0" smtClean="0"/>
              <a:t>personal </a:t>
            </a:r>
            <a:r>
              <a:rPr lang="en-US" dirty="0"/>
              <a:t>assistance services, </a:t>
            </a:r>
            <a:endParaRPr lang="en-US" dirty="0" smtClean="0"/>
          </a:p>
          <a:p>
            <a:pPr marL="285750" indent="-285750">
              <a:buFont typeface="Arial" panose="020B0604020202020204" pitchFamily="34" charset="0"/>
              <a:buChar char="•"/>
            </a:pPr>
            <a:r>
              <a:rPr lang="en-US" dirty="0" smtClean="0"/>
              <a:t>transition </a:t>
            </a:r>
            <a:r>
              <a:rPr lang="en-US" dirty="0"/>
              <a:t>services to community based living, </a:t>
            </a:r>
            <a:endParaRPr lang="en-US" dirty="0" smtClean="0"/>
          </a:p>
          <a:p>
            <a:pPr marL="285750" indent="-285750">
              <a:buFont typeface="Arial" panose="020B0604020202020204" pitchFamily="34" charset="0"/>
              <a:buChar char="•"/>
            </a:pPr>
            <a:r>
              <a:rPr lang="en-US" dirty="0" smtClean="0"/>
              <a:t>transition </a:t>
            </a:r>
            <a:r>
              <a:rPr lang="en-US" dirty="0"/>
              <a:t>services to postsecondary life for youth, </a:t>
            </a:r>
            <a:endParaRPr lang="en-US" dirty="0" smtClean="0"/>
          </a:p>
          <a:p>
            <a:pPr marL="285750" indent="-285750">
              <a:buFont typeface="Arial" panose="020B0604020202020204" pitchFamily="34" charset="0"/>
              <a:buChar char="•"/>
            </a:pPr>
            <a:r>
              <a:rPr lang="en-US" dirty="0" smtClean="0"/>
              <a:t>and </a:t>
            </a:r>
            <a:r>
              <a:rPr lang="en-US" dirty="0"/>
              <a:t>personal and systems change </a:t>
            </a:r>
            <a:r>
              <a:rPr lang="en-US" dirty="0" smtClean="0"/>
              <a:t>advocacy.</a:t>
            </a:r>
            <a:endParaRPr lang="en-US" dirty="0"/>
          </a:p>
          <a:p>
            <a:pPr marL="285750" indent="-285750">
              <a:buFont typeface="Arial" panose="020B0604020202020204" pitchFamily="34" charset="0"/>
              <a:buChar char="•"/>
            </a:pPr>
            <a:endParaRPr lang="en-US" dirty="0" smtClean="0"/>
          </a:p>
          <a:p>
            <a:r>
              <a:rPr lang="en-US" b="1" dirty="0" smtClean="0"/>
              <a:t>TRAUMATIC BRAIN INJURY (</a:t>
            </a:r>
            <a:r>
              <a:rPr lang="en-US" b="1" dirty="0"/>
              <a:t>TBI) </a:t>
            </a:r>
            <a:r>
              <a:rPr lang="en-US" b="1" dirty="0" smtClean="0"/>
              <a:t>Program</a:t>
            </a:r>
          </a:p>
          <a:p>
            <a:r>
              <a:rPr lang="en-US" dirty="0" smtClean="0"/>
              <a:t>a </a:t>
            </a:r>
            <a:r>
              <a:rPr lang="en-US" dirty="0"/>
              <a:t>coordinated post-acute care service model for persons with TBI, including supported living, community reintegration, vocational supportive services, public awareness, and support for family, friends, and professionals within the TBI community</a:t>
            </a:r>
            <a:r>
              <a:rPr lang="en-US" dirty="0" smtClean="0"/>
              <a:t>.</a:t>
            </a:r>
            <a:endParaRPr lang="en-US" dirty="0"/>
          </a:p>
        </p:txBody>
      </p:sp>
    </p:spTree>
    <p:extLst>
      <p:ext uri="{BB962C8B-B14F-4D97-AF65-F5344CB8AC3E}">
        <p14:creationId xmlns:p14="http://schemas.microsoft.com/office/powerpoint/2010/main" val="423108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751" y="0"/>
            <a:ext cx="10515600" cy="1325563"/>
          </a:xfrm>
        </p:spPr>
        <p:txBody>
          <a:bodyPr>
            <a:normAutofit/>
          </a:bodyPr>
          <a:lstStyle/>
          <a:p>
            <a:pPr algn="ctr"/>
            <a:r>
              <a:rPr lang="en-US" sz="3200" b="1" dirty="0" smtClean="0">
                <a:latin typeface="+mn-lt"/>
              </a:rPr>
              <a:t>Mental Health Overview</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0882" y="844527"/>
            <a:ext cx="9718335" cy="5900117"/>
          </a:xfrm>
          <a:prstGeom prst="rect">
            <a:avLst/>
          </a:prstGeom>
        </p:spPr>
      </p:pic>
    </p:spTree>
    <p:extLst>
      <p:ext uri="{BB962C8B-B14F-4D97-AF65-F5344CB8AC3E}">
        <p14:creationId xmlns:p14="http://schemas.microsoft.com/office/powerpoint/2010/main" val="50761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latin typeface="+mn-lt"/>
              </a:rPr>
              <a:t>Mental Health Overview (CBHDA.org)</a:t>
            </a:r>
            <a:endParaRPr lang="en-US" dirty="0"/>
          </a:p>
        </p:txBody>
      </p:sp>
      <p:sp>
        <p:nvSpPr>
          <p:cNvPr id="4" name="TextBox 3"/>
          <p:cNvSpPr txBox="1"/>
          <p:nvPr/>
        </p:nvSpPr>
        <p:spPr>
          <a:xfrm>
            <a:off x="623455" y="1292251"/>
            <a:ext cx="11135275" cy="5909310"/>
          </a:xfrm>
          <a:prstGeom prst="rect">
            <a:avLst/>
          </a:prstGeom>
          <a:noFill/>
        </p:spPr>
        <p:txBody>
          <a:bodyPr wrap="square" rtlCol="0">
            <a:spAutoFit/>
          </a:bodyPr>
          <a:lstStyle/>
          <a:p>
            <a:r>
              <a:rPr lang="en-US" dirty="0" smtClean="0"/>
              <a:t>Revenue Forecasts. Several major sources of behavioral health revenues are as follows for the 2018-19 budget year: </a:t>
            </a:r>
          </a:p>
          <a:p>
            <a:pPr marL="342900" indent="-342900">
              <a:buAutoNum type="arabicPeriod"/>
            </a:pPr>
            <a:r>
              <a:rPr lang="en-US" dirty="0" smtClean="0"/>
              <a:t>1991 Realignment. Revenue for the mental health estimate is $1.12 billion and $10 million in growth which will be redirected to Social Services for IHSS. </a:t>
            </a:r>
          </a:p>
          <a:p>
            <a:pPr marL="342900" indent="-342900">
              <a:buAutoNum type="arabicPeriod"/>
            </a:pPr>
            <a:r>
              <a:rPr lang="en-US" dirty="0" smtClean="0"/>
              <a:t>2011 Realignment. The Behavioral Health Subaccount is estimate is $1.44 billion and $101 million in growth. </a:t>
            </a:r>
          </a:p>
          <a:p>
            <a:pPr marL="342900" indent="-342900">
              <a:buAutoNum type="arabicPeriod"/>
            </a:pPr>
            <a:r>
              <a:rPr lang="en-US" dirty="0" smtClean="0"/>
              <a:t>Mental Health Services Act (MHSA). The MHSA revenues are $2.2 billion.</a:t>
            </a:r>
          </a:p>
          <a:p>
            <a:endParaRPr lang="en-US" dirty="0"/>
          </a:p>
          <a:p>
            <a:r>
              <a:rPr lang="en-US" dirty="0" smtClean="0"/>
              <a:t>Continuum of Care Reform (CCR). The budget includes $238 million, compared to $217 million last year, to continue implementation of CCR</a:t>
            </a:r>
          </a:p>
          <a:p>
            <a:endParaRPr lang="en-US" dirty="0"/>
          </a:p>
          <a:p>
            <a:r>
              <a:rPr lang="en-US" dirty="0" smtClean="0"/>
              <a:t>Incompetent to Stand Trial (IST): The budget proposes $114 million GF to increase the state-county partnership to address the growing waitlist for felony defendants found IST. </a:t>
            </a:r>
          </a:p>
          <a:p>
            <a:pPr marL="742950" lvl="1" indent="-285750">
              <a:buFont typeface="Arial" panose="020B0604020202020204" pitchFamily="34" charset="0"/>
              <a:buChar char="•"/>
            </a:pPr>
            <a:r>
              <a:rPr lang="en-US" dirty="0" smtClean="0"/>
              <a:t>$100 million GF over three years will be made available for community alternatives for mental health treatment to increase diversion and reduce referrals to the Department of State Hospitals (DSH). </a:t>
            </a:r>
          </a:p>
          <a:p>
            <a:pPr marL="742950" lvl="1" indent="-285750">
              <a:buFont typeface="Arial" panose="020B0604020202020204" pitchFamily="34" charset="0"/>
              <a:buChar char="•"/>
            </a:pPr>
            <a:r>
              <a:rPr lang="en-US" dirty="0" smtClean="0"/>
              <a:t>The budget proposes to prioritize contracts with the 15 counties with the highest volume of referrals to DSH to create up to 640 alternative, community-based placements. </a:t>
            </a:r>
          </a:p>
          <a:p>
            <a:pPr marL="742950" lvl="1" indent="-285750">
              <a:buFont typeface="Arial" panose="020B0604020202020204" pitchFamily="34" charset="0"/>
              <a:buChar char="•"/>
            </a:pPr>
            <a:r>
              <a:rPr lang="en-US" dirty="0" smtClean="0"/>
              <a:t>The budget establishes a goal of reducing felony IST referrals to DSH by 30%.</a:t>
            </a:r>
          </a:p>
          <a:p>
            <a:endParaRPr lang="en-US" dirty="0" smtClean="0"/>
          </a:p>
          <a:p>
            <a:r>
              <a:rPr lang="en-US" dirty="0" smtClean="0"/>
              <a:t>Mental Health Services Oversight and Accountability Commission (MSHOAC). The Budget proposes $2.5 million a year for two years from MHSA funds for the OAC to provide consulting services to assist counties in developing Innovation Plans that incorporate ways to address IST populations. </a:t>
            </a:r>
          </a:p>
          <a:p>
            <a:endParaRPr lang="en-US" dirty="0"/>
          </a:p>
        </p:txBody>
      </p:sp>
    </p:spTree>
    <p:extLst>
      <p:ext uri="{BB962C8B-B14F-4D97-AF65-F5344CB8AC3E}">
        <p14:creationId xmlns:p14="http://schemas.microsoft.com/office/powerpoint/2010/main" val="1054223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latin typeface="+mn-lt"/>
              </a:rPr>
              <a:t>Department of Developmental Services (DDS) Overview</a:t>
            </a:r>
            <a:endParaRPr lang="en-US" dirty="0"/>
          </a:p>
        </p:txBody>
      </p:sp>
      <p:sp>
        <p:nvSpPr>
          <p:cNvPr id="5" name="TextBox 4"/>
          <p:cNvSpPr txBox="1"/>
          <p:nvPr/>
        </p:nvSpPr>
        <p:spPr>
          <a:xfrm>
            <a:off x="782151" y="1749449"/>
            <a:ext cx="10360681" cy="2246769"/>
          </a:xfrm>
          <a:prstGeom prst="rect">
            <a:avLst/>
          </a:prstGeom>
          <a:noFill/>
        </p:spPr>
        <p:txBody>
          <a:bodyPr wrap="square" rtlCol="0">
            <a:spAutoFit/>
          </a:bodyPr>
          <a:lstStyle/>
          <a:p>
            <a:r>
              <a:rPr lang="en-US" sz="1400" dirty="0" smtClean="0"/>
              <a:t>California is the only state that provides developmental services as an individual entitlement. </a:t>
            </a:r>
          </a:p>
          <a:p>
            <a:r>
              <a:rPr lang="en-US" sz="1400" dirty="0" smtClean="0"/>
              <a:t>The state is in the process of closing all state-operated developmental centers, except for the secure treatment area at the Porterville Developmental Center and the Canyon Springs community facility. </a:t>
            </a:r>
          </a:p>
          <a:p>
            <a:r>
              <a:rPr lang="en-US" sz="1400" dirty="0" smtClean="0"/>
              <a:t>By the end of 2018-19, the Department estimates it will be providing community services to approximately 333,000 individuals with developmental disabilities.</a:t>
            </a:r>
          </a:p>
          <a:p>
            <a:r>
              <a:rPr lang="en-US" sz="1400" dirty="0" smtClean="0"/>
              <a:t>In the developmental centers, the estimated population, as of July 1, 2018, is 547 residents. The population is expected to decrease to 361 residents by June 30, 2019, as additional residents transition to receiving services through the regional centers.</a:t>
            </a:r>
          </a:p>
          <a:p>
            <a:r>
              <a:rPr lang="en-US" sz="1400" dirty="0" smtClean="0"/>
              <a:t>The Budget includes $7.3 billion ($4.4 billion General Fund) for support of developmental services.</a:t>
            </a:r>
          </a:p>
          <a:p>
            <a:r>
              <a:rPr lang="en-US" sz="1400" dirty="0" smtClean="0"/>
              <a:t>a net increase of $368 million ($248.3 million GF) from the updated 2017-18 budget, or a 5.3 percent total fund increase.</a:t>
            </a:r>
          </a:p>
          <a:p>
            <a:endParaRPr lang="en-US" sz="1400" dirty="0"/>
          </a:p>
        </p:txBody>
      </p:sp>
    </p:spTree>
    <p:extLst>
      <p:ext uri="{BB962C8B-B14F-4D97-AF65-F5344CB8AC3E}">
        <p14:creationId xmlns:p14="http://schemas.microsoft.com/office/powerpoint/2010/main" val="2513284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latin typeface="+mn-lt"/>
              </a:rPr>
              <a:t>DDS Regional Centers Overview</a:t>
            </a:r>
            <a:endParaRPr lang="en-US" dirty="0"/>
          </a:p>
        </p:txBody>
      </p:sp>
      <p:sp>
        <p:nvSpPr>
          <p:cNvPr id="5" name="TextBox 4"/>
          <p:cNvSpPr txBox="1"/>
          <p:nvPr/>
        </p:nvSpPr>
        <p:spPr>
          <a:xfrm>
            <a:off x="649903" y="1749449"/>
            <a:ext cx="10492929" cy="4524315"/>
          </a:xfrm>
          <a:prstGeom prst="rect">
            <a:avLst/>
          </a:prstGeom>
          <a:noFill/>
        </p:spPr>
        <p:txBody>
          <a:bodyPr wrap="square" rtlCol="0">
            <a:spAutoFit/>
          </a:bodyPr>
          <a:lstStyle/>
          <a:p>
            <a:r>
              <a:rPr lang="en-US" b="1" i="1" dirty="0" smtClean="0"/>
              <a:t>Here’s how the administration describes the regional centers:</a:t>
            </a:r>
          </a:p>
          <a:p>
            <a:endParaRPr lang="en-US" sz="1400" dirty="0"/>
          </a:p>
          <a:p>
            <a:pPr marL="285750" indent="-285750">
              <a:buFont typeface="Arial" panose="020B0604020202020204" pitchFamily="34" charset="0"/>
              <a:buChar char="•"/>
            </a:pPr>
            <a:r>
              <a:rPr lang="en-US" sz="1400" dirty="0" smtClean="0"/>
              <a:t>Regional centers provide intake, assessment, eligibility determination, resource development, and case management services. </a:t>
            </a:r>
          </a:p>
          <a:p>
            <a:pPr marL="285750" indent="-285750">
              <a:buFont typeface="Arial" panose="020B0604020202020204" pitchFamily="34" charset="0"/>
              <a:buChar char="•"/>
            </a:pPr>
            <a:r>
              <a:rPr lang="en-US" sz="1400" dirty="0" smtClean="0"/>
              <a:t>The centers also work with the thousands of businesses and individuals providing developmental services in the community. </a:t>
            </a:r>
          </a:p>
          <a:p>
            <a:pPr marL="285750" indent="-285750">
              <a:buFont typeface="Arial" panose="020B0604020202020204" pitchFamily="34" charset="0"/>
              <a:buChar char="•"/>
            </a:pPr>
            <a:r>
              <a:rPr lang="en-US" sz="1400" dirty="0" smtClean="0"/>
              <a:t>The regional center budget reflects costs of $3.8 billion General Fund in 2017-18 and $4.1 billion General Fund in 2018-19, a year-over-year increase of $319.6 million General Fund. </a:t>
            </a:r>
          </a:p>
          <a:p>
            <a:pPr marL="285750" indent="-285750">
              <a:buFont typeface="Arial" panose="020B0604020202020204" pitchFamily="34" charset="0"/>
              <a:buChar char="•"/>
            </a:pPr>
            <a:r>
              <a:rPr lang="en-US" sz="1400" dirty="0" smtClean="0"/>
              <a:t>A significant portion of the increase, $97.6 million General Fund, is attributable to the increasing state minimum wage. </a:t>
            </a:r>
          </a:p>
          <a:p>
            <a:pPr marL="285750" indent="-285750">
              <a:buFont typeface="Arial" panose="020B0604020202020204" pitchFamily="34" charset="0"/>
              <a:buChar char="•"/>
            </a:pPr>
            <a:endParaRPr lang="en-US" sz="1400" dirty="0"/>
          </a:p>
          <a:p>
            <a:r>
              <a:rPr lang="en-US" b="1" i="1" dirty="0"/>
              <a:t>Current Year Changes</a:t>
            </a:r>
          </a:p>
          <a:p>
            <a:r>
              <a:rPr lang="en-US" sz="1400" dirty="0" smtClean="0"/>
              <a:t>CASELOAD (no estimated change for CY)</a:t>
            </a:r>
          </a:p>
          <a:p>
            <a:pPr marL="285750" indent="-285750">
              <a:buFont typeface="Arial" panose="020B0604020202020204" pitchFamily="34" charset="0"/>
              <a:buChar char="•"/>
            </a:pPr>
            <a:r>
              <a:rPr lang="en-US" sz="1400" dirty="0" smtClean="0"/>
              <a:t>The FY 2017-18 May Revision estimated the Regional Center Community Caseload to be 317,837 consumers for January 31, 2018.  The November Estimate continues to estimate the January 31, 2018 caseload to be 317,837. </a:t>
            </a:r>
          </a:p>
          <a:p>
            <a:pPr marL="285750" indent="-285750">
              <a:buFont typeface="Arial" panose="020B0604020202020204" pitchFamily="34" charset="0"/>
              <a:buChar char="•"/>
            </a:pPr>
            <a:endParaRPr lang="en-US" sz="1400" dirty="0" smtClean="0"/>
          </a:p>
          <a:p>
            <a:r>
              <a:rPr lang="en-US" sz="1400" dirty="0" smtClean="0"/>
              <a:t>PURCHASE OF SERVICE - $ 39.4 million decrease (.7% decrease) </a:t>
            </a:r>
          </a:p>
          <a:p>
            <a:pPr marL="285750" indent="-285750">
              <a:buFont typeface="Arial" panose="020B0604020202020204" pitchFamily="34" charset="0"/>
              <a:buChar char="•"/>
            </a:pPr>
            <a:r>
              <a:rPr lang="en-US" sz="1400" dirty="0" smtClean="0"/>
              <a:t>$ 39.4 million decrease to Purchase of Services is primarily due to less than projected POS expenditure from under-utilization of SB 3 minimum wage funds.   </a:t>
            </a:r>
          </a:p>
          <a:p>
            <a:pPr marL="285750" indent="-285750">
              <a:buFont typeface="Arial" panose="020B0604020202020204" pitchFamily="34" charset="0"/>
              <a:buChar char="•"/>
            </a:pPr>
            <a:endParaRPr lang="en-US" sz="1400" dirty="0" smtClean="0"/>
          </a:p>
          <a:p>
            <a:r>
              <a:rPr lang="en-US" sz="1400" dirty="0" smtClean="0"/>
              <a:t>OPERATIONS - $54 thousand increase (0.008% increase) </a:t>
            </a:r>
          </a:p>
          <a:p>
            <a:pPr marL="285750" indent="-285750">
              <a:buFont typeface="Arial" panose="020B0604020202020204" pitchFamily="34" charset="0"/>
              <a:buChar char="•"/>
            </a:pPr>
            <a:r>
              <a:rPr lang="en-US" sz="1400" dirty="0" smtClean="0"/>
              <a:t>$54 thousand increase is due to a slight increase in the Intermediate Care Facility – Developmentally Disabled (ICF-DD) Administration Fees. </a:t>
            </a:r>
            <a:endParaRPr lang="en-US" sz="1400" dirty="0"/>
          </a:p>
        </p:txBody>
      </p:sp>
    </p:spTree>
    <p:extLst>
      <p:ext uri="{BB962C8B-B14F-4D97-AF65-F5344CB8AC3E}">
        <p14:creationId xmlns:p14="http://schemas.microsoft.com/office/powerpoint/2010/main" val="1936479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latin typeface="+mn-lt"/>
              </a:rPr>
              <a:t>DDS Regional Centers Overview</a:t>
            </a:r>
            <a:endParaRPr lang="en-US" dirty="0"/>
          </a:p>
        </p:txBody>
      </p:sp>
      <p:sp>
        <p:nvSpPr>
          <p:cNvPr id="5" name="TextBox 4"/>
          <p:cNvSpPr txBox="1"/>
          <p:nvPr/>
        </p:nvSpPr>
        <p:spPr>
          <a:xfrm>
            <a:off x="649903" y="1749449"/>
            <a:ext cx="10492929" cy="2523768"/>
          </a:xfrm>
          <a:prstGeom prst="rect">
            <a:avLst/>
          </a:prstGeom>
          <a:noFill/>
        </p:spPr>
        <p:txBody>
          <a:bodyPr wrap="square" rtlCol="0">
            <a:spAutoFit/>
          </a:bodyPr>
          <a:lstStyle/>
          <a:p>
            <a:r>
              <a:rPr lang="en-US" b="1" i="1" dirty="0" smtClean="0"/>
              <a:t>Budget Year Proposals</a:t>
            </a:r>
            <a:endParaRPr lang="en-US" b="1" i="1" dirty="0"/>
          </a:p>
          <a:p>
            <a:r>
              <a:rPr lang="en-US" sz="1400" dirty="0" smtClean="0"/>
              <a:t>The following increases and decreases are in comparison to the revised budget for FY 2017-2018. </a:t>
            </a:r>
          </a:p>
          <a:p>
            <a:r>
              <a:rPr lang="en-US" sz="1400" dirty="0" smtClean="0"/>
              <a:t> </a:t>
            </a:r>
          </a:p>
          <a:p>
            <a:r>
              <a:rPr lang="en-US" sz="1400" b="1" dirty="0" smtClean="0"/>
              <a:t>CASELOAD </a:t>
            </a:r>
            <a:r>
              <a:rPr lang="en-US" sz="1400" b="1" dirty="0" smtClean="0"/>
              <a:t>(a 4.8% increase) </a:t>
            </a:r>
            <a:endParaRPr lang="en-US" sz="1400" b="1" dirty="0" smtClean="0"/>
          </a:p>
          <a:p>
            <a:r>
              <a:rPr lang="en-US" sz="1400" dirty="0" smtClean="0"/>
              <a:t>The FY 2018-19 November Estimate anticipates the Regional Center Community Caseload to be </a:t>
            </a:r>
            <a:r>
              <a:rPr lang="en-US" sz="1400" b="1" dirty="0" smtClean="0"/>
              <a:t>333,024</a:t>
            </a:r>
            <a:r>
              <a:rPr lang="en-US" sz="1400" dirty="0" smtClean="0"/>
              <a:t> consumers for January 31, 2019.  This is an increase of 15,187 consumers over the 317,837 consumers projected for January 31, 2018.  </a:t>
            </a:r>
          </a:p>
          <a:p>
            <a:endParaRPr lang="en-US" sz="1400" dirty="0"/>
          </a:p>
          <a:p>
            <a:r>
              <a:rPr lang="en-US" sz="1400" dirty="0" smtClean="0"/>
              <a:t>That comes to about 42 people a day and Autism continues to be the highest growth diagnosis in the system which means about every hour of every day a child or adult with Autism enters the developmental disabilities service system. </a:t>
            </a:r>
          </a:p>
          <a:p>
            <a:r>
              <a:rPr lang="en-US" sz="1400" dirty="0" smtClean="0"/>
              <a:t> </a:t>
            </a:r>
          </a:p>
          <a:p>
            <a:endParaRPr lang="en-US" sz="1400" dirty="0" smtClean="0"/>
          </a:p>
        </p:txBody>
      </p:sp>
    </p:spTree>
    <p:extLst>
      <p:ext uri="{BB962C8B-B14F-4D97-AF65-F5344CB8AC3E}">
        <p14:creationId xmlns:p14="http://schemas.microsoft.com/office/powerpoint/2010/main" val="2915916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latin typeface="+mn-lt"/>
              </a:rPr>
              <a:t>DDS Regional Centers Overview</a:t>
            </a:r>
            <a:endParaRPr lang="en-US" dirty="0"/>
          </a:p>
        </p:txBody>
      </p:sp>
      <p:sp>
        <p:nvSpPr>
          <p:cNvPr id="5" name="TextBox 4"/>
          <p:cNvSpPr txBox="1"/>
          <p:nvPr/>
        </p:nvSpPr>
        <p:spPr>
          <a:xfrm>
            <a:off x="649903" y="1749449"/>
            <a:ext cx="10492929" cy="4678204"/>
          </a:xfrm>
          <a:prstGeom prst="rect">
            <a:avLst/>
          </a:prstGeom>
          <a:noFill/>
        </p:spPr>
        <p:txBody>
          <a:bodyPr wrap="square" rtlCol="0">
            <a:spAutoFit/>
          </a:bodyPr>
          <a:lstStyle/>
          <a:p>
            <a:r>
              <a:rPr lang="en-US" b="1" i="1" dirty="0" smtClean="0"/>
              <a:t>Budget Year Proposals</a:t>
            </a:r>
            <a:endParaRPr lang="en-US" b="1" i="1" dirty="0"/>
          </a:p>
          <a:p>
            <a:r>
              <a:rPr lang="en-US" sz="1400" dirty="0" smtClean="0"/>
              <a:t>PURCHASE OF SERVICE - $329.9 million increase (6.04% increase) </a:t>
            </a:r>
          </a:p>
          <a:p>
            <a:r>
              <a:rPr lang="en-US" sz="1400" dirty="0" smtClean="0"/>
              <a:t>$290 million increase over current fiscal year for caseload and utilization growth (a 6.1% increase).  </a:t>
            </a:r>
          </a:p>
          <a:p>
            <a:r>
              <a:rPr lang="en-US" sz="1400" dirty="0" smtClean="0"/>
              <a:t>$305 million is due to expenditure increases in the base with a corresponding $15.3 million decrease in utilization change/growth.   </a:t>
            </a:r>
          </a:p>
          <a:p>
            <a:pPr marL="742950" lvl="1" indent="-285750">
              <a:buFont typeface="Arial" panose="020B0604020202020204" pitchFamily="34" charset="0"/>
              <a:buChar char="•"/>
            </a:pPr>
            <a:r>
              <a:rPr lang="en-US" sz="1400" dirty="0" smtClean="0"/>
              <a:t>The $62.4 million increase in the Community Care Facility Base is driven by Staff Operated CCFs for Adults and DSS-Licensed Special Residential Facilities for Habilitation. </a:t>
            </a:r>
          </a:p>
          <a:p>
            <a:pPr marL="742950" lvl="1" indent="-285750">
              <a:buFont typeface="Arial" panose="020B0604020202020204" pitchFamily="34" charset="0"/>
              <a:buChar char="•"/>
            </a:pPr>
            <a:r>
              <a:rPr lang="en-US" sz="1400" dirty="0" smtClean="0"/>
              <a:t>The $47.8 million increase in the Day Program Base is due to continued growth in Adult Development Center, Behavior Management Program, and Infant Development Program.   </a:t>
            </a:r>
          </a:p>
          <a:p>
            <a:pPr marL="742950" lvl="1" indent="-285750">
              <a:buFont typeface="Arial" panose="020B0604020202020204" pitchFamily="34" charset="0"/>
              <a:buChar char="•"/>
            </a:pPr>
            <a:r>
              <a:rPr lang="en-US" sz="1400" dirty="0" smtClean="0"/>
              <a:t>The $92.7 million increase in the Supported Living Base reflects continued growth primarily in Community Integration Training Program, Personal Assistant, and Supported Living Services, which total more than 80% of all expenditures</a:t>
            </a:r>
          </a:p>
          <a:p>
            <a:pPr marL="742950" lvl="1" indent="-285750">
              <a:buFont typeface="Arial" panose="020B0604020202020204" pitchFamily="34" charset="0"/>
              <a:buChar char="•"/>
            </a:pPr>
            <a:r>
              <a:rPr lang="en-US" sz="1400" dirty="0" smtClean="0"/>
              <a:t>The $51 million increase in In-Home Respite Services Agency Base reflects continued growth. </a:t>
            </a:r>
          </a:p>
          <a:p>
            <a:pPr marL="742950" lvl="1" indent="-285750">
              <a:buFont typeface="Arial" panose="020B0604020202020204" pitchFamily="34" charset="0"/>
              <a:buChar char="•"/>
            </a:pPr>
            <a:r>
              <a:rPr lang="en-US" sz="1400" dirty="0" smtClean="0"/>
              <a:t>The main cost drivers for Transportation Utilization and Growth are Transportation Company, Transportation-Additional component, and Transportation-Public/Rental Car Agency/Taxi. These service codes make up over 90% of Transportation expenditures. </a:t>
            </a:r>
          </a:p>
          <a:p>
            <a:pPr marL="742950" lvl="1" indent="-285750">
              <a:buFont typeface="Arial" panose="020B0604020202020204" pitchFamily="34" charset="0"/>
              <a:buChar char="•"/>
            </a:pPr>
            <a:r>
              <a:rPr lang="en-US" sz="1400" dirty="0" smtClean="0"/>
              <a:t>The $18.4 million increase in Miscellaneous Base is due to continued growth in Specialized Therapeutic Services for children under age 3, and Interdisciplinary Assessments.</a:t>
            </a:r>
            <a:endParaRPr lang="en-US" sz="1400" dirty="0"/>
          </a:p>
          <a:p>
            <a:endParaRPr lang="en-US" sz="1400" dirty="0" smtClean="0"/>
          </a:p>
          <a:p>
            <a:r>
              <a:rPr lang="en-US" sz="1400" dirty="0" smtClean="0"/>
              <a:t>• $13 million increase is expected from the elimination of the respite cap. </a:t>
            </a:r>
          </a:p>
          <a:p>
            <a:r>
              <a:rPr lang="en-US" sz="1400" dirty="0" smtClean="0"/>
              <a:t> </a:t>
            </a:r>
          </a:p>
          <a:p>
            <a:r>
              <a:rPr lang="en-US" sz="1400" dirty="0" smtClean="0"/>
              <a:t>• $27.6 million increase in continuation costs for Developmental Center residents.  There is a $19.8 million increase due to an increase in the number of developmental center residents that will be moving into the community in 20172018.  There is a $4.9 million increase anticipated for supported living continuation costs.</a:t>
            </a:r>
            <a:endParaRPr lang="en-US" sz="1400" dirty="0"/>
          </a:p>
        </p:txBody>
      </p:sp>
    </p:spTree>
    <p:extLst>
      <p:ext uri="{BB962C8B-B14F-4D97-AF65-F5344CB8AC3E}">
        <p14:creationId xmlns:p14="http://schemas.microsoft.com/office/powerpoint/2010/main" val="1545863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latin typeface="+mn-lt"/>
              </a:rPr>
              <a:t>DDS Regional Centers Overview</a:t>
            </a:r>
            <a:endParaRPr lang="en-US" dirty="0"/>
          </a:p>
        </p:txBody>
      </p:sp>
      <p:sp>
        <p:nvSpPr>
          <p:cNvPr id="5" name="TextBox 4"/>
          <p:cNvSpPr txBox="1"/>
          <p:nvPr/>
        </p:nvSpPr>
        <p:spPr>
          <a:xfrm>
            <a:off x="649903" y="1749449"/>
            <a:ext cx="10492929" cy="4893647"/>
          </a:xfrm>
          <a:prstGeom prst="rect">
            <a:avLst/>
          </a:prstGeom>
          <a:noFill/>
        </p:spPr>
        <p:txBody>
          <a:bodyPr wrap="square" rtlCol="0">
            <a:spAutoFit/>
          </a:bodyPr>
          <a:lstStyle/>
          <a:p>
            <a:r>
              <a:rPr lang="en-US" b="1" i="1" dirty="0" smtClean="0"/>
              <a:t>Budget Year Proposals - POS</a:t>
            </a:r>
          </a:p>
          <a:p>
            <a:r>
              <a:rPr lang="en-US" sz="1400" dirty="0" smtClean="0"/>
              <a:t>DDS Highlights the following Adjustments: </a:t>
            </a:r>
          </a:p>
          <a:p>
            <a:r>
              <a:rPr lang="en-US" sz="1400" dirty="0" smtClean="0"/>
              <a:t> </a:t>
            </a:r>
          </a:p>
          <a:p>
            <a:pPr marL="285750" indent="-285750">
              <a:buFont typeface="Arial" panose="020B0604020202020204" pitchFamily="34" charset="0"/>
              <a:buChar char="•"/>
            </a:pPr>
            <a:r>
              <a:rPr lang="en-US" sz="1400" dirty="0" smtClean="0"/>
              <a:t>Transition of BHT Services to DHCS  $47 million decrease ($47 million GF decrease) in POS to implement the transition of consumers without an ASD Diagnosis who receive BHT services. This includes full year cost savings for those who receive BHT services on a fee-for-service basis who will transition to DHCS on March 1, 2018, as well as those children who receive these services through </a:t>
            </a:r>
            <a:r>
              <a:rPr lang="en-US" sz="1400" dirty="0" err="1" smtClean="0"/>
              <a:t>Medi</a:t>
            </a:r>
            <a:r>
              <a:rPr lang="en-US" sz="1400" dirty="0" smtClean="0"/>
              <a:t>-Cal Managed Care that will transition to DHCS on July 1, 2018. See Revised Major Assumptions. </a:t>
            </a:r>
          </a:p>
          <a:p>
            <a:endParaRPr lang="en-US" sz="1400" dirty="0" smtClean="0"/>
          </a:p>
          <a:p>
            <a:pPr marL="285750" indent="-285750">
              <a:buFont typeface="Arial" panose="020B0604020202020204" pitchFamily="34" charset="0"/>
              <a:buChar char="•"/>
            </a:pPr>
            <a:r>
              <a:rPr lang="en-US" sz="1400" dirty="0" smtClean="0"/>
              <a:t>Community Placement Plan (CPP) - DC Closure  $2.8 million increase ($3.7 million GF increase) in DC Closure-specific CPP funding to fund placement expenditures for additional DC movers.  </a:t>
            </a:r>
          </a:p>
          <a:p>
            <a:endParaRPr lang="en-US" sz="1400" dirty="0" smtClean="0"/>
          </a:p>
          <a:p>
            <a:pPr marL="285750" indent="-285750">
              <a:buFont typeface="Arial" panose="020B0604020202020204" pitchFamily="34" charset="0"/>
              <a:buChar char="•"/>
            </a:pPr>
            <a:r>
              <a:rPr lang="en-US" sz="1400" dirty="0" smtClean="0"/>
              <a:t>Uniform Holiday  $5.6 million decrease ($2.9 million GF decrease) to re-implement the 14-day uniform holiday schedule. See Revised Major Assumptions. </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smtClean="0"/>
              <a:t>Senate Bill (SB) 3, Chapter 4, Statutes of 2016, Minimum Wage Increase  $178.5 million increase ($97.6 million GF increase) in POS to reflect full-year costs of the state-mandated hourly minimum wage increase from $10.50 to $11.00 that was effective January 1, 2018, as well as the increase from $11.00 to $12.00 that is effective January 1, 2019.  See Revised Major Assumptions. </a:t>
            </a:r>
          </a:p>
          <a:p>
            <a:endParaRPr lang="en-US" sz="1400" dirty="0" smtClean="0"/>
          </a:p>
          <a:p>
            <a:pPr marL="285750" indent="-285750">
              <a:buFont typeface="Arial" panose="020B0604020202020204" pitchFamily="34" charset="0"/>
              <a:buChar char="•"/>
            </a:pPr>
            <a:r>
              <a:rPr lang="en-US" sz="1400" dirty="0" smtClean="0"/>
              <a:t>Best Buddies  $1.6 million decrease ($1.6 million GF decrease) due to the removal of 2017-18 onetime funding.  </a:t>
            </a:r>
          </a:p>
          <a:p>
            <a:endParaRPr lang="en-US" sz="1400" dirty="0" smtClean="0"/>
          </a:p>
          <a:p>
            <a:pPr marL="285750" indent="-285750">
              <a:buFont typeface="Arial" panose="020B0604020202020204" pitchFamily="34" charset="0"/>
              <a:buChar char="•"/>
            </a:pPr>
            <a:r>
              <a:rPr lang="en-US" sz="1400" dirty="0" smtClean="0"/>
              <a:t>Safety Net Resources  $5.6 million decrease ($5.6 million GF decrease) due to the removal of one-time funding provided in 2017-18 for the Community Services Program to develop safety net resources.</a:t>
            </a:r>
            <a:endParaRPr lang="en-US" sz="1400" dirty="0"/>
          </a:p>
        </p:txBody>
      </p:sp>
    </p:spTree>
    <p:extLst>
      <p:ext uri="{BB962C8B-B14F-4D97-AF65-F5344CB8AC3E}">
        <p14:creationId xmlns:p14="http://schemas.microsoft.com/office/powerpoint/2010/main" val="2298546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latin typeface="+mn-lt"/>
              </a:rPr>
              <a:t>DDS Regional Centers Overview</a:t>
            </a:r>
            <a:endParaRPr lang="en-US" dirty="0"/>
          </a:p>
        </p:txBody>
      </p:sp>
      <p:sp>
        <p:nvSpPr>
          <p:cNvPr id="5" name="TextBox 4"/>
          <p:cNvSpPr txBox="1"/>
          <p:nvPr/>
        </p:nvSpPr>
        <p:spPr>
          <a:xfrm>
            <a:off x="649903" y="1749449"/>
            <a:ext cx="10492929" cy="1661993"/>
          </a:xfrm>
          <a:prstGeom prst="rect">
            <a:avLst/>
          </a:prstGeom>
          <a:noFill/>
        </p:spPr>
        <p:txBody>
          <a:bodyPr wrap="square" rtlCol="0">
            <a:spAutoFit/>
          </a:bodyPr>
          <a:lstStyle/>
          <a:p>
            <a:r>
              <a:rPr lang="en-US" b="1" i="1" dirty="0" smtClean="0"/>
              <a:t>Budget Year Proposals - OPS</a:t>
            </a:r>
          </a:p>
          <a:p>
            <a:r>
              <a:rPr lang="en-US" sz="1400" dirty="0" smtClean="0"/>
              <a:t>OPERATIONS – $31.4 million increase over Current year (4.7% increase) </a:t>
            </a:r>
          </a:p>
          <a:p>
            <a:r>
              <a:rPr lang="en-US" sz="1400" dirty="0" smtClean="0"/>
              <a:t> </a:t>
            </a:r>
          </a:p>
          <a:p>
            <a:r>
              <a:rPr lang="en-US" sz="1400" dirty="0" smtClean="0"/>
              <a:t>• $30.8 million increase in staffing due to additional staffing from increased caseload. </a:t>
            </a:r>
          </a:p>
          <a:p>
            <a:r>
              <a:rPr lang="en-US" sz="1400" dirty="0" smtClean="0"/>
              <a:t> </a:t>
            </a:r>
          </a:p>
          <a:p>
            <a:r>
              <a:rPr lang="en-US" sz="1400" dirty="0" smtClean="0"/>
              <a:t>• $.65 million increase in Federal Compliance to meet HCBS Waiver requirements and projects.</a:t>
            </a:r>
          </a:p>
          <a:p>
            <a:endParaRPr lang="en-US" sz="1400" dirty="0"/>
          </a:p>
        </p:txBody>
      </p:sp>
    </p:spTree>
    <p:extLst>
      <p:ext uri="{BB962C8B-B14F-4D97-AF65-F5344CB8AC3E}">
        <p14:creationId xmlns:p14="http://schemas.microsoft.com/office/powerpoint/2010/main" val="1367123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State Budget Overview</a:t>
            </a:r>
          </a:p>
          <a:p>
            <a:r>
              <a:rPr lang="en-US" dirty="0" smtClean="0"/>
              <a:t>Health and Human Services Overview</a:t>
            </a:r>
          </a:p>
          <a:p>
            <a:r>
              <a:rPr lang="en-US" dirty="0" smtClean="0"/>
              <a:t>Department of Developmental Services Budget Items:</a:t>
            </a:r>
          </a:p>
          <a:p>
            <a:pPr lvl="1"/>
            <a:r>
              <a:rPr lang="en-US" dirty="0" smtClean="0"/>
              <a:t>Current Year (CY)</a:t>
            </a:r>
          </a:p>
          <a:p>
            <a:pPr lvl="1"/>
            <a:r>
              <a:rPr lang="en-US" dirty="0" smtClean="0"/>
              <a:t>Budget Year (BY)</a:t>
            </a:r>
          </a:p>
          <a:p>
            <a:pPr lvl="1"/>
            <a:r>
              <a:rPr lang="en-US" dirty="0" smtClean="0"/>
              <a:t>Developmental Centers and Head Quarters</a:t>
            </a:r>
          </a:p>
          <a:p>
            <a:pPr lvl="1"/>
            <a:r>
              <a:rPr lang="en-US" dirty="0" smtClean="0"/>
              <a:t>Future Issues</a:t>
            </a:r>
            <a:endParaRPr lang="en-US" dirty="0"/>
          </a:p>
          <a:p>
            <a:pPr marL="228600" lvl="1">
              <a:spcBef>
                <a:spcPts val="1000"/>
              </a:spcBef>
            </a:pPr>
            <a:r>
              <a:rPr lang="en-US" sz="2800" dirty="0"/>
              <a:t>Other Important </a:t>
            </a:r>
            <a:r>
              <a:rPr lang="en-US" sz="2800" dirty="0" smtClean="0"/>
              <a:t>Services</a:t>
            </a:r>
          </a:p>
          <a:p>
            <a:pPr marL="228600" lvl="1">
              <a:spcBef>
                <a:spcPts val="1000"/>
              </a:spcBef>
            </a:pPr>
            <a:r>
              <a:rPr lang="en-US" sz="2800" dirty="0" smtClean="0"/>
              <a:t>Questions</a:t>
            </a:r>
            <a:endParaRPr lang="en-US" sz="2800" dirty="0"/>
          </a:p>
          <a:p>
            <a:pPr lvl="1"/>
            <a:endParaRPr lang="en-US" sz="2800" dirty="0"/>
          </a:p>
        </p:txBody>
      </p:sp>
    </p:spTree>
    <p:extLst>
      <p:ext uri="{BB962C8B-B14F-4D97-AF65-F5344CB8AC3E}">
        <p14:creationId xmlns:p14="http://schemas.microsoft.com/office/powerpoint/2010/main" val="17522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latin typeface="+mn-lt"/>
              </a:rPr>
              <a:t>DDS Developmental Centers Overview</a:t>
            </a:r>
            <a:endParaRPr lang="en-US" dirty="0"/>
          </a:p>
        </p:txBody>
      </p:sp>
      <p:sp>
        <p:nvSpPr>
          <p:cNvPr id="5" name="TextBox 4"/>
          <p:cNvSpPr txBox="1"/>
          <p:nvPr/>
        </p:nvSpPr>
        <p:spPr>
          <a:xfrm>
            <a:off x="188926" y="1296028"/>
            <a:ext cx="11010584" cy="5262979"/>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In 2015, the Administration announced the planned closure of the three remaining developmental centers: Sonoma, Fairview and the general treatment area of Porterville.  </a:t>
            </a:r>
          </a:p>
          <a:p>
            <a:pPr marL="285750" indent="-285750">
              <a:buFont typeface="Arial" panose="020B0604020202020204" pitchFamily="34" charset="0"/>
              <a:buChar char="•"/>
            </a:pPr>
            <a:r>
              <a:rPr lang="en-US" sz="1400" dirty="0" smtClean="0"/>
              <a:t>Sonoma is scheduled to close in December 2018 and no longer receives federal funding for its intermediate care facility units. </a:t>
            </a:r>
          </a:p>
          <a:p>
            <a:pPr marL="285750" indent="-285750">
              <a:buFont typeface="Arial" panose="020B0604020202020204" pitchFamily="34" charset="0"/>
              <a:buChar char="•"/>
            </a:pPr>
            <a:r>
              <a:rPr lang="en-US" sz="1400" dirty="0" smtClean="0"/>
              <a:t>On July 1, 2016, the Department entered into settlement agreements with the federal Centers for Medicare and Medicaid Services to continue federal funding for individuals residing at Fairview and the general treatment area at Porterville through 2020-21. </a:t>
            </a:r>
          </a:p>
          <a:p>
            <a:pPr marL="285750" indent="-285750">
              <a:buFont typeface="Arial" panose="020B0604020202020204" pitchFamily="34" charset="0"/>
              <a:buChar char="•"/>
            </a:pPr>
            <a:r>
              <a:rPr lang="en-US" sz="1400" dirty="0" smtClean="0"/>
              <a:t>The Department’s ongoing compliance with the provisions of the settlement agreements will allow the continued receipt of federal funding for intermediate care facility units at both centers.</a:t>
            </a:r>
          </a:p>
          <a:p>
            <a:pPr marL="285750" indent="-285750">
              <a:buFont typeface="Arial" panose="020B0604020202020204" pitchFamily="34" charset="0"/>
              <a:buChar char="•"/>
            </a:pPr>
            <a:r>
              <a:rPr lang="en-US" sz="1400" dirty="0" smtClean="0"/>
              <a:t>The Budget assumes federal funding will continue for both Fairview and Porterville.</a:t>
            </a:r>
          </a:p>
          <a:p>
            <a:endParaRPr lang="en-US" sz="1400" dirty="0"/>
          </a:p>
          <a:p>
            <a:r>
              <a:rPr lang="en-US" sz="1400" b="1" dirty="0" smtClean="0"/>
              <a:t>FY 2017-18 (Current Year)  </a:t>
            </a:r>
          </a:p>
          <a:p>
            <a:r>
              <a:rPr lang="en-US" sz="1400" dirty="0" smtClean="0"/>
              <a:t>The actual DC population on July 1, 2017, was 795 residents. The Department projects an ending population of 537 residents on June 30, 2018.  </a:t>
            </a:r>
          </a:p>
          <a:p>
            <a:endParaRPr lang="en-US" sz="1400" dirty="0"/>
          </a:p>
          <a:p>
            <a:r>
              <a:rPr lang="en-US" sz="1400" dirty="0" smtClean="0"/>
              <a:t>The Governor’s Budget updates the 2017 enacted budget to $494.8 million ($366.6 million GF); a net increase of $28.8 million ($18.4 million GF increase). The net increase is a combination of the following adjustments:  </a:t>
            </a:r>
          </a:p>
          <a:p>
            <a:pPr lvl="1"/>
            <a:r>
              <a:rPr lang="en-US" sz="1400" b="1" dirty="0" smtClean="0"/>
              <a:t>Operations Expenditures  </a:t>
            </a:r>
          </a:p>
          <a:p>
            <a:pPr lvl="1"/>
            <a:r>
              <a:rPr lang="en-US" sz="1400" dirty="0" smtClean="0"/>
              <a:t>• Net increase of $4.5 million ($2.6 million GF increase), which reflects an increase of 7.3 million in Personal Services and OE&amp;E expenditures to care for an additional 42 residents as compared to the enacted budget, offset by a $2.8 million reduction in lease revenue bond payments.  </a:t>
            </a:r>
          </a:p>
          <a:p>
            <a:endParaRPr lang="en-US" sz="1400" dirty="0" smtClean="0"/>
          </a:p>
          <a:p>
            <a:pPr lvl="1"/>
            <a:r>
              <a:rPr lang="en-US" sz="1400" b="1" dirty="0" smtClean="0"/>
              <a:t>Employee Compensation and Retirement  </a:t>
            </a:r>
          </a:p>
          <a:p>
            <a:pPr lvl="1"/>
            <a:r>
              <a:rPr lang="en-US" sz="1400" dirty="0" smtClean="0"/>
              <a:t>• Increase of $17.2 million ($11.1 million GF increase) for compensation and retirement adjustments approved through the collective bargaining process and included in Item 9800 - Employee Compensation Adjustments.  </a:t>
            </a:r>
          </a:p>
          <a:p>
            <a:pPr lvl="1"/>
            <a:endParaRPr lang="en-US" sz="1400" dirty="0"/>
          </a:p>
          <a:p>
            <a:pPr lvl="1"/>
            <a:r>
              <a:rPr lang="en-US" sz="1400" b="1" dirty="0" smtClean="0"/>
              <a:t>Sonoma and Fairview Lump Sum Payouts  </a:t>
            </a:r>
          </a:p>
          <a:p>
            <a:pPr lvl="1"/>
            <a:r>
              <a:rPr lang="en-US" sz="1400" dirty="0" smtClean="0"/>
              <a:t>• Increase of $7.1 million ($4.7 million GF increase) to fund lump sum leave balance payouts for separating employees.</a:t>
            </a:r>
            <a:endParaRPr lang="en-US" sz="1400" dirty="0"/>
          </a:p>
        </p:txBody>
      </p:sp>
    </p:spTree>
    <p:extLst>
      <p:ext uri="{BB962C8B-B14F-4D97-AF65-F5344CB8AC3E}">
        <p14:creationId xmlns:p14="http://schemas.microsoft.com/office/powerpoint/2010/main" val="3154236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latin typeface="+mn-lt"/>
              </a:rPr>
              <a:t>DDS Developmental Centers Overview</a:t>
            </a:r>
            <a:endParaRPr lang="en-US" dirty="0"/>
          </a:p>
        </p:txBody>
      </p:sp>
      <p:sp>
        <p:nvSpPr>
          <p:cNvPr id="5" name="TextBox 4"/>
          <p:cNvSpPr txBox="1"/>
          <p:nvPr/>
        </p:nvSpPr>
        <p:spPr>
          <a:xfrm>
            <a:off x="343215" y="1175115"/>
            <a:ext cx="11445743" cy="5478423"/>
          </a:xfrm>
          <a:prstGeom prst="rect">
            <a:avLst/>
          </a:prstGeom>
          <a:noFill/>
        </p:spPr>
        <p:txBody>
          <a:bodyPr wrap="square" rtlCol="0">
            <a:spAutoFit/>
          </a:bodyPr>
          <a:lstStyle/>
          <a:p>
            <a:r>
              <a:rPr lang="en-US" sz="1400" dirty="0" smtClean="0"/>
              <a:t>FY 18-19 (Budget Year): The Governor’s Budget proposes a total of $375.6 million ($292 million GF) for the State Operated Residential and Community Facilities Program; a net decrease of $119.2 million ($74.7 million GF decrease) from the revised current year budget. The net decrease reflects the following adjustments:  </a:t>
            </a:r>
          </a:p>
          <a:p>
            <a:r>
              <a:rPr lang="en-US" sz="1400" dirty="0" smtClean="0"/>
              <a:t> </a:t>
            </a:r>
          </a:p>
          <a:p>
            <a:r>
              <a:rPr lang="en-US" sz="1400" b="1" dirty="0" smtClean="0"/>
              <a:t>Operations Expenditures: </a:t>
            </a:r>
            <a:r>
              <a:rPr lang="en-US" sz="1400" dirty="0" smtClean="0"/>
              <a:t>Decrease of $120.5 million ($74.8 million GF decrease) as compared to the revised current year budget for decreases in Personal Services and OE&amp;E due to resident placements, offset by an increase in lease revenue bond payments. Within this adjustment is an increase of $5.6 million GF and 53.2 positions to operate two additional STAR homes as part of the Department’s safety net plan.  </a:t>
            </a:r>
          </a:p>
          <a:p>
            <a:r>
              <a:rPr lang="en-US" sz="1400" dirty="0" smtClean="0"/>
              <a:t> </a:t>
            </a:r>
          </a:p>
          <a:p>
            <a:r>
              <a:rPr lang="en-US" sz="1400" b="1" dirty="0" smtClean="0"/>
              <a:t>Employee Compensation and Retirement: </a:t>
            </a:r>
            <a:r>
              <a:rPr lang="en-US" sz="1400" dirty="0" smtClean="0"/>
              <a:t>Increase of $0.6 million ($0.4 million GF increase) for compensation and retirement adjustments approved through the collective bargaining process as compared to the revised current year budget. In total, the Governor’s Budget includes $17.8 million ($11.5 million GF) for employee compensation and retirement adjustments in 2018-19.  </a:t>
            </a:r>
          </a:p>
          <a:p>
            <a:r>
              <a:rPr lang="en-US" sz="1400" dirty="0" smtClean="0"/>
              <a:t> </a:t>
            </a:r>
          </a:p>
          <a:p>
            <a:r>
              <a:rPr lang="en-US" sz="1400" b="1" dirty="0" smtClean="0"/>
              <a:t>Centralized Functions at Headquarters: </a:t>
            </a:r>
            <a:r>
              <a:rPr lang="en-US" sz="1400" dirty="0" smtClean="0"/>
              <a:t>Decrease of $2.1 million ($1.6 million GF decrease) to transfer 15.5 positions from the State Operated and Community Facilities Program to Headquarters for statewide oversight positions and activities that will continue beyond closure of the developmental centers as detailed in a related BCP.  </a:t>
            </a:r>
          </a:p>
          <a:p>
            <a:r>
              <a:rPr lang="en-US" sz="1400" dirty="0" smtClean="0"/>
              <a:t> </a:t>
            </a:r>
          </a:p>
          <a:p>
            <a:r>
              <a:rPr lang="en-US" sz="1400" b="1" dirty="0" smtClean="0"/>
              <a:t>Sonoma and Fairview Lump Sum Payouts: </a:t>
            </a:r>
            <a:r>
              <a:rPr lang="en-US" sz="1400" dirty="0" smtClean="0"/>
              <a:t>Increase of $2.2 million ($0.8 million GF increase) above the revised current year budget to fund lump sum leave balance payouts for separating employees. In total, the Governor’s Budget proposes $9.3 million ($5.7 million GF) in 2018-19 to fund lump sum leave payouts.  </a:t>
            </a:r>
          </a:p>
          <a:p>
            <a:r>
              <a:rPr lang="en-US" sz="1400" dirty="0" smtClean="0"/>
              <a:t> </a:t>
            </a:r>
          </a:p>
          <a:p>
            <a:r>
              <a:rPr lang="en-US" sz="1400" b="1" dirty="0" smtClean="0"/>
              <a:t>Sonoma and Fairview Security Costs</a:t>
            </a:r>
            <a:r>
              <a:rPr lang="en-US" sz="1400" dirty="0" smtClean="0"/>
              <a:t>: Increase of $0.6 million ($0.5 million GF increase) to provide physical security measures during warm shut down.  </a:t>
            </a:r>
          </a:p>
          <a:p>
            <a:r>
              <a:rPr lang="en-US" sz="1400" dirty="0" smtClean="0"/>
              <a:t> </a:t>
            </a:r>
          </a:p>
          <a:p>
            <a:r>
              <a:rPr lang="en-US" sz="1400" dirty="0" smtClean="0"/>
              <a:t>CAPITAL OUTLAY  he 2017 enacted budget includes $3.7 million GF to install a nitrate removal system at Porterville. The system will remove excess nitrates from well water to meet </a:t>
            </a:r>
            <a:r>
              <a:rPr lang="en-US" sz="1400" dirty="0" err="1" smtClean="0"/>
              <a:t>statemandated</a:t>
            </a:r>
            <a:r>
              <a:rPr lang="en-US" sz="1400" dirty="0" smtClean="0"/>
              <a:t> safe drinking water requirements, thereby providing a safe, reliable, and efficient potable water delivery system. There are no changes proposed to this project.  The Governor’s Budget does not include a proposal for capital outlay funds in 2018-19. </a:t>
            </a:r>
            <a:endParaRPr lang="en-US" sz="1400" dirty="0"/>
          </a:p>
        </p:txBody>
      </p:sp>
    </p:spTree>
    <p:extLst>
      <p:ext uri="{BB962C8B-B14F-4D97-AF65-F5344CB8AC3E}">
        <p14:creationId xmlns:p14="http://schemas.microsoft.com/office/powerpoint/2010/main" val="2257057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latin typeface="+mn-lt"/>
              </a:rPr>
              <a:t>DDS Headquarters Overview</a:t>
            </a:r>
            <a:endParaRPr lang="en-US" dirty="0"/>
          </a:p>
        </p:txBody>
      </p:sp>
      <p:sp>
        <p:nvSpPr>
          <p:cNvPr id="5" name="TextBox 4"/>
          <p:cNvSpPr txBox="1"/>
          <p:nvPr/>
        </p:nvSpPr>
        <p:spPr>
          <a:xfrm>
            <a:off x="564258" y="1469839"/>
            <a:ext cx="11010584" cy="3970318"/>
          </a:xfrm>
          <a:prstGeom prst="rect">
            <a:avLst/>
          </a:prstGeom>
          <a:noFill/>
        </p:spPr>
        <p:txBody>
          <a:bodyPr wrap="square" rtlCol="0">
            <a:spAutoFit/>
          </a:bodyPr>
          <a:lstStyle/>
          <a:p>
            <a:r>
              <a:rPr lang="en-US" sz="1400" dirty="0" smtClean="0"/>
              <a:t>FY 2016-2017 (Current Year) : The Governor’s Budget reflects an increase of $2.2 million ($1.3 million GF increase) over the enacted budget for employee compensation and retirement adjustments. The total updated 2017-18 Headquarters budget is $63.2 million ($36.2 million GF). </a:t>
            </a:r>
          </a:p>
          <a:p>
            <a:r>
              <a:rPr lang="en-US" sz="1400" dirty="0" smtClean="0"/>
              <a:t> </a:t>
            </a:r>
          </a:p>
          <a:p>
            <a:r>
              <a:rPr lang="en-US" sz="1400" dirty="0" smtClean="0"/>
              <a:t>FY 2017-2018 (Budget Year): The Governor’s Budget proposes total Headquarters operations funding in 2018-19 of $67.6 million ($39.6 million GF). This is a net increase of $4.4 million ($3.4 million GF increase) over the updated 2017-18 budget, reflecting a $0.2 million increase ($0.2 million GF increase) due to changes in employee compensation and retirement adjustments. The increase also reflects expenditures and positions from the following three Budget Change Proposals (BCPs):  </a:t>
            </a:r>
          </a:p>
          <a:p>
            <a:pPr marL="285750" indent="-285750">
              <a:buFont typeface="Arial" panose="020B0604020202020204" pitchFamily="34" charset="0"/>
              <a:buChar char="•"/>
            </a:pPr>
            <a:r>
              <a:rPr lang="en-US" sz="1400" b="1" dirty="0" smtClean="0"/>
              <a:t>Clinical Staff for Community Homes Oversight </a:t>
            </a:r>
            <a:r>
              <a:rPr lang="en-US" sz="1400" dirty="0" smtClean="0"/>
              <a:t>-  $2 million ($1.4 million GF) to fund 9.0 positions to increase clinical staff and expertise within Headquarters to support development and ongoing monitoring of Adult Residential Facilities for Persons with Special Health Care Needs, Enhanced Behavioral Supports Homes, and Community Crisis Homes.  </a:t>
            </a:r>
          </a:p>
          <a:p>
            <a:pPr marL="285750" indent="-285750">
              <a:buFont typeface="Arial" panose="020B0604020202020204" pitchFamily="34" charset="0"/>
              <a:buChar char="•"/>
            </a:pPr>
            <a:r>
              <a:rPr lang="en-US" sz="1400" b="1" dirty="0" smtClean="0"/>
              <a:t>Centralize Statewide Activities for Developmental Services  </a:t>
            </a:r>
            <a:r>
              <a:rPr lang="en-US" sz="1400" dirty="0" smtClean="0"/>
              <a:t>The Department requests approval to shift $2.1 million ($1.6 million GF) and 15.5 positions from the State Operated Residential and Community Services Program to Headquarters for statewide oversight positions and activities that will continue beyond closure of the developmental centers. </a:t>
            </a:r>
            <a:endParaRPr lang="en-US" sz="1400" dirty="0"/>
          </a:p>
          <a:p>
            <a:pPr marL="285750" indent="-285750">
              <a:buFont typeface="Arial" panose="020B0604020202020204" pitchFamily="34" charset="0"/>
              <a:buChar char="•"/>
            </a:pPr>
            <a:r>
              <a:rPr lang="en-US" sz="1400" b="1" dirty="0" smtClean="0"/>
              <a:t>Establish Internal Audit Unit  </a:t>
            </a:r>
            <a:r>
              <a:rPr lang="en-US" sz="1400" dirty="0" smtClean="0"/>
              <a:t>The Department requests $295,000 ($178,000 GF) and 2.0 positions to establish an internal audit unit. In addition to initial planning activities, the requested resources will complete general internal audit assignments such as delegated contract audits from the Department of General Services and the State Leadership Accountability Act review from the Department of Finance. Further, the resources will serve as liaisons during audits conducted by outside entities such as the California State Auditor, the Department of Finance, and the State Controller’s Office. </a:t>
            </a:r>
          </a:p>
        </p:txBody>
      </p:sp>
    </p:spTree>
    <p:extLst>
      <p:ext uri="{BB962C8B-B14F-4D97-AF65-F5344CB8AC3E}">
        <p14:creationId xmlns:p14="http://schemas.microsoft.com/office/powerpoint/2010/main" val="2727808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latin typeface="+mn-lt"/>
              </a:rPr>
              <a:t>ARCA Budget Positions</a:t>
            </a:r>
            <a:endParaRPr lang="en-US" dirty="0"/>
          </a:p>
        </p:txBody>
      </p:sp>
      <p:sp>
        <p:nvSpPr>
          <p:cNvPr id="3" name="TextBox 2"/>
          <p:cNvSpPr txBox="1"/>
          <p:nvPr/>
        </p:nvSpPr>
        <p:spPr>
          <a:xfrm>
            <a:off x="479871" y="1303587"/>
            <a:ext cx="11101269" cy="4524315"/>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Restoration </a:t>
            </a:r>
            <a:r>
              <a:rPr lang="en-US" sz="2400" dirty="0"/>
              <a:t>of the </a:t>
            </a:r>
            <a:r>
              <a:rPr lang="en-US" sz="2400" dirty="0" smtClean="0"/>
              <a:t>social recreation </a:t>
            </a:r>
            <a:r>
              <a:rPr lang="en-US" sz="2400" dirty="0"/>
              <a:t>and camp services</a:t>
            </a:r>
          </a:p>
          <a:p>
            <a:pPr marL="285750" indent="-285750">
              <a:buFont typeface="Arial" panose="020B0604020202020204" pitchFamily="34" charset="0"/>
              <a:buChar char="•"/>
            </a:pPr>
            <a:r>
              <a:rPr lang="en-US" sz="2400" dirty="0"/>
              <a:t>Funds and a process to address </a:t>
            </a:r>
            <a:r>
              <a:rPr lang="en-US" sz="2400" dirty="0" err="1"/>
              <a:t>unmat</a:t>
            </a:r>
            <a:r>
              <a:rPr lang="en-US" sz="2400" dirty="0"/>
              <a:t> service provider fiscal requirements</a:t>
            </a:r>
          </a:p>
          <a:p>
            <a:pPr marL="285750" indent="-285750">
              <a:buFont typeface="Arial" panose="020B0604020202020204" pitchFamily="34" charset="0"/>
              <a:buChar char="•"/>
            </a:pPr>
            <a:r>
              <a:rPr lang="en-US" sz="2400" dirty="0"/>
              <a:t>Reinvestment of funds from the disposal of developmental center land into affordable </a:t>
            </a:r>
            <a:r>
              <a:rPr lang="en-US" sz="2400" dirty="0" smtClean="0"/>
              <a:t>housing</a:t>
            </a:r>
          </a:p>
          <a:p>
            <a:pPr marL="285750" indent="-285750">
              <a:buFont typeface="Arial" panose="020B0604020202020204" pitchFamily="34" charset="0"/>
              <a:buChar char="•"/>
            </a:pPr>
            <a:r>
              <a:rPr lang="en-US" sz="2400" dirty="0" smtClean="0"/>
              <a:t>$</a:t>
            </a:r>
            <a:r>
              <a:rPr lang="en-US" sz="2400" dirty="0"/>
              <a:t>39.4 million in POS in FY 17-18, primarily due to lower than expected utilization of funds budgets for increases in the state minimum wage</a:t>
            </a:r>
            <a:r>
              <a:rPr lang="en-US" sz="2400" b="1" dirty="0"/>
              <a:t>:  These funds should be re-appropriated and reinvested in developmental services system in order to finance the start-up of program to meet unmet needs.</a:t>
            </a:r>
            <a:endParaRPr lang="en-US" sz="2400" dirty="0"/>
          </a:p>
          <a:p>
            <a:pPr marL="285750" indent="-285750">
              <a:buFont typeface="Arial" panose="020B0604020202020204" pitchFamily="34" charset="0"/>
              <a:buChar char="•"/>
            </a:pPr>
            <a:r>
              <a:rPr lang="en-US" sz="2400" dirty="0" smtClean="0"/>
              <a:t>Uniform </a:t>
            </a:r>
            <a:r>
              <a:rPr lang="en-US" sz="2400" dirty="0"/>
              <a:t>holiday schedule reinstituted on a statewide basis, with 14 mandatory furlough days being set by the department: </a:t>
            </a:r>
            <a:r>
              <a:rPr lang="en-US" sz="2400" b="1" dirty="0"/>
              <a:t>The policy should be rejected due to its impact on service provides as well as individuals with developmental disabilities and their families</a:t>
            </a:r>
            <a:r>
              <a:rPr lang="en-US" sz="2400" b="1" dirty="0" smtClean="0"/>
              <a:t>.</a:t>
            </a:r>
            <a:endParaRPr lang="en-US" sz="2400" dirty="0"/>
          </a:p>
        </p:txBody>
      </p:sp>
    </p:spTree>
    <p:extLst>
      <p:ext uri="{BB962C8B-B14F-4D97-AF65-F5344CB8AC3E}">
        <p14:creationId xmlns:p14="http://schemas.microsoft.com/office/powerpoint/2010/main" val="3829351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latin typeface="+mn-lt"/>
              </a:rPr>
              <a:t>ARCA Budget Positions</a:t>
            </a:r>
            <a:endParaRPr lang="en-US" dirty="0"/>
          </a:p>
        </p:txBody>
      </p:sp>
      <p:sp>
        <p:nvSpPr>
          <p:cNvPr id="3" name="TextBox 2"/>
          <p:cNvSpPr txBox="1"/>
          <p:nvPr/>
        </p:nvSpPr>
        <p:spPr>
          <a:xfrm>
            <a:off x="479871" y="1303587"/>
            <a:ext cx="11101269"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Regional </a:t>
            </a:r>
            <a:r>
              <a:rPr lang="en-US" sz="2400" dirty="0"/>
              <a:t>Center Operations: </a:t>
            </a:r>
            <a:r>
              <a:rPr lang="en-US" sz="2400" b="1" dirty="0"/>
              <a:t>All case management position should be funded at the higher salaries assumed in the caseload ratio relief policy item for the 2016-2017 Budget</a:t>
            </a:r>
            <a:r>
              <a:rPr lang="en-US" sz="2400" b="1" dirty="0" smtClean="0"/>
              <a:t>.</a:t>
            </a:r>
            <a:endParaRPr lang="en-US" sz="2400" dirty="0" smtClean="0"/>
          </a:p>
          <a:p>
            <a:pPr marL="285750" indent="-285750">
              <a:buFont typeface="Arial" panose="020B0604020202020204" pitchFamily="34" charset="0"/>
              <a:buChar char="•"/>
            </a:pPr>
            <a:r>
              <a:rPr lang="en-US" sz="2400" dirty="0" smtClean="0"/>
              <a:t>All </a:t>
            </a:r>
            <a:r>
              <a:rPr lang="en-US" sz="2400" dirty="0"/>
              <a:t>regional centers need additional staff resources (i.e., resource development, case management, project management, and IT to implement the self-determination program.</a:t>
            </a:r>
          </a:p>
          <a:p>
            <a:pPr marL="285750" indent="-285750">
              <a:buFont typeface="Arial" panose="020B0604020202020204" pitchFamily="34" charset="0"/>
              <a:buChar char="•"/>
            </a:pPr>
            <a:r>
              <a:rPr lang="en-US" sz="2400" dirty="0" smtClean="0"/>
              <a:t>Implementation </a:t>
            </a:r>
            <a:r>
              <a:rPr lang="en-US" sz="2400" dirty="0"/>
              <a:t>of the Statewide Minimum Wage Funding: The process for adjusting service provider rates in response to change in statewide ,minimum wage should be modified to allow rates for service providers in areas with a higher local minimum wage to be incrementally adjusted.  DDS Loan Authority: The proposed increase in DDS general fund loan authority should be supported.</a:t>
            </a:r>
          </a:p>
        </p:txBody>
      </p:sp>
    </p:spTree>
    <p:extLst>
      <p:ext uri="{BB962C8B-B14F-4D97-AF65-F5344CB8AC3E}">
        <p14:creationId xmlns:p14="http://schemas.microsoft.com/office/powerpoint/2010/main" val="17496003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Chapter 52, Statutes of 2017 (SB 97), increased the minimum number of direct care services hours in skilled nursing facilities from 3.2 to 3.5 hours per patient day, effective July 1, 2018. </a:t>
            </a:r>
          </a:p>
          <a:p>
            <a:r>
              <a:rPr lang="en-US" dirty="0" smtClean="0"/>
              <a:t>It also specifies that a minimum of 2.4 hours per patient day must be provided by certified nurse assistants. </a:t>
            </a:r>
          </a:p>
          <a:p>
            <a:r>
              <a:rPr lang="en-US" dirty="0" smtClean="0"/>
              <a:t>The Budget includes $4.5 million in 2018-19 to support the expansion of training slots for the certified nursing assistant workforce to support facilities in meeting this requirement. </a:t>
            </a:r>
          </a:p>
          <a:p>
            <a:r>
              <a:rPr lang="en-US" dirty="0" smtClean="0"/>
              <a:t>This includes one-time funding of $2 million (Proposition 98 General Fund) from the Strong Workforce Program and $2.5 million from existing training programs within the Employment Development Department. </a:t>
            </a:r>
            <a:endParaRPr lang="en-US" dirty="0"/>
          </a:p>
        </p:txBody>
      </p:sp>
    </p:spTree>
    <p:extLst>
      <p:ext uri="{BB962C8B-B14F-4D97-AF65-F5344CB8AC3E}">
        <p14:creationId xmlns:p14="http://schemas.microsoft.com/office/powerpoint/2010/main" val="40618666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 </a:t>
            </a:r>
            <a:endParaRPr lang="en-US" dirty="0"/>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4137094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1719" y="1092778"/>
            <a:ext cx="8090159" cy="4813037"/>
          </a:xfrm>
          <a:prstGeom prst="rect">
            <a:avLst/>
          </a:prstGeom>
        </p:spPr>
      </p:pic>
      <p:sp>
        <p:nvSpPr>
          <p:cNvPr id="5" name="TextBox 4"/>
          <p:cNvSpPr txBox="1"/>
          <p:nvPr/>
        </p:nvSpPr>
        <p:spPr>
          <a:xfrm>
            <a:off x="200263" y="1938377"/>
            <a:ext cx="3585806" cy="4093428"/>
          </a:xfrm>
          <a:prstGeom prst="rect">
            <a:avLst/>
          </a:prstGeom>
          <a:noFill/>
        </p:spPr>
        <p:txBody>
          <a:bodyPr wrap="square" rtlCol="0">
            <a:spAutoFit/>
          </a:bodyPr>
          <a:lstStyle/>
          <a:p>
            <a:pPr marL="285750" indent="-285750">
              <a:buFont typeface="Arial" panose="020B0604020202020204" pitchFamily="34" charset="0"/>
              <a:buChar char="•"/>
            </a:pPr>
            <a:r>
              <a:rPr lang="en-US" sz="2000" dirty="0"/>
              <a:t>The 2018-19 Governor’s Budget proposes spending of $190.3 billion in total state funds, </a:t>
            </a:r>
            <a:endParaRPr lang="en-US" sz="2000" dirty="0" smtClean="0"/>
          </a:p>
          <a:p>
            <a:pPr marL="285750" indent="-285750">
              <a:buFont typeface="Arial" panose="020B0604020202020204" pitchFamily="34" charset="0"/>
              <a:buChar char="•"/>
            </a:pPr>
            <a:r>
              <a:rPr lang="en-US" sz="2000" dirty="0" smtClean="0"/>
              <a:t>$</a:t>
            </a:r>
            <a:r>
              <a:rPr lang="en-US" sz="2000" dirty="0"/>
              <a:t>131.7 billion from the General Fund, </a:t>
            </a:r>
            <a:endParaRPr lang="en-US" sz="2000" dirty="0" smtClean="0"/>
          </a:p>
          <a:p>
            <a:pPr marL="285750" indent="-285750">
              <a:buFont typeface="Arial" panose="020B0604020202020204" pitchFamily="34" charset="0"/>
              <a:buChar char="•"/>
            </a:pPr>
            <a:r>
              <a:rPr lang="en-US" sz="2000" dirty="0" smtClean="0"/>
              <a:t>$</a:t>
            </a:r>
            <a:r>
              <a:rPr lang="en-US" sz="2000" dirty="0"/>
              <a:t>56.1 billion from special funds, </a:t>
            </a:r>
            <a:endParaRPr lang="en-US" sz="2000" dirty="0" smtClean="0"/>
          </a:p>
          <a:p>
            <a:pPr marL="285750" indent="-285750">
              <a:buFont typeface="Arial" panose="020B0604020202020204" pitchFamily="34" charset="0"/>
              <a:buChar char="•"/>
            </a:pPr>
            <a:r>
              <a:rPr lang="en-US" sz="2000" dirty="0" smtClean="0"/>
              <a:t>and </a:t>
            </a:r>
            <a:r>
              <a:rPr lang="en-US" sz="2000" dirty="0"/>
              <a:t>$2.5 billion from bond funds.  </a:t>
            </a:r>
            <a:endParaRPr lang="en-US" sz="2000" dirty="0" smtClean="0"/>
          </a:p>
          <a:p>
            <a:pPr marL="285750" indent="-285750">
              <a:buFont typeface="Arial" panose="020B0604020202020204" pitchFamily="34" charset="0"/>
              <a:buChar char="•"/>
            </a:pPr>
            <a:r>
              <a:rPr lang="en-US" sz="2000" dirty="0" smtClean="0"/>
              <a:t>Brings </a:t>
            </a:r>
            <a:r>
              <a:rPr lang="en-US" sz="2000" dirty="0"/>
              <a:t>the Rainy Day Fund to the maximum level allowed under the State Constitution.</a:t>
            </a:r>
          </a:p>
        </p:txBody>
      </p:sp>
      <p:sp>
        <p:nvSpPr>
          <p:cNvPr id="6" name="TextBox 5"/>
          <p:cNvSpPr txBox="1"/>
          <p:nvPr/>
        </p:nvSpPr>
        <p:spPr>
          <a:xfrm>
            <a:off x="1700331" y="275832"/>
            <a:ext cx="9068429" cy="584775"/>
          </a:xfrm>
          <a:prstGeom prst="rect">
            <a:avLst/>
          </a:prstGeom>
          <a:noFill/>
        </p:spPr>
        <p:txBody>
          <a:bodyPr wrap="square" rtlCol="0">
            <a:spAutoFit/>
          </a:bodyPr>
          <a:lstStyle/>
          <a:p>
            <a:pPr algn="ctr"/>
            <a:r>
              <a:rPr lang="en-US" sz="3200" b="1" dirty="0" smtClean="0"/>
              <a:t>State Budget Overview</a:t>
            </a:r>
            <a:endParaRPr lang="en-US" sz="3200" b="1" dirty="0"/>
          </a:p>
        </p:txBody>
      </p:sp>
    </p:spTree>
    <p:extLst>
      <p:ext uri="{BB962C8B-B14F-4D97-AF65-F5344CB8AC3E}">
        <p14:creationId xmlns:p14="http://schemas.microsoft.com/office/powerpoint/2010/main" val="1980843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6974" y="1855249"/>
            <a:ext cx="3112435" cy="3139321"/>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Health and Human Services makes up 32.1% of the total fund budget at $6.1 Billion</a:t>
            </a:r>
          </a:p>
          <a:p>
            <a:pPr marL="285750" indent="-285750">
              <a:buFont typeface="Arial" panose="020B0604020202020204" pitchFamily="34" charset="0"/>
              <a:buChar char="•"/>
            </a:pPr>
            <a:r>
              <a:rPr lang="en-US" sz="2000" dirty="0" smtClean="0"/>
              <a:t>While K-12 Education is by far the largest state funds allocation it makes up 29.4% of the total funds.</a:t>
            </a:r>
          </a:p>
          <a:p>
            <a:pPr marL="285750" indent="-285750">
              <a:buFont typeface="Arial" panose="020B0604020202020204" pitchFamily="34" charset="0"/>
              <a:buChar char="•"/>
            </a:pPr>
            <a:endParaRPr lang="en-US" dirty="0" smtClean="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3821" y="1303586"/>
            <a:ext cx="8422280" cy="4522157"/>
          </a:xfrm>
          <a:prstGeom prst="rect">
            <a:avLst/>
          </a:prstGeom>
        </p:spPr>
      </p:pic>
      <p:sp>
        <p:nvSpPr>
          <p:cNvPr id="6" name="TextBox 5"/>
          <p:cNvSpPr txBox="1"/>
          <p:nvPr/>
        </p:nvSpPr>
        <p:spPr>
          <a:xfrm>
            <a:off x="1692774" y="415637"/>
            <a:ext cx="9068429" cy="584775"/>
          </a:xfrm>
          <a:prstGeom prst="rect">
            <a:avLst/>
          </a:prstGeom>
          <a:noFill/>
        </p:spPr>
        <p:txBody>
          <a:bodyPr wrap="square" rtlCol="0">
            <a:spAutoFit/>
          </a:bodyPr>
          <a:lstStyle/>
          <a:p>
            <a:pPr algn="ctr"/>
            <a:r>
              <a:rPr lang="en-US" sz="3200" b="1" dirty="0" smtClean="0"/>
              <a:t>State Budget Overview</a:t>
            </a:r>
            <a:endParaRPr lang="en-US" sz="3200" b="1" dirty="0"/>
          </a:p>
        </p:txBody>
      </p:sp>
    </p:spTree>
    <p:extLst>
      <p:ext uri="{BB962C8B-B14F-4D97-AF65-F5344CB8AC3E}">
        <p14:creationId xmlns:p14="http://schemas.microsoft.com/office/powerpoint/2010/main" val="3045388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latin typeface="+mn-lt"/>
              </a:rPr>
              <a:t>Health and Human Services Overview</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436769" y="1690688"/>
            <a:ext cx="7075307" cy="4220598"/>
          </a:xfrm>
        </p:spPr>
      </p:pic>
      <p:sp>
        <p:nvSpPr>
          <p:cNvPr id="5" name="TextBox 4"/>
          <p:cNvSpPr txBox="1"/>
          <p:nvPr/>
        </p:nvSpPr>
        <p:spPr>
          <a:xfrm>
            <a:off x="151141" y="1447168"/>
            <a:ext cx="4201706" cy="5478423"/>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ACA Optional Expansion:  State’s cost-sharing ratio for the ACA optional </a:t>
            </a:r>
            <a:r>
              <a:rPr lang="en-US" sz="1600" dirty="0" err="1" smtClean="0"/>
              <a:t>Medi</a:t>
            </a:r>
            <a:r>
              <a:rPr lang="en-US" sz="1600" dirty="0" smtClean="0"/>
              <a:t>-Cal expansion will increase to 6 percent, The Budget assumes costs of </a:t>
            </a:r>
            <a:r>
              <a:rPr lang="en-US" sz="1600" b="1" dirty="0" smtClean="0"/>
              <a:t>$17.7 billion </a:t>
            </a:r>
            <a:r>
              <a:rPr lang="en-US" sz="1600" dirty="0" smtClean="0"/>
              <a:t>($1.4 billion General Fund) in 2017-18 and $22.9 billion ($1.6 billion General Fund) in 2018-19 for the 3.9 million people.</a:t>
            </a:r>
          </a:p>
          <a:p>
            <a:pPr marL="285750" indent="-285750">
              <a:buFont typeface="Arial" panose="020B0604020202020204" pitchFamily="34" charset="0"/>
              <a:buChar char="•"/>
            </a:pPr>
            <a:r>
              <a:rPr lang="en-US" sz="1600" dirty="0" smtClean="0"/>
              <a:t>Minimum Wage Increase: increase in IHSS expenditures of </a:t>
            </a:r>
            <a:r>
              <a:rPr lang="en-US" sz="1600" b="1" dirty="0" smtClean="0"/>
              <a:t>$260.3 million </a:t>
            </a:r>
            <a:r>
              <a:rPr lang="en-US" sz="1600" dirty="0" smtClean="0"/>
              <a:t>($119.4 million General Fund) and a decrease in CalWORKs expenditures of $1.2 million General Fund to reflect the impact of the increase in the state minimum hourly wage from $11.00 to $12.00, effective January 1, 2019.</a:t>
            </a:r>
          </a:p>
          <a:p>
            <a:pPr marL="285750" indent="-285750">
              <a:buFont typeface="Arial" panose="020B0604020202020204" pitchFamily="34" charset="0"/>
              <a:buChar char="•"/>
            </a:pPr>
            <a:r>
              <a:rPr lang="en-US" sz="1600" dirty="0" smtClean="0"/>
              <a:t>Average monthly CalWORKs caseload is estimated to be 401,000 families in 2018-19, an 11-percent decrease from the 2017 Budget Act projection. Due to an improving economy, caseload has decreased every year from a recent peak of 587,000 in 2010-11. </a:t>
            </a:r>
          </a:p>
          <a:p>
            <a:pPr marL="285750" indent="-285750">
              <a:buFont typeface="Arial" panose="020B0604020202020204" pitchFamily="34" charset="0"/>
              <a:buChar char="•"/>
            </a:pPr>
            <a:endParaRPr lang="en-US" sz="1400" dirty="0"/>
          </a:p>
        </p:txBody>
      </p:sp>
    </p:spTree>
    <p:extLst>
      <p:ext uri="{BB962C8B-B14F-4D97-AF65-F5344CB8AC3E}">
        <p14:creationId xmlns:p14="http://schemas.microsoft.com/office/powerpoint/2010/main" val="283267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latin typeface="+mn-lt"/>
              </a:rPr>
              <a:t>Health and Human Services Overview</a:t>
            </a:r>
            <a:endParaRPr lang="en-US" dirty="0"/>
          </a:p>
        </p:txBody>
      </p:sp>
      <p:sp>
        <p:nvSpPr>
          <p:cNvPr id="5" name="TextBox 4"/>
          <p:cNvSpPr txBox="1"/>
          <p:nvPr/>
        </p:nvSpPr>
        <p:spPr>
          <a:xfrm>
            <a:off x="132248" y="1749450"/>
            <a:ext cx="3631149" cy="4708981"/>
          </a:xfrm>
          <a:prstGeom prst="rect">
            <a:avLst/>
          </a:prstGeom>
          <a:noFill/>
        </p:spPr>
        <p:txBody>
          <a:bodyPr wrap="square" rtlCol="0">
            <a:spAutoFit/>
          </a:bodyPr>
          <a:lstStyle/>
          <a:p>
            <a:pPr marL="285750" indent="-285750">
              <a:buFont typeface="Arial" panose="020B0604020202020204" pitchFamily="34" charset="0"/>
              <a:buChar char="•"/>
            </a:pPr>
            <a:r>
              <a:rPr lang="en-US" sz="2000" dirty="0"/>
              <a:t>This pie chart represents $61.1 billion of expenditures within this Agency area. These amounts do not include federal funds, certain non-governmental cost funds, or reimbursements</a:t>
            </a:r>
            <a:r>
              <a:rPr lang="en-US" sz="2000" dirty="0" smtClean="0"/>
              <a:t>.</a:t>
            </a:r>
          </a:p>
          <a:p>
            <a:pPr marL="285750" indent="-285750">
              <a:buFont typeface="Arial" panose="020B0604020202020204" pitchFamily="34" charset="0"/>
              <a:buChar char="•"/>
            </a:pPr>
            <a:r>
              <a:rPr lang="en-US" sz="2000" dirty="0" smtClean="0"/>
              <a:t>The DDS portion is 7.3% of the total HHS State funds budget at $4.4 billion. </a:t>
            </a:r>
          </a:p>
          <a:p>
            <a:pPr marL="285750" indent="-285750">
              <a:buFont typeface="Arial" panose="020B0604020202020204" pitchFamily="34" charset="0"/>
              <a:buChar char="•"/>
            </a:pPr>
            <a:r>
              <a:rPr lang="en-US" sz="2000" dirty="0" smtClean="0"/>
              <a:t>Including federal funds the allocation is $7.3 billion.</a:t>
            </a:r>
          </a:p>
          <a:p>
            <a:pPr marL="285750" indent="-285750">
              <a:buFont typeface="Arial" panose="020B0604020202020204" pitchFamily="34" charset="0"/>
              <a:buChar char="•"/>
            </a:pPr>
            <a:r>
              <a:rPr lang="en-US" sz="2000" dirty="0" smtClean="0"/>
              <a:t>The DHCS is listed at about $33 billion – includes the state’s </a:t>
            </a:r>
            <a:r>
              <a:rPr lang="en-US" sz="2000" dirty="0" err="1" smtClean="0"/>
              <a:t>Medi</a:t>
            </a:r>
            <a:r>
              <a:rPr lang="en-US" sz="2000" dirty="0" smtClean="0"/>
              <a:t>-Cal program.</a:t>
            </a:r>
            <a:endParaRPr lang="en-US" sz="2000"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725612" y="1594533"/>
            <a:ext cx="8636621" cy="4239490"/>
          </a:xfrm>
        </p:spPr>
      </p:pic>
    </p:spTree>
    <p:extLst>
      <p:ext uri="{BB962C8B-B14F-4D97-AF65-F5344CB8AC3E}">
        <p14:creationId xmlns:p14="http://schemas.microsoft.com/office/powerpoint/2010/main" val="3296770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latin typeface="+mn-lt"/>
              </a:rPr>
              <a:t>In-Home Support Services Overview</a:t>
            </a:r>
            <a:endParaRPr lang="en-US" dirty="0"/>
          </a:p>
        </p:txBody>
      </p:sp>
      <p:sp>
        <p:nvSpPr>
          <p:cNvPr id="5" name="TextBox 4"/>
          <p:cNvSpPr txBox="1"/>
          <p:nvPr/>
        </p:nvSpPr>
        <p:spPr>
          <a:xfrm>
            <a:off x="132249" y="1749449"/>
            <a:ext cx="11010584" cy="4093428"/>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The Budget includes $11.2 billion ($3.6 billion General Fund) for the IHSS program in 2018-19, </a:t>
            </a:r>
          </a:p>
          <a:p>
            <a:pPr marL="285750" indent="-285750">
              <a:buFont typeface="Arial" panose="020B0604020202020204" pitchFamily="34" charset="0"/>
              <a:buChar char="•"/>
            </a:pPr>
            <a:r>
              <a:rPr lang="en-US" sz="2000" dirty="0" smtClean="0"/>
              <a:t>a 7.7-percent increase in General Fund costs over the revised 2017-18 level. </a:t>
            </a:r>
          </a:p>
          <a:p>
            <a:pPr marL="285750" indent="-285750">
              <a:buFont typeface="Arial" panose="020B0604020202020204" pitchFamily="34" charset="0"/>
              <a:buChar char="•"/>
            </a:pPr>
            <a:r>
              <a:rPr lang="en-US" sz="2000" dirty="0" smtClean="0"/>
              <a:t>Average monthly caseload in this program is estimated to be 545,000 recipients in 2018-19, </a:t>
            </a:r>
          </a:p>
          <a:p>
            <a:pPr marL="285750" indent="-285750">
              <a:buFont typeface="Arial" panose="020B0604020202020204" pitchFamily="34" charset="0"/>
              <a:buChar char="•"/>
            </a:pPr>
            <a:r>
              <a:rPr lang="en-US" sz="2000" dirty="0" smtClean="0"/>
              <a:t>a 5.4-percent increase from the 2017 Budget Act projection. </a:t>
            </a:r>
          </a:p>
          <a:p>
            <a:pPr marL="285750" indent="-285750">
              <a:buFont typeface="Arial" panose="020B0604020202020204" pitchFamily="34" charset="0"/>
              <a:buChar char="•"/>
            </a:pPr>
            <a:r>
              <a:rPr lang="en-US" sz="2000" dirty="0" smtClean="0"/>
              <a:t>General Fund costs in this program have more than doubled since 2010-11, while caseload has increased 26 percent.</a:t>
            </a:r>
          </a:p>
          <a:p>
            <a:pPr marL="285750" indent="-285750">
              <a:buFont typeface="Arial" panose="020B0604020202020204" pitchFamily="34" charset="0"/>
              <a:buChar char="•"/>
            </a:pPr>
            <a:r>
              <a:rPr lang="en-US" sz="2000" dirty="0" smtClean="0"/>
              <a:t>an increase of $27.8 million GF to reflect revised workload and budget assumptions to reflect a new average number of cases a social worker can manage (including the federal Fair Labor Standards Act overtime regulations). </a:t>
            </a:r>
          </a:p>
          <a:p>
            <a:pPr marL="285750" indent="-285750">
              <a:buFont typeface="Arial" panose="020B0604020202020204" pitchFamily="34" charset="0"/>
              <a:buChar char="•"/>
            </a:pPr>
            <a:r>
              <a:rPr lang="en-US" sz="2000" dirty="0" smtClean="0"/>
              <a:t>The workload and budget assumptions will be reexamined as part of the 2020-21 budget. </a:t>
            </a:r>
          </a:p>
          <a:p>
            <a:pPr marL="285750" indent="-285750">
              <a:buFont typeface="Arial" panose="020B0604020202020204" pitchFamily="34" charset="0"/>
              <a:buChar char="•"/>
            </a:pPr>
            <a:r>
              <a:rPr lang="en-US" sz="2000" dirty="0" smtClean="0"/>
              <a:t>IHSS Provider Paid Sick Leave—The Budget includes $29.9 million General Fund to reflect implementation of eight paid sick leave hours for IHSS providers beginning on July 1, 2018.  </a:t>
            </a:r>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92909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latin typeface="+mn-lt"/>
              </a:rPr>
              <a:t>In-Home Support Services Overview</a:t>
            </a:r>
            <a:endParaRPr lang="en-US" dirty="0"/>
          </a:p>
        </p:txBody>
      </p:sp>
      <p:sp>
        <p:nvSpPr>
          <p:cNvPr id="5" name="TextBox 4"/>
          <p:cNvSpPr txBox="1"/>
          <p:nvPr/>
        </p:nvSpPr>
        <p:spPr>
          <a:xfrm>
            <a:off x="132249" y="1749449"/>
            <a:ext cx="11010584" cy="3970318"/>
          </a:xfrm>
          <a:prstGeom prst="rect">
            <a:avLst/>
          </a:prstGeom>
          <a:noFill/>
        </p:spPr>
        <p:txBody>
          <a:bodyPr wrap="square" rtlCol="0">
            <a:spAutoFit/>
          </a:bodyPr>
          <a:lstStyle/>
          <a:p>
            <a:r>
              <a:rPr lang="en-US" sz="1400" dirty="0" smtClean="0"/>
              <a:t>Additional highlights as reported by Marty Omoto, CDCAN…</a:t>
            </a:r>
          </a:p>
          <a:p>
            <a:endParaRPr lang="en-US" sz="1400" dirty="0" smtClean="0"/>
          </a:p>
          <a:p>
            <a:pPr marL="285750" lvl="0" indent="-285750">
              <a:buFont typeface="Arial" panose="020B0604020202020204" pitchFamily="34" charset="0"/>
              <a:buChar char="•"/>
            </a:pPr>
            <a:r>
              <a:rPr lang="en-US" sz="1400" dirty="0"/>
              <a:t>MINIMUM WAGE </a:t>
            </a:r>
            <a:r>
              <a:rPr lang="en-US" sz="1400" dirty="0" smtClean="0"/>
              <a:t>INCREASE</a:t>
            </a:r>
          </a:p>
          <a:p>
            <a:pPr marL="742950" lvl="1" indent="-285750">
              <a:buFont typeface="Arial" panose="020B0604020202020204" pitchFamily="34" charset="0"/>
              <a:buChar char="•"/>
            </a:pPr>
            <a:r>
              <a:rPr lang="en-US" sz="1400" dirty="0" smtClean="0"/>
              <a:t>Increase </a:t>
            </a:r>
            <a:r>
              <a:rPr lang="en-US" sz="1400" dirty="0"/>
              <a:t>in IHSS spending of $260.3 million ($119.4 million State General Fund) to reflect the impact of the increase in the state minimum hourly wage from $11.00 to $12.00, effective January 1, 2019 (the increase that took effect January 1, 2018 was already included in the 2017-2018 State Budget passed last June.</a:t>
            </a:r>
          </a:p>
          <a:p>
            <a:pPr marL="285750" lvl="0" indent="-285750">
              <a:buFont typeface="Arial" panose="020B0604020202020204" pitchFamily="34" charset="0"/>
              <a:buChar char="•"/>
            </a:pPr>
            <a:r>
              <a:rPr lang="en-US" sz="1400" dirty="0"/>
              <a:t>CONTINUED RESTORATION OF 7% REDUCTION IN SERVICE HOURS: </a:t>
            </a:r>
            <a:endParaRPr lang="en-US" sz="1400" dirty="0" smtClean="0"/>
          </a:p>
          <a:p>
            <a:pPr marL="742950" lvl="1" indent="-285750">
              <a:buFont typeface="Arial" panose="020B0604020202020204" pitchFamily="34" charset="0"/>
              <a:buChar char="•"/>
            </a:pPr>
            <a:r>
              <a:rPr lang="en-US" sz="1400" dirty="0" smtClean="0"/>
              <a:t>Governor’s </a:t>
            </a:r>
            <a:r>
              <a:rPr lang="en-US" sz="1400" dirty="0"/>
              <a:t>proposed 2018-2019 State Budget continues the restoration of the 7% across the board reduction in service hours for all IHSS recipients.</a:t>
            </a:r>
          </a:p>
          <a:p>
            <a:pPr marL="285750" lvl="0" indent="-285750">
              <a:buFont typeface="Arial" panose="020B0604020202020204" pitchFamily="34" charset="0"/>
              <a:buChar char="•"/>
            </a:pPr>
            <a:r>
              <a:rPr lang="en-US" sz="1400" dirty="0"/>
              <a:t>ELECTRONIC VISIT VERIFICATION: </a:t>
            </a:r>
            <a:endParaRPr lang="en-US" sz="1400" dirty="0" smtClean="0"/>
          </a:p>
          <a:p>
            <a:pPr marL="742950" lvl="1" indent="-285750">
              <a:buFont typeface="Arial" panose="020B0604020202020204" pitchFamily="34" charset="0"/>
              <a:buChar char="•"/>
            </a:pPr>
            <a:r>
              <a:rPr lang="en-US" sz="1400" dirty="0" smtClean="0"/>
              <a:t>No </a:t>
            </a:r>
            <a:r>
              <a:rPr lang="en-US" sz="1400" dirty="0"/>
              <a:t>funding proposal for implementing this federal requirement was in the Governor’s proposed 2018-2019 State Budget. </a:t>
            </a:r>
            <a:endParaRPr lang="en-US" sz="1400" dirty="0" smtClean="0"/>
          </a:p>
          <a:p>
            <a:pPr marL="742950" lvl="1" indent="-285750">
              <a:buFont typeface="Arial" panose="020B0604020202020204" pitchFamily="34" charset="0"/>
              <a:buChar char="•"/>
            </a:pPr>
            <a:r>
              <a:rPr lang="en-US" sz="1400" dirty="0" smtClean="0"/>
              <a:t>The </a:t>
            </a:r>
            <a:r>
              <a:rPr lang="en-US" sz="1400" dirty="0"/>
              <a:t>California Department of Social Services intends to convene a stakeholder group to review responses received from interested vendors from the recent “Request for Information” regarding how California might implement the federal “Electronic Visit Verification” requirement.  </a:t>
            </a:r>
            <a:endParaRPr lang="en-US" sz="1400" dirty="0" smtClean="0"/>
          </a:p>
          <a:p>
            <a:pPr marL="742950" lvl="1" indent="-285750">
              <a:buFont typeface="Arial" panose="020B0604020202020204" pitchFamily="34" charset="0"/>
              <a:buChar char="•"/>
            </a:pPr>
            <a:r>
              <a:rPr lang="en-US" sz="1400" dirty="0" smtClean="0"/>
              <a:t>Likewise </a:t>
            </a:r>
            <a:r>
              <a:rPr lang="en-US" sz="1400" dirty="0"/>
              <a:t>there was no funding proposal for implementation of this requirement under the Department of Developmental Services budget either. </a:t>
            </a:r>
          </a:p>
          <a:p>
            <a:endParaRPr lang="en-US" sz="1400" dirty="0" smtClean="0"/>
          </a:p>
          <a:p>
            <a:pPr marL="285750" indent="-285750">
              <a:buFont typeface="Arial" panose="020B0604020202020204" pitchFamily="34" charset="0"/>
              <a:buChar char="•"/>
            </a:pPr>
            <a:endParaRPr lang="en-US" sz="1400" dirty="0"/>
          </a:p>
        </p:txBody>
      </p:sp>
    </p:spTree>
    <p:extLst>
      <p:ext uri="{BB962C8B-B14F-4D97-AF65-F5344CB8AC3E}">
        <p14:creationId xmlns:p14="http://schemas.microsoft.com/office/powerpoint/2010/main" val="2674108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latin typeface="+mn-lt"/>
              </a:rPr>
              <a:t>Supplemental Security Income/</a:t>
            </a:r>
            <a:br>
              <a:rPr lang="en-US" sz="3200" b="1" dirty="0" smtClean="0">
                <a:latin typeface="+mn-lt"/>
              </a:rPr>
            </a:br>
            <a:r>
              <a:rPr lang="en-US" sz="3200" b="1" dirty="0" smtClean="0">
                <a:latin typeface="+mn-lt"/>
              </a:rPr>
              <a:t>State Supplemental Payment (SSI/SSP) Overview</a:t>
            </a:r>
            <a:endParaRPr lang="en-US" dirty="0"/>
          </a:p>
        </p:txBody>
      </p:sp>
      <p:sp>
        <p:nvSpPr>
          <p:cNvPr id="5" name="TextBox 4"/>
          <p:cNvSpPr txBox="1"/>
          <p:nvPr/>
        </p:nvSpPr>
        <p:spPr>
          <a:xfrm>
            <a:off x="158697" y="1473617"/>
            <a:ext cx="11365765" cy="535531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The federal SSI program provides a monthly cash benefit to eligible aged, blind, and disabled persons who meet the program’s income and resource requirements. In California, the SSI payment is augmented with an SSP grant. </a:t>
            </a:r>
          </a:p>
          <a:p>
            <a:pPr marL="285750" indent="-285750">
              <a:buFont typeface="Arial" panose="020B0604020202020204" pitchFamily="34" charset="0"/>
              <a:buChar char="•"/>
            </a:pPr>
            <a:r>
              <a:rPr lang="en-US" dirty="0" smtClean="0"/>
              <a:t>These cash grants assist recipients with basic needs and living expenses. The federal Social Security Administration administers the SSI/SSP program, making eligibility determinations, computing grants, and issuing combined monthly checks to recipients. </a:t>
            </a:r>
          </a:p>
          <a:p>
            <a:pPr marL="285750" indent="-285750">
              <a:buFont typeface="Arial" panose="020B0604020202020204" pitchFamily="34" charset="0"/>
              <a:buChar char="•"/>
            </a:pPr>
            <a:r>
              <a:rPr lang="en-US" dirty="0" smtClean="0"/>
              <a:t>The state-only Cash Assistance Program for Immigrants (CAPI) provides monthly cash benefits to aged, blind, and disabled legal noncitizens who are ineligible for SSI/SSP due solely to their immigration status. </a:t>
            </a:r>
          </a:p>
          <a:p>
            <a:pPr marL="285750" indent="-285750">
              <a:buFont typeface="Arial" panose="020B0604020202020204" pitchFamily="34" charset="0"/>
              <a:buChar char="•"/>
            </a:pPr>
            <a:r>
              <a:rPr lang="en-US" dirty="0" smtClean="0"/>
              <a:t>The Budget includes $2.8 billion General Fund for the SSI/SSP program. </a:t>
            </a:r>
          </a:p>
          <a:p>
            <a:pPr marL="285750" indent="-285750">
              <a:buFont typeface="Arial" panose="020B0604020202020204" pitchFamily="34" charset="0"/>
              <a:buChar char="•"/>
            </a:pPr>
            <a:r>
              <a:rPr lang="en-US" dirty="0" smtClean="0"/>
              <a:t>This represents a 1.2-percent decrease ($34.9 million) from the revised 2017-18 budget. </a:t>
            </a:r>
          </a:p>
          <a:p>
            <a:pPr marL="285750" indent="-285750">
              <a:buFont typeface="Arial" panose="020B0604020202020204" pitchFamily="34" charset="0"/>
              <a:buChar char="•"/>
            </a:pPr>
            <a:r>
              <a:rPr lang="en-US" dirty="0" smtClean="0"/>
              <a:t>The average monthly caseload in this program is estimated to be 1.3 million recipients in 2018-19, a slight decrease from the 2017-18 projection. </a:t>
            </a:r>
          </a:p>
          <a:p>
            <a:pPr marL="285750" indent="-285750">
              <a:buFont typeface="Arial" panose="020B0604020202020204" pitchFamily="34" charset="0"/>
              <a:buChar char="•"/>
            </a:pPr>
            <a:r>
              <a:rPr lang="en-US" dirty="0" smtClean="0"/>
              <a:t>The SSI/SSP caseload consists of 70 percent disabled persons, 28.6 percent aged, and 1.4 percent blind. </a:t>
            </a:r>
          </a:p>
          <a:p>
            <a:pPr marL="285750" indent="-285750">
              <a:buFont typeface="Arial" panose="020B0604020202020204" pitchFamily="34" charset="0"/>
              <a:buChar char="•"/>
            </a:pPr>
            <a:r>
              <a:rPr lang="en-US" dirty="0" smtClean="0"/>
              <a:t>Effective January 2018, maximum SSI/SSP grant levels are $910 per month for individuals and $1,532 per month for couples. </a:t>
            </a:r>
          </a:p>
          <a:p>
            <a:pPr marL="285750" indent="-285750">
              <a:buFont typeface="Arial" panose="020B0604020202020204" pitchFamily="34" charset="0"/>
              <a:buChar char="•"/>
            </a:pPr>
            <a:r>
              <a:rPr lang="en-US" dirty="0" smtClean="0"/>
              <a:t>The federal cost of living adjustments based on the current Consumer Price Index growth factors are 2 percent for 2018 and a projected 2.6 percent for 2019. </a:t>
            </a:r>
          </a:p>
          <a:p>
            <a:pPr marL="285750" indent="-285750">
              <a:buFont typeface="Arial" panose="020B0604020202020204" pitchFamily="34" charset="0"/>
              <a:buChar char="•"/>
            </a:pPr>
            <a:r>
              <a:rPr lang="en-US" dirty="0" smtClean="0"/>
              <a:t>As a result, the maximum SSI/SSP monthly grant levels will increase by approximately $20 and $29 for individuals and couples, respectively, effective January 2019. </a:t>
            </a:r>
          </a:p>
          <a:p>
            <a:pPr marL="285750" indent="-285750">
              <a:buFont typeface="Arial" panose="020B0604020202020204" pitchFamily="34" charset="0"/>
              <a:buChar char="•"/>
            </a:pPr>
            <a:r>
              <a:rPr lang="en-US" dirty="0" smtClean="0"/>
              <a:t>CAPI benefits are equivalent to SSI/SSP benefits, less $10 per month for individuals and $20 per month for couples.</a:t>
            </a:r>
            <a:endParaRPr lang="en-US" dirty="0"/>
          </a:p>
        </p:txBody>
      </p:sp>
    </p:spTree>
    <p:extLst>
      <p:ext uri="{BB962C8B-B14F-4D97-AF65-F5344CB8AC3E}">
        <p14:creationId xmlns:p14="http://schemas.microsoft.com/office/powerpoint/2010/main" val="38287569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715</TotalTime>
  <Words>3953</Words>
  <Application>Microsoft Office PowerPoint</Application>
  <PresentationFormat>Widescreen</PresentationFormat>
  <Paragraphs>251</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PowerPoint Presentation</vt:lpstr>
      <vt:lpstr>PowerPoint Presentation</vt:lpstr>
      <vt:lpstr>PowerPoint Presentation</vt:lpstr>
      <vt:lpstr>PowerPoint Presentation</vt:lpstr>
      <vt:lpstr>Health and Human Services Overview</vt:lpstr>
      <vt:lpstr>Health and Human Services Overview</vt:lpstr>
      <vt:lpstr>In-Home Support Services Overview</vt:lpstr>
      <vt:lpstr>In-Home Support Services Overview</vt:lpstr>
      <vt:lpstr>Supplemental Security Income/ State Supplemental Payment (SSI/SSP) Overview</vt:lpstr>
      <vt:lpstr>Department of Rehabilitation (DoR) Overview</vt:lpstr>
      <vt:lpstr>Department of Rehabilitation (DoR) Overview</vt:lpstr>
      <vt:lpstr>Mental Health Overview</vt:lpstr>
      <vt:lpstr>Mental Health Overview (CBHDA.org)</vt:lpstr>
      <vt:lpstr>Department of Developmental Services (DDS) Overview</vt:lpstr>
      <vt:lpstr>DDS Regional Centers Overview</vt:lpstr>
      <vt:lpstr>DDS Regional Centers Overview</vt:lpstr>
      <vt:lpstr>DDS Regional Centers Overview</vt:lpstr>
      <vt:lpstr>DDS Regional Centers Overview</vt:lpstr>
      <vt:lpstr>DDS Regional Centers Overview</vt:lpstr>
      <vt:lpstr>DDS Developmental Centers Overview</vt:lpstr>
      <vt:lpstr>DDS Developmental Centers Overview</vt:lpstr>
      <vt:lpstr>DDS Headquarters Overview</vt:lpstr>
      <vt:lpstr>ARCA Budget Positions</vt:lpstr>
      <vt:lpstr>ARCA Budget Positions</vt:lpstr>
      <vt:lpstr>PowerPoint Presentation</vt:lpstr>
      <vt:lpstr>Q&amp;A </vt:lpstr>
    </vt:vector>
  </TitlesOfParts>
  <Company>Valley Mtn. Regional Ctr.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Anderson</dc:creator>
  <cp:lastModifiedBy>Tony Anderson</cp:lastModifiedBy>
  <cp:revision>21</cp:revision>
  <dcterms:created xsi:type="dcterms:W3CDTF">2018-01-21T16:56:49Z</dcterms:created>
  <dcterms:modified xsi:type="dcterms:W3CDTF">2018-01-22T04:52:21Z</dcterms:modified>
</cp:coreProperties>
</file>