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7" r:id="rId2"/>
    <p:sldId id="324" r:id="rId3"/>
    <p:sldId id="322" r:id="rId4"/>
    <p:sldId id="325" r:id="rId5"/>
    <p:sldId id="328" r:id="rId6"/>
    <p:sldId id="260" r:id="rId7"/>
    <p:sldId id="329" r:id="rId8"/>
    <p:sldId id="35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261" r:id="rId24"/>
    <p:sldId id="346" r:id="rId25"/>
    <p:sldId id="348" r:id="rId26"/>
    <p:sldId id="349" r:id="rId27"/>
    <p:sldId id="347" r:id="rId28"/>
    <p:sldId id="345" r:id="rId29"/>
    <p:sldId id="262" r:id="rId30"/>
    <p:sldId id="327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626" autoAdjust="0"/>
  </p:normalViewPr>
  <p:slideViewPr>
    <p:cSldViewPr snapToGrid="0">
      <p:cViewPr varScale="1">
        <p:scale>
          <a:sx n="80" d="100"/>
          <a:sy n="80" d="100"/>
        </p:scale>
        <p:origin x="9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6868EC-5375-4D69-9189-A492334EDAB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36E522-3D55-4ECC-97EB-A23133314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12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3AC9A7-BC90-4E81-8C44-AE6845BB7CAB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6C163C-3A74-4E63-9BF2-151A81033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1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WELCOME by Candace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San</a:t>
            </a:r>
            <a:r>
              <a:rPr lang="en-US" b="1" baseline="0" dirty="0" smtClean="0"/>
              <a:t> Andreas</a:t>
            </a:r>
          </a:p>
          <a:p>
            <a:r>
              <a:rPr lang="en-US" baseline="0" dirty="0" smtClean="0"/>
              <a:t>Tony</a:t>
            </a:r>
          </a:p>
          <a:p>
            <a:r>
              <a:rPr lang="en-US" baseline="0" dirty="0" smtClean="0"/>
              <a:t>Emily*</a:t>
            </a:r>
          </a:p>
          <a:p>
            <a:r>
              <a:rPr lang="en-US" baseline="0" dirty="0" err="1" smtClean="0"/>
              <a:t>Daime</a:t>
            </a:r>
            <a:r>
              <a:rPr lang="en-US" baseline="0" dirty="0" smtClean="0"/>
              <a:t>*</a:t>
            </a:r>
          </a:p>
          <a:p>
            <a:r>
              <a:rPr lang="en-US" baseline="0" dirty="0" smtClean="0"/>
              <a:t>Candice</a:t>
            </a:r>
          </a:p>
          <a:p>
            <a:r>
              <a:rPr lang="en-US" baseline="0" dirty="0" smtClean="0"/>
              <a:t>Anthony</a:t>
            </a:r>
          </a:p>
          <a:p>
            <a:r>
              <a:rPr lang="en-US" baseline="0" dirty="0" smtClean="0"/>
              <a:t>Lynda</a:t>
            </a:r>
          </a:p>
          <a:p>
            <a:r>
              <a:rPr lang="en-US" baseline="0" dirty="0" smtClean="0"/>
              <a:t>Dena</a:t>
            </a:r>
          </a:p>
          <a:p>
            <a:r>
              <a:rPr lang="en-US" baseline="0" dirty="0" smtClean="0"/>
              <a:t>Claire*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Modesto</a:t>
            </a:r>
          </a:p>
          <a:p>
            <a:r>
              <a:rPr lang="en-US" baseline="0" dirty="0" smtClean="0"/>
              <a:t>Tony</a:t>
            </a:r>
          </a:p>
          <a:p>
            <a:r>
              <a:rPr lang="en-US" baseline="0" dirty="0" smtClean="0"/>
              <a:t>Emily*</a:t>
            </a:r>
          </a:p>
          <a:p>
            <a:r>
              <a:rPr lang="en-US" baseline="0" dirty="0" err="1" smtClean="0"/>
              <a:t>Daime</a:t>
            </a:r>
            <a:r>
              <a:rPr lang="en-US" baseline="0" dirty="0" smtClean="0"/>
              <a:t>*</a:t>
            </a:r>
          </a:p>
          <a:p>
            <a:r>
              <a:rPr lang="en-US" baseline="0" dirty="0" smtClean="0"/>
              <a:t>Claire*</a:t>
            </a:r>
          </a:p>
          <a:p>
            <a:r>
              <a:rPr lang="en-US" baseline="0" dirty="0" smtClean="0"/>
              <a:t>Candice</a:t>
            </a:r>
          </a:p>
          <a:p>
            <a:r>
              <a:rPr lang="en-US" baseline="0" dirty="0" smtClean="0"/>
              <a:t>Anthony</a:t>
            </a:r>
          </a:p>
          <a:p>
            <a:r>
              <a:rPr lang="en-US" baseline="0" dirty="0" smtClean="0"/>
              <a:t>Lynda</a:t>
            </a:r>
          </a:p>
          <a:p>
            <a:r>
              <a:rPr lang="en-US" baseline="0" dirty="0" smtClean="0"/>
              <a:t>Dena</a:t>
            </a:r>
          </a:p>
          <a:p>
            <a:r>
              <a:rPr lang="en-US" baseline="0" dirty="0" smtClean="0"/>
              <a:t>Mo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Stockton</a:t>
            </a:r>
          </a:p>
          <a:p>
            <a:r>
              <a:rPr lang="en-US" dirty="0" smtClean="0"/>
              <a:t>Robert</a:t>
            </a:r>
          </a:p>
          <a:p>
            <a:r>
              <a:rPr lang="en-US" baseline="0" dirty="0" smtClean="0"/>
              <a:t>Tony</a:t>
            </a:r>
          </a:p>
          <a:p>
            <a:r>
              <a:rPr lang="en-US" baseline="0" dirty="0" smtClean="0"/>
              <a:t>Emily*</a:t>
            </a:r>
          </a:p>
          <a:p>
            <a:r>
              <a:rPr lang="en-US" baseline="0" dirty="0" err="1" smtClean="0"/>
              <a:t>Daime</a:t>
            </a:r>
            <a:r>
              <a:rPr lang="en-US" baseline="0" dirty="0" smtClean="0"/>
              <a:t>*</a:t>
            </a:r>
          </a:p>
          <a:p>
            <a:r>
              <a:rPr lang="en-US" baseline="0" dirty="0" smtClean="0"/>
              <a:t>Claire*</a:t>
            </a:r>
          </a:p>
          <a:p>
            <a:r>
              <a:rPr lang="en-US" baseline="0" dirty="0" smtClean="0"/>
              <a:t>Candice</a:t>
            </a:r>
          </a:p>
          <a:p>
            <a:r>
              <a:rPr lang="en-US" baseline="0" dirty="0" smtClean="0"/>
              <a:t>Anthony</a:t>
            </a:r>
          </a:p>
          <a:p>
            <a:r>
              <a:rPr lang="en-US" baseline="0" dirty="0" smtClean="0"/>
              <a:t>Lynda</a:t>
            </a:r>
          </a:p>
          <a:p>
            <a:r>
              <a:rPr lang="en-US" baseline="0" dirty="0" smtClean="0"/>
              <a:t>Dena</a:t>
            </a:r>
          </a:p>
          <a:p>
            <a:r>
              <a:rPr lang="en-US" dirty="0" smtClean="0"/>
              <a:t>Angie</a:t>
            </a:r>
          </a:p>
          <a:p>
            <a:endParaRPr lang="en-US" dirty="0" smtClean="0"/>
          </a:p>
          <a:p>
            <a:pPr marL="174708" indent="-174708">
              <a:buFont typeface="Arial" charset="0"/>
              <a:buChar char="•"/>
            </a:pPr>
            <a:r>
              <a:rPr lang="en-US" dirty="0" smtClean="0"/>
              <a:t>Registration</a:t>
            </a:r>
          </a:p>
          <a:p>
            <a:pPr marL="174708" indent="-174708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163C-3A74-4E63-9BF2-151A81033F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58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163C-3A74-4E63-9BF2-151A81033F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77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163C-3A74-4E63-9BF2-151A81033F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60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163C-3A74-4E63-9BF2-151A81033F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26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163C-3A74-4E63-9BF2-151A81033F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54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163C-3A74-4E63-9BF2-151A81033F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27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163C-3A74-4E63-9BF2-151A81033F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03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163C-3A74-4E63-9BF2-151A81033F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65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163C-3A74-4E63-9BF2-151A81033F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84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163C-3A74-4E63-9BF2-151A81033F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98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163C-3A74-4E63-9BF2-151A81033F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84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Candace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163C-3A74-4E63-9BF2-151A81033F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02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163C-3A74-4E63-9BF2-151A81033F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55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163C-3A74-4E63-9BF2-151A81033F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721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163C-3A74-4E63-9BF2-151A81033F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4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163C-3A74-4E63-9BF2-151A81033F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08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</a:p>
          <a:p>
            <a:r>
              <a:rPr lang="en-US" dirty="0" smtClean="0"/>
              <a:t>Candace &amp; Tony close the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163C-3A74-4E63-9BF2-151A81033F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8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Candace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163C-3A74-4E63-9BF2-151A81033F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86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163C-3A74-4E63-9BF2-151A81033F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7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163C-3A74-4E63-9BF2-151A81033F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8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163C-3A74-4E63-9BF2-151A81033F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72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163C-3A74-4E63-9BF2-151A81033F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45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163C-3A74-4E63-9BF2-151A81033F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71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163C-3A74-4E63-9BF2-151A81033F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6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MRC_Template_Art-1-rvs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976"/>
            <a:ext cx="9127098" cy="690136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26370" y="6356352"/>
            <a:ext cx="2133600" cy="365125"/>
          </a:xfrm>
        </p:spPr>
        <p:txBody>
          <a:bodyPr/>
          <a:lstStyle/>
          <a:p>
            <a:fld id="{07202812-2C2B-41F4-85B3-1B9775ECD31B}" type="datetime1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72151" y="6356352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03268" y="6102195"/>
            <a:ext cx="340732" cy="755805"/>
          </a:xfrm>
        </p:spPr>
        <p:txBody>
          <a:bodyPr/>
          <a:lstStyle/>
          <a:p>
            <a:fld id="{C6BE90B2-8EF5-AB44-9AA6-C782EB291B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521415" y="1306476"/>
            <a:ext cx="5829609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527611" y="3087030"/>
            <a:ext cx="58419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5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MRC_Template_Art-2-rvs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" y="-37171"/>
            <a:ext cx="9144000" cy="690136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5F57-2FA4-450E-A712-C8278D8AA2A6}" type="datetime1">
              <a:rPr lang="en-US" smtClean="0"/>
              <a:pPr/>
              <a:t>12/18/2017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9382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7900020" cy="45259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09462" y="6133171"/>
            <a:ext cx="334537" cy="72482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0CF6D8-4708-874F-92EA-154F2A7A3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126166"/>
            <a:ext cx="5943600" cy="595311"/>
          </a:xfrm>
        </p:spPr>
        <p:txBody>
          <a:bodyPr/>
          <a:lstStyle>
            <a:lvl1pPr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MRC_Template_Art-2-rvs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" y="-37171"/>
            <a:ext cx="9144000" cy="690136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E4F8-AE06-426B-BB0F-0CD0758F9653}" type="datetime1">
              <a:rPr lang="en-US" smtClean="0"/>
              <a:pPr/>
              <a:t>12/18/2017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72162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15658" y="6133171"/>
            <a:ext cx="328341" cy="72482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0CF6D8-4708-874F-92EA-154F2A7A3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126166"/>
            <a:ext cx="5943600" cy="595311"/>
          </a:xfrm>
        </p:spPr>
        <p:txBody>
          <a:bodyPr/>
          <a:lstStyle>
            <a:lvl1pPr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35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MRC_Template_Art-2-rvs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" y="-37171"/>
            <a:ext cx="9144000" cy="690136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EB68-CB24-45ED-A298-C2D01AEE0AD0}" type="datetime1">
              <a:rPr lang="en-US" smtClean="0"/>
              <a:pPr/>
              <a:t>12/18/2017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002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7887629" cy="4525963"/>
          </a:xfrm>
        </p:spPr>
        <p:txBody>
          <a:bodyPr/>
          <a:lstStyle>
            <a:lvl1pPr>
              <a:defRPr sz="1200">
                <a:latin typeface="+mn-lt"/>
                <a:cs typeface="Arial"/>
              </a:defRPr>
            </a:lvl1pPr>
            <a:lvl2pPr>
              <a:defRPr sz="1050">
                <a:latin typeface="+mn-lt"/>
                <a:cs typeface="Arial"/>
              </a:defRPr>
            </a:lvl2pPr>
            <a:lvl3pPr>
              <a:buFont typeface="Wingdings" charset="2"/>
              <a:buChar char="§"/>
              <a:defRPr sz="900">
                <a:latin typeface="+mn-lt"/>
                <a:cs typeface="Arial"/>
              </a:defRPr>
            </a:lvl3pPr>
            <a:lvl4pPr>
              <a:buFont typeface="Wingdings" charset="2"/>
              <a:buChar char="ü"/>
              <a:defRPr sz="825">
                <a:latin typeface="+mn-lt"/>
                <a:cs typeface="Arial"/>
              </a:defRPr>
            </a:lvl4pPr>
            <a:lvl5pPr>
              <a:defRPr sz="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09462" y="6151756"/>
            <a:ext cx="334537" cy="70624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0CF6D8-4708-874F-92EA-154F2A7A3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126166"/>
            <a:ext cx="5943600" cy="595311"/>
          </a:xfrm>
        </p:spPr>
        <p:txBody>
          <a:bodyPr/>
          <a:lstStyle>
            <a:lvl1pPr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1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MRC_Template_Art-2-rvs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" y="-37171"/>
            <a:ext cx="9144000" cy="690136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66A9-CB81-40DF-A556-A58E50CC9A1B}" type="datetime1">
              <a:rPr lang="en-US" smtClean="0"/>
              <a:pPr/>
              <a:t>12/18/2017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628711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628711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09462" y="6126976"/>
            <a:ext cx="334537" cy="7310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0CF6D8-4708-874F-92EA-154F2A7A3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126166"/>
            <a:ext cx="5943600" cy="595311"/>
          </a:xfrm>
        </p:spPr>
        <p:txBody>
          <a:bodyPr/>
          <a:lstStyle>
            <a:lvl1pPr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7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MRC_Template_Art-2-rvs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" y="-37171"/>
            <a:ext cx="9144000" cy="690136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46B9-C3ED-4D80-A81F-DE60CBD21554}" type="datetime1">
              <a:rPr lang="en-US" smtClean="0"/>
              <a:pPr/>
              <a:t>12/18/2017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9382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3891776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6683" y="1600202"/>
            <a:ext cx="3884341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1854" y="6126976"/>
            <a:ext cx="322146" cy="7310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0CF6D8-4708-874F-92EA-154F2A7A3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126166"/>
            <a:ext cx="5943600" cy="595311"/>
          </a:xfrm>
        </p:spPr>
        <p:txBody>
          <a:bodyPr/>
          <a:lstStyle>
            <a:lvl1pPr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6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VMRC_Template_Art-2-rvs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" y="-37171"/>
            <a:ext cx="9144000" cy="6901366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34A4-3391-416E-ABC4-F4A9816A07ED}" type="datetime1">
              <a:rPr lang="en-US" smtClean="0"/>
              <a:pPr/>
              <a:t>12/18/2017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938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9797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91776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66683" y="1535113"/>
            <a:ext cx="388434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85268" y="2174875"/>
            <a:ext cx="385956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15658" y="6120780"/>
            <a:ext cx="328341" cy="7372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0CF6D8-4708-874F-92EA-154F2A7A3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126166"/>
            <a:ext cx="5943600" cy="595311"/>
          </a:xfrm>
        </p:spPr>
        <p:txBody>
          <a:bodyPr/>
          <a:lstStyle>
            <a:lvl1pPr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1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MRC_Template_Art-2-rvs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" y="-37171"/>
            <a:ext cx="9144000" cy="690136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DD1A-C923-418B-867F-FD5AD750F38B}" type="datetime1">
              <a:rPr lang="en-US" smtClean="0"/>
              <a:pPr/>
              <a:t>12/18/2017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9382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15658" y="6133171"/>
            <a:ext cx="328341" cy="72482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0CF6D8-4708-874F-92EA-154F2A7A3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126166"/>
            <a:ext cx="5943600" cy="595311"/>
          </a:xfrm>
        </p:spPr>
        <p:txBody>
          <a:bodyPr/>
          <a:lstStyle>
            <a:lvl1pPr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3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MRC_Template_Art-2-rvs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" y="-37171"/>
            <a:ext cx="9144000" cy="690136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77ED-CE6E-468A-AA23-18AE83BD06B5}" type="datetime1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1854" y="6126976"/>
            <a:ext cx="322146" cy="7310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0CF6D8-4708-874F-92EA-154F2A7A3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126166"/>
            <a:ext cx="5943600" cy="595311"/>
          </a:xfrm>
        </p:spPr>
        <p:txBody>
          <a:bodyPr/>
          <a:lstStyle>
            <a:lvl1pPr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6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VMRC_Template_Art-2-rvs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" y="-37171"/>
            <a:ext cx="9144000" cy="690136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BCF9-75B4-4BE8-81BB-1DF8DA6923C6}" type="datetime1">
              <a:rPr lang="en-US" smtClean="0"/>
              <a:pPr/>
              <a:t>12/18/2017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4775974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1854" y="6133171"/>
            <a:ext cx="322146" cy="72482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0CF6D8-4708-874F-92EA-154F2A7A3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126166"/>
            <a:ext cx="5943600" cy="595311"/>
          </a:xfrm>
        </p:spPr>
        <p:txBody>
          <a:bodyPr/>
          <a:lstStyle>
            <a:lvl1pPr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68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VMRC_Template_Art-2-rvs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" y="-37171"/>
            <a:ext cx="9144000" cy="690136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CD88-AEE7-4CD2-80D4-07417BA67B78}" type="datetime1">
              <a:rPr lang="en-US" smtClean="0"/>
              <a:pPr/>
              <a:t>12/18/2017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09462" y="6120780"/>
            <a:ext cx="334537" cy="7372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0CF6D8-4708-874F-92EA-154F2A7A3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126166"/>
            <a:ext cx="5943600" cy="595311"/>
          </a:xfrm>
        </p:spPr>
        <p:txBody>
          <a:bodyPr/>
          <a:lstStyle>
            <a:lvl1pPr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1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0EDE9-F1AF-4DE7-99B1-4BF95F734F73}" type="datetime1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E90B2-8EF5-AB44-9AA6-C782EB291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5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+mn-lt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Wingdings" charset="2"/>
        <a:buChar char="ü"/>
        <a:defRPr sz="825" kern="1200">
          <a:solidFill>
            <a:schemeClr val="tx1"/>
          </a:solidFill>
          <a:latin typeface="+mn-lt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Wingdings" charset="2"/>
        <a:buChar char="ü"/>
        <a:defRPr sz="750" kern="1200">
          <a:solidFill>
            <a:schemeClr val="tx1"/>
          </a:solidFill>
          <a:latin typeface="+mn-lt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05967" y="3624881"/>
            <a:ext cx="5198239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December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19,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San Joaquin Office of Education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subTitle" idx="4294967295"/>
          </p:nvPr>
        </p:nvSpPr>
        <p:spPr>
          <a:xfrm>
            <a:off x="3364735" y="4815671"/>
            <a:ext cx="4419600" cy="1314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Tony Anderson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Executive Director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5668" y="2703583"/>
            <a:ext cx="601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Bi-Annual All Staff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99886" y="760424"/>
            <a:ext cx="7010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Valley Mountain Regional </a:t>
            </a:r>
            <a:r>
              <a:rPr lang="en-US" sz="5400" b="1" dirty="0" smtClean="0"/>
              <a:t>Center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7817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11" y="2464384"/>
            <a:ext cx="2237874" cy="325061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Year in Pictures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84" y="0"/>
            <a:ext cx="5552589" cy="6858000"/>
          </a:xfrm>
        </p:spPr>
      </p:pic>
    </p:spTree>
    <p:extLst>
      <p:ext uri="{BB962C8B-B14F-4D97-AF65-F5344CB8AC3E}">
        <p14:creationId xmlns:p14="http://schemas.microsoft.com/office/powerpoint/2010/main" val="20510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11" y="2464384"/>
            <a:ext cx="2237874" cy="325061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Year in Pictures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85" y="0"/>
            <a:ext cx="548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1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11" y="2464384"/>
            <a:ext cx="2237874" cy="325061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Year in Pictures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54" y="19050"/>
            <a:ext cx="581025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11" y="2464384"/>
            <a:ext cx="2237874" cy="325061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Year in Pictures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85" y="0"/>
            <a:ext cx="5439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11" y="2464384"/>
            <a:ext cx="2237874" cy="325061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Year in Pictures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16" y="0"/>
            <a:ext cx="580072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11" y="2464384"/>
            <a:ext cx="2237874" cy="325061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Year in Pictures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85" y="0"/>
            <a:ext cx="548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2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11" y="2464384"/>
            <a:ext cx="2237874" cy="325061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Year in Pictures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47" y="95250"/>
            <a:ext cx="57912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11" y="2464384"/>
            <a:ext cx="2237874" cy="325061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Year in Pictures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85" y="0"/>
            <a:ext cx="5466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11" y="2464384"/>
            <a:ext cx="2237874" cy="325061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Year in Pictures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85" y="0"/>
            <a:ext cx="5739208" cy="698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4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11" y="2464384"/>
            <a:ext cx="2237874" cy="325061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Year in Pictures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85" y="0"/>
            <a:ext cx="544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</a:rPr>
              <a:t>VMRC Legislative Committee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618"/>
            <a:ext cx="7887629" cy="4945547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Hellos and Farewells</a:t>
            </a:r>
          </a:p>
          <a:p>
            <a:r>
              <a:rPr lang="en-US" sz="2400" b="1" dirty="0" smtClean="0"/>
              <a:t>Events and Trainings</a:t>
            </a:r>
          </a:p>
          <a:p>
            <a:r>
              <a:rPr lang="en-US" sz="2400" b="1" dirty="0" smtClean="0"/>
              <a:t>A Year in Review in Pictures</a:t>
            </a:r>
          </a:p>
          <a:p>
            <a:r>
              <a:rPr lang="en-US" sz="2400" b="1" dirty="0" smtClean="0"/>
              <a:t>Staff Surveys from Kinetic Flow</a:t>
            </a:r>
          </a:p>
          <a:p>
            <a:r>
              <a:rPr lang="en-US" sz="2400" b="1" dirty="0" smtClean="0"/>
              <a:t>Department of Developmental Services Priorities List</a:t>
            </a:r>
          </a:p>
          <a:p>
            <a:r>
              <a:rPr lang="en-US" sz="2400" b="1" dirty="0" smtClean="0"/>
              <a:t>Crystal Ball: Looking Ahead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6D8-4708-874F-92EA-154F2A7A303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11" y="2464384"/>
            <a:ext cx="2237874" cy="325061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Year in Pictures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99" y="0"/>
            <a:ext cx="5099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11" y="2464384"/>
            <a:ext cx="2237874" cy="325061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Year in Pictures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85" y="0"/>
            <a:ext cx="5482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11" y="2464384"/>
            <a:ext cx="2237874" cy="325061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Year in Pictures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58" y="0"/>
            <a:ext cx="5677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8" y="198537"/>
            <a:ext cx="8590527" cy="64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0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esults: Kinetic Flow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VMRC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received over 50% Agreement on 52 of the 58 (compared to 44 in 2014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metrics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75% or higher agreement on 26 measures (18 in 2014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VMRC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received the highest scores for…</a:t>
            </a:r>
          </a:p>
          <a:p>
            <a:pPr marL="642938" lvl="1" indent="-342900"/>
            <a:r>
              <a:rPr lang="en-US" sz="185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1850" dirty="0">
                <a:latin typeface="Arial" panose="020B0604020202020204" pitchFamily="34" charset="0"/>
                <a:cs typeface="Arial" panose="020B0604020202020204" pitchFamily="34" charset="0"/>
              </a:rPr>
              <a:t>care about and am committed to doing the </a:t>
            </a:r>
            <a:r>
              <a:rPr lang="en-US" sz="1850" dirty="0" smtClean="0">
                <a:latin typeface="Arial" panose="020B0604020202020204" pitchFamily="34" charset="0"/>
                <a:cs typeface="Arial" panose="020B0604020202020204" pitchFamily="34" charset="0"/>
              </a:rPr>
              <a:t>best Job </a:t>
            </a:r>
            <a:r>
              <a:rPr lang="en-US" sz="1850" dirty="0">
                <a:latin typeface="Arial" panose="020B0604020202020204" pitchFamily="34" charset="0"/>
                <a:cs typeface="Arial" panose="020B0604020202020204" pitchFamily="34" charset="0"/>
              </a:rPr>
              <a:t>I can each day. (98%)</a:t>
            </a:r>
          </a:p>
          <a:p>
            <a:pPr marL="642938" lvl="1" indent="-342900"/>
            <a:r>
              <a:rPr lang="en-US" sz="185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1850" dirty="0">
                <a:latin typeface="Arial" panose="020B0604020202020204" pitchFamily="34" charset="0"/>
                <a:cs typeface="Arial" panose="020B0604020202020204" pitchFamily="34" charset="0"/>
              </a:rPr>
              <a:t>know what is expected of me at work. (92%)</a:t>
            </a:r>
          </a:p>
          <a:p>
            <a:pPr marL="642938" lvl="1" indent="-342900"/>
            <a:r>
              <a:rPr lang="en-US" sz="185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1850" dirty="0">
                <a:latin typeface="Arial" panose="020B0604020202020204" pitchFamily="34" charset="0"/>
                <a:cs typeface="Arial" panose="020B0604020202020204" pitchFamily="34" charset="0"/>
              </a:rPr>
              <a:t>feel that the work I do supports the vision of </a:t>
            </a:r>
            <a:r>
              <a:rPr lang="en-US" sz="1850" dirty="0" smtClean="0">
                <a:latin typeface="Arial" panose="020B0604020202020204" pitchFamily="34" charset="0"/>
                <a:cs typeface="Arial" panose="020B0604020202020204" pitchFamily="34" charset="0"/>
              </a:rPr>
              <a:t>the organization </a:t>
            </a:r>
            <a:r>
              <a:rPr lang="en-US" sz="1850" dirty="0">
                <a:latin typeface="Arial" panose="020B0604020202020204" pitchFamily="34" charset="0"/>
                <a:cs typeface="Arial" panose="020B0604020202020204" pitchFamily="34" charset="0"/>
              </a:rPr>
              <a:t>in serving people with </a:t>
            </a:r>
            <a:r>
              <a:rPr lang="en-US" sz="185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developmental disabilities</a:t>
            </a:r>
            <a:r>
              <a:rPr lang="en-US" sz="1850" dirty="0">
                <a:latin typeface="Arial" panose="020B0604020202020204" pitchFamily="34" charset="0"/>
                <a:cs typeface="Arial" panose="020B0604020202020204" pitchFamily="34" charset="0"/>
              </a:rPr>
              <a:t>. (91%)</a:t>
            </a:r>
          </a:p>
          <a:p>
            <a:pPr marL="642938" lvl="1" indent="-342900"/>
            <a:r>
              <a:rPr lang="en-US" sz="185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1850" dirty="0">
                <a:latin typeface="Arial" panose="020B0604020202020204" pitchFamily="34" charset="0"/>
                <a:cs typeface="Arial" panose="020B0604020202020204" pitchFamily="34" charset="0"/>
              </a:rPr>
              <a:t>feel like what I do makes a difference to </a:t>
            </a:r>
            <a:r>
              <a:rPr lang="en-US" sz="1850" dirty="0" smtClean="0">
                <a:latin typeface="Arial" panose="020B0604020202020204" pitchFamily="34" charset="0"/>
                <a:cs typeface="Arial" panose="020B0604020202020204" pitchFamily="34" charset="0"/>
              </a:rPr>
              <a:t>the people </a:t>
            </a:r>
            <a:r>
              <a:rPr lang="en-US" sz="1850" dirty="0">
                <a:latin typeface="Arial" panose="020B0604020202020204" pitchFamily="34" charset="0"/>
                <a:cs typeface="Arial" panose="020B0604020202020204" pitchFamily="34" charset="0"/>
              </a:rPr>
              <a:t>VMRC supports. (90%)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6D8-4708-874F-92EA-154F2A7A303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9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esults: Kinetic Flow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VMRC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received the lowest scores for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50" dirty="0" smtClean="0">
                <a:latin typeface="Arial" panose="020B0604020202020204" pitchFamily="34" charset="0"/>
                <a:cs typeface="Arial" panose="020B0604020202020204" pitchFamily="34" charset="0"/>
              </a:rPr>
              <a:t>Upper </a:t>
            </a:r>
            <a:r>
              <a:rPr lang="en-US" sz="1850" dirty="0">
                <a:latin typeface="Arial" panose="020B0604020202020204" pitchFamily="34" charset="0"/>
                <a:cs typeface="Arial" panose="020B0604020202020204" pitchFamily="34" charset="0"/>
              </a:rPr>
              <a:t>Management fosters a team approach </a:t>
            </a:r>
            <a:r>
              <a:rPr lang="en-US" sz="1850" dirty="0" smtClean="0">
                <a:latin typeface="Arial" panose="020B0604020202020204" pitchFamily="34" charset="0"/>
                <a:cs typeface="Arial" panose="020B0604020202020204" pitchFamily="34" charset="0"/>
              </a:rPr>
              <a:t>within our </a:t>
            </a:r>
            <a:r>
              <a:rPr lang="en-US" sz="1850" dirty="0">
                <a:latin typeface="Arial" panose="020B0604020202020204" pitchFamily="34" charset="0"/>
                <a:cs typeface="Arial" panose="020B0604020202020204" pitchFamily="34" charset="0"/>
              </a:rPr>
              <a:t>agency. (49%)</a:t>
            </a:r>
          </a:p>
          <a:p>
            <a:pPr lvl="1"/>
            <a:r>
              <a:rPr lang="en-US" sz="1850" dirty="0" smtClean="0">
                <a:latin typeface="Arial" panose="020B0604020202020204" pitchFamily="34" charset="0"/>
                <a:cs typeface="Arial" panose="020B0604020202020204" pitchFamily="34" charset="0"/>
              </a:rPr>
              <a:t>Upper </a:t>
            </a:r>
            <a:r>
              <a:rPr lang="en-US" sz="1850" dirty="0">
                <a:latin typeface="Arial" panose="020B0604020202020204" pitchFamily="34" charset="0"/>
                <a:cs typeface="Arial" panose="020B0604020202020204" pitchFamily="34" charset="0"/>
              </a:rPr>
              <a:t>Management is open to suggestions </a:t>
            </a:r>
            <a:r>
              <a:rPr lang="en-US" sz="1850" dirty="0" smtClean="0">
                <a:latin typeface="Arial" panose="020B0604020202020204" pitchFamily="34" charset="0"/>
                <a:cs typeface="Arial" panose="020B0604020202020204" pitchFamily="34" charset="0"/>
              </a:rPr>
              <a:t>for improvement</a:t>
            </a:r>
            <a:r>
              <a:rPr lang="en-US" sz="1850" dirty="0">
                <a:latin typeface="Arial" panose="020B0604020202020204" pitchFamily="34" charset="0"/>
                <a:cs typeface="Arial" panose="020B0604020202020204" pitchFamily="34" charset="0"/>
              </a:rPr>
              <a:t>. (47%)</a:t>
            </a:r>
          </a:p>
          <a:p>
            <a:pPr lvl="1"/>
            <a:r>
              <a:rPr lang="en-US" sz="1850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1850" dirty="0">
                <a:latin typeface="Arial" panose="020B0604020202020204" pitchFamily="34" charset="0"/>
                <a:cs typeface="Arial" panose="020B0604020202020204" pitchFamily="34" charset="0"/>
              </a:rPr>
              <a:t>is a culture of trust at the regional center</a:t>
            </a:r>
            <a:r>
              <a:rPr lang="en-US" sz="1850" dirty="0" smtClean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1850" dirty="0">
                <a:latin typeface="Arial" panose="020B0604020202020204" pitchFamily="34" charset="0"/>
                <a:cs typeface="Arial" panose="020B0604020202020204" pitchFamily="34" charset="0"/>
              </a:rPr>
              <a:t>47%)</a:t>
            </a:r>
          </a:p>
          <a:p>
            <a:pPr lvl="1"/>
            <a:r>
              <a:rPr lang="en-US" sz="1850" dirty="0" smtClean="0">
                <a:latin typeface="Arial" panose="020B0604020202020204" pitchFamily="34" charset="0"/>
                <a:cs typeface="Arial" panose="020B0604020202020204" pitchFamily="34" charset="0"/>
              </a:rPr>
              <a:t>Upper </a:t>
            </a:r>
            <a:r>
              <a:rPr lang="en-US" sz="1850" dirty="0">
                <a:latin typeface="Arial" panose="020B0604020202020204" pitchFamily="34" charset="0"/>
                <a:cs typeface="Arial" panose="020B0604020202020204" pitchFamily="34" charset="0"/>
              </a:rPr>
              <a:t>Management is open to input from the staff</a:t>
            </a:r>
            <a:r>
              <a:rPr lang="en-US" sz="1850" dirty="0" smtClean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1850" dirty="0">
                <a:latin typeface="Arial" panose="020B0604020202020204" pitchFamily="34" charset="0"/>
                <a:cs typeface="Arial" panose="020B0604020202020204" pitchFamily="34" charset="0"/>
              </a:rPr>
              <a:t>46%)</a:t>
            </a:r>
          </a:p>
          <a:p>
            <a:pPr lvl="1"/>
            <a:r>
              <a:rPr lang="en-US" sz="185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50" dirty="0">
                <a:latin typeface="Arial" panose="020B0604020202020204" pitchFamily="34" charset="0"/>
                <a:cs typeface="Arial" panose="020B0604020202020204" pitchFamily="34" charset="0"/>
              </a:rPr>
              <a:t>communication across </a:t>
            </a:r>
            <a:r>
              <a:rPr lang="en-US" sz="185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boundaries </a:t>
            </a:r>
            <a:r>
              <a:rPr lang="en-US" sz="1850" dirty="0">
                <a:latin typeface="Arial" panose="020B0604020202020204" pitchFamily="34" charset="0"/>
                <a:cs typeface="Arial" panose="020B0604020202020204" pitchFamily="34" charset="0"/>
              </a:rPr>
              <a:t>within the regional center enables us </a:t>
            </a:r>
            <a:r>
              <a:rPr lang="en-US" sz="1850" dirty="0" smtClean="0">
                <a:latin typeface="Arial" panose="020B0604020202020204" pitchFamily="34" charset="0"/>
                <a:cs typeface="Arial" panose="020B0604020202020204" pitchFamily="34" charset="0"/>
              </a:rPr>
              <a:t>to perform </a:t>
            </a:r>
            <a:r>
              <a:rPr lang="en-US" sz="1850" dirty="0">
                <a:latin typeface="Arial" panose="020B0604020202020204" pitchFamily="34" charset="0"/>
                <a:cs typeface="Arial" panose="020B0604020202020204" pitchFamily="34" charset="0"/>
              </a:rPr>
              <a:t>our jobs effectively. (46%)</a:t>
            </a:r>
          </a:p>
          <a:p>
            <a:pPr lvl="1"/>
            <a:r>
              <a:rPr lang="en-US" sz="185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1850" dirty="0">
                <a:latin typeface="Arial" panose="020B0604020202020204" pitchFamily="34" charset="0"/>
                <a:cs typeface="Arial" panose="020B0604020202020204" pitchFamily="34" charset="0"/>
              </a:rPr>
              <a:t>am fairly compensated for what I do. (43%)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6D8-4708-874F-92EA-154F2A7A303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812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esults: Kinetic Flow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Fifty-six percent (56%) of employees definitely want to continue working </a:t>
            </a:r>
            <a:r>
              <a:rPr lang="en-US" sz="2000" dirty="0" smtClean="0"/>
              <a:t>at VMRC </a:t>
            </a:r>
            <a:r>
              <a:rPr lang="en-US" sz="2000" dirty="0"/>
              <a:t>for at least the next two years, while an additional thirty-two </a:t>
            </a:r>
            <a:r>
              <a:rPr lang="en-US" sz="2000" dirty="0" smtClean="0"/>
              <a:t>percent (32</a:t>
            </a:r>
            <a:r>
              <a:rPr lang="en-US" sz="2000" dirty="0"/>
              <a:t>%) “Yes, maybe” want to continue to work for the regional center for the </a:t>
            </a:r>
            <a:r>
              <a:rPr lang="en-US" sz="2000" dirty="0" smtClean="0"/>
              <a:t>next two </a:t>
            </a:r>
            <a:r>
              <a:rPr lang="en-US" sz="2000" dirty="0"/>
              <a:t>years; a notable increase over 2014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Overall, the regional center demonstrated improvement on 40of 49 </a:t>
            </a:r>
            <a:r>
              <a:rPr lang="en-US" sz="2000" dirty="0" smtClean="0"/>
              <a:t>core metrics</a:t>
            </a:r>
            <a:r>
              <a:rPr lang="en-US" sz="2000" dirty="0"/>
              <a:t>, with four (4) metrics that remained unchanged, and five (5) metrics </a:t>
            </a:r>
            <a:r>
              <a:rPr lang="en-US" sz="2000" dirty="0" smtClean="0"/>
              <a:t>that declined </a:t>
            </a:r>
            <a:r>
              <a:rPr lang="en-US" sz="2000" dirty="0"/>
              <a:t>slightly.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Satisfaction </a:t>
            </a:r>
            <a:r>
              <a:rPr lang="en-US" sz="2000" dirty="0"/>
              <a:t>Analysis</a:t>
            </a:r>
          </a:p>
          <a:p>
            <a:r>
              <a:rPr lang="en-US" sz="2000" dirty="0" smtClean="0"/>
              <a:t>For </a:t>
            </a:r>
            <a:r>
              <a:rPr lang="en-US" sz="2000" dirty="0"/>
              <a:t>comparison purposes, analysis looked at each office and </a:t>
            </a:r>
            <a:r>
              <a:rPr lang="en-US" sz="2000" dirty="0" smtClean="0"/>
              <a:t>department compared </a:t>
            </a:r>
            <a:r>
              <a:rPr lang="en-US" sz="2000" dirty="0"/>
              <a:t>to 2014 scores; detailed findings are available in the </a:t>
            </a:r>
            <a:r>
              <a:rPr lang="en-US" sz="2000" dirty="0" smtClean="0"/>
              <a:t>complete report</a:t>
            </a:r>
            <a:r>
              <a:rPr lang="en-US" sz="2000" dirty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6D8-4708-874F-92EA-154F2A7A303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39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DDS </a:t>
            </a:r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Stated Priorities 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Legislation and Funding -implementation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Community-Based Services Regulations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Inequity/Disparities in Our System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Self-Determination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Community Service Models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Safety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Net Plan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Rate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Competitive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Integrated Employment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Services Task Force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6D8-4708-874F-92EA-154F2A7A303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10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Crystal Ball: Looking Ahead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8687"/>
            <a:ext cx="7887629" cy="4525963"/>
          </a:xfrm>
        </p:spPr>
        <p:txBody>
          <a:bodyPr>
            <a:noAutofit/>
          </a:bodyPr>
          <a:lstStyle/>
          <a:p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Self-Determination – Probably within the first quarter of the year</a:t>
            </a:r>
          </a:p>
          <a:p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Developmental Center Closures:</a:t>
            </a:r>
          </a:p>
          <a:p>
            <a:pPr marL="585788" lvl="1" indent="-285750"/>
            <a:r>
              <a:rPr lang="en-US" sz="1700" dirty="0" smtClean="0"/>
              <a:t>Sonoma </a:t>
            </a:r>
            <a:r>
              <a:rPr lang="en-US" sz="1700" dirty="0"/>
              <a:t>DC scheduled to close by December </a:t>
            </a:r>
            <a:r>
              <a:rPr lang="en-US" sz="1700" dirty="0" smtClean="0"/>
              <a:t>2018</a:t>
            </a:r>
          </a:p>
          <a:p>
            <a:pPr marL="585788" lvl="1" indent="-285750"/>
            <a:r>
              <a:rPr lang="en-US" sz="1700" dirty="0" smtClean="0"/>
              <a:t>Fairview </a:t>
            </a:r>
            <a:r>
              <a:rPr lang="en-US" sz="1700" dirty="0"/>
              <a:t>DC by </a:t>
            </a:r>
            <a:r>
              <a:rPr lang="en-US" sz="1700" dirty="0" smtClean="0"/>
              <a:t>2019</a:t>
            </a:r>
          </a:p>
          <a:p>
            <a:pPr marL="585788" lvl="1" indent="-285750"/>
            <a:r>
              <a:rPr lang="en-US" sz="1700" dirty="0" smtClean="0"/>
              <a:t>Porterville </a:t>
            </a:r>
            <a:r>
              <a:rPr lang="en-US" sz="1700" dirty="0"/>
              <a:t>DC General Treatment Area by December </a:t>
            </a:r>
            <a:r>
              <a:rPr lang="en-US" sz="1700" dirty="0" smtClean="0"/>
              <a:t>2021</a:t>
            </a:r>
          </a:p>
          <a:p>
            <a:pPr marL="585788" lvl="1" indent="-285750"/>
            <a:r>
              <a:rPr lang="en-US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Advocates 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will press hard to retain the money saved and DDS will continue focus on crisis and enhanced behavioral </a:t>
            </a:r>
            <a:r>
              <a:rPr lang="en-US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en-US" sz="1850" dirty="0"/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HCBS – Person Centered Planning and Thinking will become even more important as a requirement in receiving federal funds. Compliance due date March 2022.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There will probably be a significant tax bill that makes Medicaid spending on developmental disabilities vulnerable.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Disparities in the expenditures for culturally diverse population will continue to be a focus of our legislature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Housing, Employment and Dental Care will round out the top priorities of the department and the legislature.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Governor ends his term and congress enters mid-term elections.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Initiatives for 2018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887629" cy="4525963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Person – Centered Planning and Thinking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VMRC Training and Development Work Group will begin to layout a blueprint for agency wide learning.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will enter the action phase for addressing the oral health crisis in our region.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provider community is ready to implement its professional development plan.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VMRC Board legislative Committee will engage our community in self-advocacy and public policy awareness and action.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board of directors will increase its committee work, travel the region better, and increase transparency.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organizational communications with Two All Staff Meetings a year and two all management meetings a year.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Media strategic plan and full implement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9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B44527-E2C8-4833-8BAA-947F5D6A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6D8-4708-874F-92EA-154F2A7A303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05" y="0"/>
            <a:ext cx="6029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QUESTIONS</a:t>
            </a:r>
            <a:endParaRPr lang="en-US" sz="8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6D8-4708-874F-92EA-154F2A7A303D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9458" name="Picture 2" descr="C:\Users\dhernan1\AppData\Local\Microsoft\Windows\Temporary Internet Files\Content.IE5\ZRUF0EEP\question_1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2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8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We Also Welcomed the </a:t>
            </a:r>
            <a:r>
              <a:rPr lang="en-US" sz="3600" b="1" dirty="0" smtClean="0">
                <a:solidFill>
                  <a:srgbClr val="00B0F0"/>
                </a:solidFill>
              </a:rPr>
              <a:t>Following New Staff: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192"/>
            <a:ext cx="7887629" cy="4933973"/>
          </a:xfrm>
        </p:spPr>
        <p:txBody>
          <a:bodyPr numCol="3"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Linda </a:t>
            </a:r>
            <a:r>
              <a:rPr lang="en-US" sz="2000" dirty="0" err="1" smtClean="0"/>
              <a:t>DeLaurenti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Amanda Dominguez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Cee Vang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Brieann</a:t>
            </a:r>
            <a:r>
              <a:rPr lang="en-US" sz="2000" dirty="0" smtClean="0"/>
              <a:t> </a:t>
            </a:r>
            <a:r>
              <a:rPr lang="en-US" sz="2000" dirty="0" err="1" smtClean="0"/>
              <a:t>Ruebel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Alyssa	</a:t>
            </a:r>
            <a:r>
              <a:rPr lang="en-US" sz="2000" dirty="0" err="1"/>
              <a:t>Picone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Ryan Lee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Donna </a:t>
            </a:r>
            <a:r>
              <a:rPr lang="en-US" sz="2000" dirty="0" err="1" smtClean="0"/>
              <a:t>McWithey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Silka</a:t>
            </a:r>
            <a:r>
              <a:rPr lang="en-US" sz="2000" dirty="0" smtClean="0"/>
              <a:t> Guerra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Timothy </a:t>
            </a:r>
            <a:r>
              <a:rPr lang="en-US" sz="2000" dirty="0" err="1" smtClean="0"/>
              <a:t>Mangrich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Aurelia Vazquez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Xinh</a:t>
            </a:r>
            <a:r>
              <a:rPr lang="en-US" sz="2000" dirty="0" smtClean="0"/>
              <a:t> Pham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Christene</a:t>
            </a:r>
            <a:r>
              <a:rPr lang="en-US" sz="2000" dirty="0" smtClean="0"/>
              <a:t> Adams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Julie </a:t>
            </a:r>
            <a:r>
              <a:rPr lang="en-US" sz="2000" dirty="0" err="1" smtClean="0"/>
              <a:t>Vangvichit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Nicole </a:t>
            </a:r>
            <a:r>
              <a:rPr lang="en-US" sz="2000" dirty="0" err="1" smtClean="0"/>
              <a:t>Byington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Cristina Cano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Kayla Vang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Patricia Briones </a:t>
            </a:r>
            <a:r>
              <a:rPr lang="en-US" sz="2000" dirty="0"/>
              <a:t>Gomez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Heather </a:t>
            </a:r>
            <a:r>
              <a:rPr lang="en-US" sz="2000" dirty="0" err="1" smtClean="0"/>
              <a:t>Gake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Annacristina</a:t>
            </a:r>
            <a:r>
              <a:rPr lang="en-US" sz="2000" dirty="0" smtClean="0"/>
              <a:t> Valencia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Chandrea</a:t>
            </a:r>
            <a:r>
              <a:rPr lang="en-US" sz="2000" dirty="0"/>
              <a:t>	Washington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Richard Urban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Paulina Rodriguez </a:t>
            </a:r>
            <a:r>
              <a:rPr lang="en-US" sz="2000" dirty="0"/>
              <a:t>Cruz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James	Shorter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Deanna Nava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Bao</a:t>
            </a:r>
            <a:r>
              <a:rPr lang="en-US" sz="2000" dirty="0" smtClean="0"/>
              <a:t> Fang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Michele </a:t>
            </a:r>
            <a:r>
              <a:rPr lang="en-US" sz="2000" dirty="0" err="1" smtClean="0"/>
              <a:t>Poaster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Lawrence	Henderson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Rena </a:t>
            </a:r>
            <a:r>
              <a:rPr lang="en-US" sz="2000" dirty="0" err="1" smtClean="0"/>
              <a:t>Ieng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Albert	Garcia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Corinne De </a:t>
            </a:r>
            <a:r>
              <a:rPr lang="en-US" sz="2000" dirty="0"/>
              <a:t>Diego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Stephanie	Medina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Mari </a:t>
            </a:r>
            <a:r>
              <a:rPr lang="en-US" sz="2000" dirty="0" smtClean="0"/>
              <a:t>Bel Trujillo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Heaven Richardson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Jennell</a:t>
            </a:r>
            <a:r>
              <a:rPr lang="en-US" sz="2000" dirty="0" smtClean="0"/>
              <a:t> Johnson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Houa</a:t>
            </a:r>
            <a:r>
              <a:rPr lang="en-US" sz="2000" dirty="0" smtClean="0"/>
              <a:t> Vang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Anna Martinez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Johnson Vang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Stephanie	Rodriguez Melena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Amber Elkins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Whitney </a:t>
            </a:r>
            <a:r>
              <a:rPr lang="en-US" sz="2000" dirty="0" err="1" smtClean="0"/>
              <a:t>Larot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Tatiana </a:t>
            </a:r>
            <a:r>
              <a:rPr lang="en-US" sz="2000" dirty="0" err="1" smtClean="0"/>
              <a:t>Supnet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My Nguyen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Bud </a:t>
            </a:r>
            <a:r>
              <a:rPr lang="en-US" sz="2000" dirty="0" err="1" smtClean="0"/>
              <a:t>Mullanix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Edythe </a:t>
            </a:r>
            <a:r>
              <a:rPr lang="en-US" sz="2000" dirty="0" err="1" smtClean="0"/>
              <a:t>Garbarini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Donna </a:t>
            </a:r>
            <a:r>
              <a:rPr lang="en-US" sz="2000" dirty="0" err="1" smtClean="0"/>
              <a:t>Sioson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Janelle </a:t>
            </a:r>
            <a:r>
              <a:rPr lang="en-US" sz="2000" dirty="0" err="1" smtClean="0"/>
              <a:t>Anhorn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Lindsay Fernando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Zang</a:t>
            </a:r>
            <a:r>
              <a:rPr lang="en-US" sz="2000" dirty="0" smtClean="0"/>
              <a:t> Vang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Cindy Montoya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Tony Anderson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6D8-4708-874F-92EA-154F2A7A303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482" name="Picture 2" descr="C:\Users\dhernan1\AppData\Local\Microsoft\Windows\Temporary Internet Files\Content.IE5\LEA4AH8I\group-of-members-users-ico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508" y="5847345"/>
            <a:ext cx="1010655" cy="101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6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a</a:t>
            </a:r>
            <a:r>
              <a:rPr lang="en-US" sz="3600" b="1" dirty="0" smtClean="0">
                <a:solidFill>
                  <a:srgbClr val="00B0F0"/>
                </a:solidFill>
              </a:rPr>
              <a:t>nd we said </a:t>
            </a:r>
            <a:r>
              <a:rPr lang="en-US" sz="3600" b="1" dirty="0">
                <a:solidFill>
                  <a:srgbClr val="00B0F0"/>
                </a:solidFill>
              </a:rPr>
              <a:t>F</a:t>
            </a:r>
            <a:r>
              <a:rPr lang="en-US" sz="3600" b="1" dirty="0" smtClean="0">
                <a:solidFill>
                  <a:srgbClr val="00B0F0"/>
                </a:solidFill>
              </a:rPr>
              <a:t>arewell to the </a:t>
            </a:r>
            <a:r>
              <a:rPr lang="en-US" sz="3600" b="1" dirty="0" smtClean="0">
                <a:solidFill>
                  <a:srgbClr val="00B0F0"/>
                </a:solidFill>
              </a:rPr>
              <a:t>Following Staff: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192"/>
            <a:ext cx="7887629" cy="4933973"/>
          </a:xfrm>
        </p:spPr>
        <p:txBody>
          <a:bodyPr numCol="3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Paul </a:t>
            </a:r>
            <a:r>
              <a:rPr lang="en-US" sz="2000" dirty="0" err="1"/>
              <a:t>Billodeau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Kasey Hines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Daniel Kaufmann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Cindy-</a:t>
            </a:r>
            <a:r>
              <a:rPr lang="en-US" sz="2000" dirty="0" err="1" smtClean="0"/>
              <a:t>Quynh</a:t>
            </a:r>
            <a:r>
              <a:rPr lang="en-US" sz="2000" dirty="0" smtClean="0"/>
              <a:t> Le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Valbina</a:t>
            </a:r>
            <a:r>
              <a:rPr lang="en-US" sz="2000" dirty="0" smtClean="0"/>
              <a:t> De </a:t>
            </a:r>
            <a:r>
              <a:rPr lang="en-US" sz="2000" dirty="0"/>
              <a:t>La Torre Salgado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Sunjum</a:t>
            </a:r>
            <a:r>
              <a:rPr lang="en-US" sz="2000" dirty="0" smtClean="0"/>
              <a:t> </a:t>
            </a:r>
            <a:r>
              <a:rPr lang="en-US" sz="2000" dirty="0" err="1" smtClean="0"/>
              <a:t>Hundai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Lori Meeker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Diane </a:t>
            </a:r>
            <a:r>
              <a:rPr lang="en-US" sz="2000" dirty="0" err="1" smtClean="0"/>
              <a:t>Ricucci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Abel	Ornelas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Kevin	Rose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Farhad</a:t>
            </a:r>
            <a:r>
              <a:rPr lang="en-US" sz="2000" dirty="0" smtClean="0"/>
              <a:t> </a:t>
            </a:r>
            <a:r>
              <a:rPr lang="en-US" sz="2000" dirty="0" err="1" smtClean="0"/>
              <a:t>Latifi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William	Rutgers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Shireen	Farsi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Holly	Diaz-Bach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Sandra Du </a:t>
            </a:r>
            <a:r>
              <a:rPr lang="en-US" sz="2000" dirty="0" err="1"/>
              <a:t>Puy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Sandi	</a:t>
            </a:r>
            <a:r>
              <a:rPr lang="en-US" sz="2000" dirty="0" smtClean="0"/>
              <a:t> Brophy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Jennifer Perrault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Judith Rhodes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Loren Bach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Sandra Du </a:t>
            </a:r>
            <a:r>
              <a:rPr lang="en-US" sz="2000" dirty="0" err="1"/>
              <a:t>Puy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Penny Speight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Brigette</a:t>
            </a:r>
            <a:r>
              <a:rPr lang="en-US" sz="2000" dirty="0" smtClean="0"/>
              <a:t> Clement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Scott	Rickey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Alyssa </a:t>
            </a:r>
            <a:r>
              <a:rPr lang="en-US" sz="2000" dirty="0" err="1" smtClean="0"/>
              <a:t>Picone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Aurelia Vazquez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Annacristina</a:t>
            </a:r>
            <a:r>
              <a:rPr lang="en-US" sz="2000" dirty="0" smtClean="0"/>
              <a:t> Valencia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Chandrea</a:t>
            </a:r>
            <a:r>
              <a:rPr lang="en-US" sz="2000" dirty="0" smtClean="0"/>
              <a:t> Washington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F6D8-4708-874F-92EA-154F2A7A303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482" name="Picture 2" descr="C:\Users\dhernan1\AppData\Local\Microsoft\Windows\Temporary Internet Files\Content.IE5\LEA4AH8I\group-of-members-users-ico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547" y="5004069"/>
            <a:ext cx="1300480" cy="130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1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Educating the New Director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8076"/>
            <a:ext cx="7887629" cy="4525963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Observed Clinics with Mary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Visited Foster Grandparents with Mara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Visited several homes and day programs and other community programs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Visited Several Early Start Programs with Tara 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 with all staff 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Visited Mental Health partners in Stanislaus and San Joaquin Counties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 with labor several times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Surveys responses various topics to inform me 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Meetings with outside groups including SAC6 and </a:t>
            </a:r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CLASP etc.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4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and Trainings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8076"/>
            <a:ext cx="7887629" cy="4525963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Home and Community Based Services New Rules (200+ attendees)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Worker Appreciation Day</a:t>
            </a:r>
            <a:endParaRPr lang="en-US" sz="2000" b="1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Dental Crisis Brainstorming and Presentation – in-House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Self-Determination Symposiums (450+ attendees)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Restructuring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– in-House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Board of Directors Annual Meeting with Stockton Mayor </a:t>
            </a:r>
          </a:p>
          <a:p>
            <a:r>
              <a:rPr lang="en-US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Diversity Training (400+ attendees)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Cultural Connections Fair (600+ attendees)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Classes by Bud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Legislative Outcomes Presentations (100 attendees)</a:t>
            </a: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2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Year in Review in Pictures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8076"/>
            <a:ext cx="7887629" cy="4525963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Home and Community Based Services New Rules (200+ attendees)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Worker Appreciation Day</a:t>
            </a:r>
            <a:endParaRPr lang="en-US" sz="2000" b="1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Dental Crisis Brainstorming and Presentation – in-House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Self-Determination Symposiums (450+ attendees)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Restructuring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– in-House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Board of Directors Annual Meeting with Stockton Mayor </a:t>
            </a:r>
          </a:p>
          <a:p>
            <a:r>
              <a:rPr lang="en-US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Diversity Training (400+ attendees)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Cultural Connections Fair (600+ attendees)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Classes by Bud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Legislative Outcomes Presentations (100 attendees)</a:t>
            </a: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11" y="2464384"/>
            <a:ext cx="2237874" cy="325061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Year in Pictures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85" y="0"/>
            <a:ext cx="5500781" cy="6858000"/>
          </a:xfrm>
        </p:spPr>
      </p:pic>
    </p:spTree>
    <p:extLst>
      <p:ext uri="{BB962C8B-B14F-4D97-AF65-F5344CB8AC3E}">
        <p14:creationId xmlns:p14="http://schemas.microsoft.com/office/powerpoint/2010/main" val="168141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W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MRC_Template_Final [Read-Only]" id="{3A8BA933-5BC8-488E-951F-CF7952FA90A3}" vid="{F3E5F697-27A4-44C8-8F07-14BA9B8D72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VMRC_Template_Final</Template>
  <TotalTime>1769</TotalTime>
  <Words>1096</Words>
  <Application>Microsoft Office PowerPoint</Application>
  <PresentationFormat>On-screen Show (4:3)</PresentationFormat>
  <Paragraphs>295</Paragraphs>
  <Slides>30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KW_template</vt:lpstr>
      <vt:lpstr>PowerPoint Presentation</vt:lpstr>
      <vt:lpstr>VMRC Legislative Committee</vt:lpstr>
      <vt:lpstr>PowerPoint Presentation</vt:lpstr>
      <vt:lpstr>We Also Welcomed the Following New Staff:</vt:lpstr>
      <vt:lpstr>and we said Farewell to the Following Staff:</vt:lpstr>
      <vt:lpstr>Educating the New Director</vt:lpstr>
      <vt:lpstr>Events and Trainings</vt:lpstr>
      <vt:lpstr>The Year in Review in Pictures</vt:lpstr>
      <vt:lpstr>A Year in Pictures</vt:lpstr>
      <vt:lpstr>A Year in Pictures</vt:lpstr>
      <vt:lpstr>A Year in Pictures</vt:lpstr>
      <vt:lpstr>A Year in Pictures</vt:lpstr>
      <vt:lpstr>A Year in Pictures</vt:lpstr>
      <vt:lpstr>A Year in Pictures</vt:lpstr>
      <vt:lpstr>A Year in Pictures</vt:lpstr>
      <vt:lpstr>A Year in Pictures</vt:lpstr>
      <vt:lpstr>A Year in Pictures</vt:lpstr>
      <vt:lpstr>A Year in Pictures</vt:lpstr>
      <vt:lpstr>A Year in Pictures</vt:lpstr>
      <vt:lpstr>A Year in Pictures</vt:lpstr>
      <vt:lpstr>A Year in Pictures</vt:lpstr>
      <vt:lpstr>A Year in Pictures</vt:lpstr>
      <vt:lpstr>PowerPoint Presentation</vt:lpstr>
      <vt:lpstr>Survey Results: Kinetic Flow</vt:lpstr>
      <vt:lpstr>Survey Results: Kinetic Flow</vt:lpstr>
      <vt:lpstr>Survey Results: Kinetic Flow</vt:lpstr>
      <vt:lpstr>DDS Stated Priorities and Initiatives</vt:lpstr>
      <vt:lpstr>Crystal Ball: Looking Ahead</vt:lpstr>
      <vt:lpstr>Major Initiatives for 2018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Hill</dc:creator>
  <cp:lastModifiedBy>Tony Anderson</cp:lastModifiedBy>
  <cp:revision>102</cp:revision>
  <cp:lastPrinted>2017-11-28T19:21:15Z</cp:lastPrinted>
  <dcterms:created xsi:type="dcterms:W3CDTF">2017-11-26T20:35:29Z</dcterms:created>
  <dcterms:modified xsi:type="dcterms:W3CDTF">2017-12-19T00:59:31Z</dcterms:modified>
</cp:coreProperties>
</file>